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58" r:id="rId3"/>
    <p:sldId id="273" r:id="rId4"/>
    <p:sldId id="259" r:id="rId5"/>
    <p:sldId id="260" r:id="rId6"/>
    <p:sldId id="261" r:id="rId7"/>
    <p:sldId id="262" r:id="rId8"/>
    <p:sldId id="265" r:id="rId9"/>
    <p:sldId id="267" r:id="rId10"/>
    <p:sldId id="274" r:id="rId11"/>
    <p:sldId id="263" r:id="rId12"/>
    <p:sldId id="266" r:id="rId13"/>
    <p:sldId id="271" r:id="rId14"/>
    <p:sldId id="272" r:id="rId15"/>
    <p:sldId id="268" r:id="rId16"/>
    <p:sldId id="269" r:id="rId17"/>
    <p:sldId id="270" r:id="rId18"/>
    <p:sldId id="275" r:id="rId19"/>
    <p:sldId id="26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66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B5ACC3-ADDB-4D7E-8F5B-2728DE6E5E5D}" type="datetimeFigureOut">
              <a:rPr lang="en-GB" smtClean="0"/>
              <a:t>29/04/2016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B8EFB-E62C-435A-BC94-1EBA9EC6EAAF}" type="slidenum">
              <a:rPr lang="en-GB" smtClean="0"/>
              <a:t>‹#›</a:t>
            </a:fld>
            <a:endParaRPr lang="en-GB"/>
          </a:p>
        </p:txBody>
      </p:sp>
    </p:spTree>
    <p:extLst>
      <p:ext uri="{BB962C8B-B14F-4D97-AF65-F5344CB8AC3E}">
        <p14:creationId xmlns:p14="http://schemas.microsoft.com/office/powerpoint/2010/main" val="1956666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a:t>The RDA Board, formerly the Committee of Principals for RDA, made this statement as part of an announcement affirming c</a:t>
            </a:r>
            <a:r>
              <a:rPr lang="en-GB" b="1" dirty="0"/>
              <a:t>ommitment to the internationalisation of RDA: resource description and access.</a:t>
            </a:r>
          </a:p>
          <a:p>
            <a:endParaRPr lang="en-GB" dirty="0"/>
          </a:p>
        </p:txBody>
      </p:sp>
      <p:sp>
        <p:nvSpPr>
          <p:cNvPr id="4" name="Slide Number Placeholder 3"/>
          <p:cNvSpPr>
            <a:spLocks noGrp="1"/>
          </p:cNvSpPr>
          <p:nvPr>
            <p:ph type="sldNum" sz="quarter" idx="10"/>
          </p:nvPr>
        </p:nvSpPr>
        <p:spPr/>
        <p:txBody>
          <a:bodyPr/>
          <a:lstStyle/>
          <a:p>
            <a:fld id="{458E55A1-B5C4-43AB-B7A3-7E1A9581DFF9}" type="slidenum">
              <a:rPr lang="en-GB" smtClean="0"/>
              <a:t>2</a:t>
            </a:fld>
            <a:endParaRPr lang="en-GB"/>
          </a:p>
        </p:txBody>
      </p:sp>
    </p:spTree>
    <p:extLst>
      <p:ext uri="{BB962C8B-B14F-4D97-AF65-F5344CB8AC3E}">
        <p14:creationId xmlns:p14="http://schemas.microsoft.com/office/powerpoint/2010/main" val="483336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RDA is being developed to support refinements and extensions to RDA elements and vocabularies for local applications.</a:t>
            </a:r>
          </a:p>
          <a:p>
            <a:endParaRPr lang="en-GB" dirty="0"/>
          </a:p>
          <a:p>
            <a:r>
              <a:rPr lang="en-GB" dirty="0"/>
              <a:t>An example is “audio belt”, proposed by the Library of Congress as a new RDA Carrier type.</a:t>
            </a:r>
          </a:p>
          <a:p>
            <a:endParaRPr lang="en-GB" dirty="0"/>
          </a:p>
          <a:p>
            <a:r>
              <a:rPr lang="en-GB" dirty="0"/>
              <a:t>This was implemented as a local RDA refinement of a basic resource category in the RDA/ONIX Framework ontology.</a:t>
            </a:r>
          </a:p>
          <a:p>
            <a:endParaRPr lang="en-GB" dirty="0"/>
          </a:p>
          <a:p>
            <a:r>
              <a:rPr lang="en-GB" dirty="0"/>
              <a:t>The new type is included in the vocabulary, and the nature of the refinement is given in a machine-readable map in the RDA Registry.</a:t>
            </a:r>
          </a:p>
        </p:txBody>
      </p:sp>
      <p:sp>
        <p:nvSpPr>
          <p:cNvPr id="4" name="Slide Number Placeholder 3"/>
          <p:cNvSpPr>
            <a:spLocks noGrp="1"/>
          </p:cNvSpPr>
          <p:nvPr>
            <p:ph type="sldNum" sz="quarter" idx="10"/>
          </p:nvPr>
        </p:nvSpPr>
        <p:spPr/>
        <p:txBody>
          <a:bodyPr/>
          <a:lstStyle/>
          <a:p>
            <a:fld id="{B1D305BC-47DC-496B-8740-7BEC34EFDE09}" type="slidenum">
              <a:rPr lang="en-GB" smtClean="0"/>
              <a:t>15</a:t>
            </a:fld>
            <a:endParaRPr lang="en-GB"/>
          </a:p>
        </p:txBody>
      </p:sp>
    </p:spTree>
    <p:extLst>
      <p:ext uri="{BB962C8B-B14F-4D97-AF65-F5344CB8AC3E}">
        <p14:creationId xmlns:p14="http://schemas.microsoft.com/office/powerpoint/2010/main" val="3825226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RDA is being developed to support refinements and extensions to RDA elements and vocabularies for local applications.</a:t>
            </a:r>
          </a:p>
          <a:p>
            <a:endParaRPr lang="en-GB" dirty="0"/>
          </a:p>
          <a:p>
            <a:r>
              <a:rPr lang="en-GB" dirty="0"/>
              <a:t>An example is “audio belt”, proposed by the Library of Congress as a new RDA Carrier type.</a:t>
            </a:r>
          </a:p>
          <a:p>
            <a:endParaRPr lang="en-GB" dirty="0"/>
          </a:p>
          <a:p>
            <a:r>
              <a:rPr lang="en-GB" dirty="0"/>
              <a:t>This was implemented as a local RDA refinement of a basic resource category in the RDA/ONIX Framework ontology.</a:t>
            </a:r>
          </a:p>
          <a:p>
            <a:endParaRPr lang="en-GB" dirty="0"/>
          </a:p>
          <a:p>
            <a:r>
              <a:rPr lang="en-GB" dirty="0"/>
              <a:t>The new type is included in the vocabulary, and the nature of the refinement is given in a machine-readable map in the RDA Registry.</a:t>
            </a:r>
          </a:p>
        </p:txBody>
      </p:sp>
      <p:sp>
        <p:nvSpPr>
          <p:cNvPr id="4" name="Slide Number Placeholder 3"/>
          <p:cNvSpPr>
            <a:spLocks noGrp="1"/>
          </p:cNvSpPr>
          <p:nvPr>
            <p:ph type="sldNum" sz="quarter" idx="10"/>
          </p:nvPr>
        </p:nvSpPr>
        <p:spPr/>
        <p:txBody>
          <a:bodyPr/>
          <a:lstStyle/>
          <a:p>
            <a:fld id="{B1D305BC-47DC-496B-8740-7BEC34EFDE09}" type="slidenum">
              <a:rPr lang="en-GB" smtClean="0"/>
              <a:t>17</a:t>
            </a:fld>
            <a:endParaRPr lang="en-GB"/>
          </a:p>
        </p:txBody>
      </p:sp>
    </p:spTree>
    <p:extLst>
      <p:ext uri="{BB962C8B-B14F-4D97-AF65-F5344CB8AC3E}">
        <p14:creationId xmlns:p14="http://schemas.microsoft.com/office/powerpoint/2010/main" val="1197065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58E55A1-B5C4-43AB-B7A3-7E1A9581DFF9}" type="slidenum">
              <a:rPr lang="en-GB" smtClean="0"/>
              <a:t>19</a:t>
            </a:fld>
            <a:endParaRPr lang="en-GB"/>
          </a:p>
        </p:txBody>
      </p:sp>
    </p:spTree>
    <p:extLst>
      <p:ext uri="{BB962C8B-B14F-4D97-AF65-F5344CB8AC3E}">
        <p14:creationId xmlns:p14="http://schemas.microsoft.com/office/powerpoint/2010/main" val="2947390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RDA data ecosystem is summed up in this sentence introducing the RDA Board’s announcement of RDA’s strategic directions.</a:t>
            </a:r>
          </a:p>
          <a:p>
            <a:endParaRPr lang="en-GB" dirty="0"/>
          </a:p>
          <a:p>
            <a:r>
              <a:rPr lang="en-GB" dirty="0"/>
              <a:t>The RDA package is delivered by an infrastructure of two interacting services.</a:t>
            </a:r>
          </a:p>
          <a:p>
            <a:endParaRPr lang="en-GB" dirty="0"/>
          </a:p>
          <a:p>
            <a:r>
              <a:rPr lang="en-GB" dirty="0"/>
              <a:t>The human-facing components, including the guidelines and instructions, are the Toolkit.</a:t>
            </a:r>
          </a:p>
          <a:p>
            <a:endParaRPr lang="en-GB" dirty="0"/>
          </a:p>
          <a:p>
            <a:r>
              <a:rPr lang="en-GB" dirty="0"/>
              <a:t>The data-facing components are contained in the Registry.</a:t>
            </a:r>
          </a:p>
          <a:p>
            <a:endParaRPr lang="en-GB" dirty="0"/>
          </a:p>
          <a:p>
            <a:r>
              <a:rPr lang="en-GB" dirty="0"/>
              <a:t>Applying the data capture and storage techniques in RDA Toolkit to the data architecture in the RDA Registry produces well-formed data for RDA applications.</a:t>
            </a:r>
          </a:p>
        </p:txBody>
      </p:sp>
      <p:sp>
        <p:nvSpPr>
          <p:cNvPr id="4" name="Slide Number Placeholder 3"/>
          <p:cNvSpPr>
            <a:spLocks noGrp="1"/>
          </p:cNvSpPr>
          <p:nvPr>
            <p:ph type="sldNum" sz="quarter" idx="10"/>
          </p:nvPr>
        </p:nvSpPr>
        <p:spPr/>
        <p:txBody>
          <a:bodyPr/>
          <a:lstStyle/>
          <a:p>
            <a:fld id="{F0AE34AA-D804-4CB9-B15D-A67A5BA83B42}" type="slidenum">
              <a:rPr lang="en-US" smtClean="0"/>
              <a:t>3</a:t>
            </a:fld>
            <a:endParaRPr lang="en-US"/>
          </a:p>
        </p:txBody>
      </p:sp>
    </p:spTree>
    <p:extLst>
      <p:ext uri="{BB962C8B-B14F-4D97-AF65-F5344CB8AC3E}">
        <p14:creationId xmlns:p14="http://schemas.microsoft.com/office/powerpoint/2010/main" val="1598876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a:t>The RDA Registry provides access to linked data versions of the RDA element sets and value vocabularies.</a:t>
            </a:r>
          </a:p>
          <a:p>
            <a:endParaRPr lang="en-GB" dirty="0"/>
          </a:p>
          <a:p>
            <a:r>
              <a:rPr lang="en-GB" dirty="0"/>
              <a:t>The Registry also provides access to tools for creating and editing RDA data and making it interoperate with non-RDA and non-FRBR applications.</a:t>
            </a:r>
          </a:p>
        </p:txBody>
      </p:sp>
      <p:sp>
        <p:nvSpPr>
          <p:cNvPr id="4" name="Slide Number Placeholder 3"/>
          <p:cNvSpPr>
            <a:spLocks noGrp="1"/>
          </p:cNvSpPr>
          <p:nvPr>
            <p:ph type="sldNum" sz="quarter" idx="10"/>
          </p:nvPr>
        </p:nvSpPr>
        <p:spPr/>
        <p:txBody>
          <a:bodyPr/>
          <a:lstStyle/>
          <a:p>
            <a:fld id="{458E55A1-B5C4-43AB-B7A3-7E1A9581DFF9}" type="slidenum">
              <a:rPr lang="en-GB" smtClean="0"/>
              <a:t>5</a:t>
            </a:fld>
            <a:endParaRPr lang="en-GB"/>
          </a:p>
        </p:txBody>
      </p:sp>
    </p:spTree>
    <p:extLst>
      <p:ext uri="{BB962C8B-B14F-4D97-AF65-F5344CB8AC3E}">
        <p14:creationId xmlns:p14="http://schemas.microsoft.com/office/powerpoint/2010/main" val="1535229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a:t>RDA URIs are opaque and do not hint at their meaning or semantics. This avoids issues of language and changes of label.</a:t>
            </a:r>
          </a:p>
          <a:p>
            <a:endParaRPr lang="en-GB" dirty="0"/>
          </a:p>
          <a:p>
            <a:r>
              <a:rPr lang="en-GB" dirty="0"/>
              <a:t>RDA has developed lexical URIs that can be “read” more easily by developers. These can be in any language; the lexical URIs are automatically linked to the canonical URI.</a:t>
            </a:r>
          </a:p>
          <a:p>
            <a:endParaRPr lang="en-GB" dirty="0"/>
          </a:p>
          <a:p>
            <a:r>
              <a:rPr lang="en-GB" dirty="0"/>
              <a:t>Each RDA element set and value vocabulary can be freely downloaded in different versions or serializations of RDF.</a:t>
            </a:r>
          </a:p>
          <a:p>
            <a:endParaRPr lang="en-GB" dirty="0"/>
          </a:p>
          <a:p>
            <a:r>
              <a:rPr lang="en-GB" dirty="0"/>
              <a:t>Human-readable versions are available in the Open Metadata Registry</a:t>
            </a:r>
          </a:p>
          <a:p>
            <a:endParaRPr lang="en-GB" dirty="0"/>
          </a:p>
        </p:txBody>
      </p:sp>
      <p:sp>
        <p:nvSpPr>
          <p:cNvPr id="4" name="Slide Number Placeholder 3"/>
          <p:cNvSpPr>
            <a:spLocks noGrp="1"/>
          </p:cNvSpPr>
          <p:nvPr>
            <p:ph type="sldNum" sz="quarter" idx="10"/>
          </p:nvPr>
        </p:nvSpPr>
        <p:spPr/>
        <p:txBody>
          <a:bodyPr/>
          <a:lstStyle/>
          <a:p>
            <a:fld id="{458E55A1-B5C4-43AB-B7A3-7E1A9581DFF9}" type="slidenum">
              <a:rPr lang="en-GB" smtClean="0"/>
              <a:t>6</a:t>
            </a:fld>
            <a:endParaRPr lang="en-GB"/>
          </a:p>
        </p:txBody>
      </p:sp>
    </p:spTree>
    <p:extLst>
      <p:ext uri="{BB962C8B-B14F-4D97-AF65-F5344CB8AC3E}">
        <p14:creationId xmlns:p14="http://schemas.microsoft.com/office/powerpoint/2010/main" val="506040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a:t>This is a partial screen-shot of the first page of the Manifestation element set in the OMR.</a:t>
            </a:r>
          </a:p>
          <a:p>
            <a:endParaRPr lang="en-GB" dirty="0"/>
          </a:p>
          <a:p>
            <a:r>
              <a:rPr lang="en-GB" dirty="0"/>
              <a:t>The interface provides standard browse and search facilities.</a:t>
            </a:r>
          </a:p>
          <a:p>
            <a:endParaRPr lang="en-GB" dirty="0"/>
          </a:p>
          <a:p>
            <a:r>
              <a:rPr lang="en-GB" dirty="0"/>
              <a:t>Clicking on an element reveals more data about the element.</a:t>
            </a:r>
          </a:p>
          <a:p>
            <a:endParaRPr lang="en-GB" dirty="0"/>
          </a:p>
          <a:p>
            <a:r>
              <a:rPr lang="en-GB" dirty="0"/>
              <a:t>The OMR maintains an audit trail at the level of each transaction on each element, dated and attributed.</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458E55A1-B5C4-43AB-B7A3-7E1A9581DFF9}" type="slidenum">
              <a:rPr lang="en-GB" smtClean="0"/>
              <a:t>7</a:t>
            </a:fld>
            <a:endParaRPr lang="en-GB"/>
          </a:p>
        </p:txBody>
      </p:sp>
    </p:spTree>
    <p:extLst>
      <p:ext uri="{BB962C8B-B14F-4D97-AF65-F5344CB8AC3E}">
        <p14:creationId xmlns:p14="http://schemas.microsoft.com/office/powerpoint/2010/main" val="2738288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a:t>The RDA Registry contains an element set that is not tied to the RDA entities. The “unconstrained” elements parallel the RDA elements but have general definitions, so they can be used by applications that do not require the finer granularity and semantics of RDA and FRBR.</a:t>
            </a:r>
          </a:p>
          <a:p>
            <a:endParaRPr lang="en-GB" dirty="0"/>
          </a:p>
          <a:p>
            <a:r>
              <a:rPr lang="en-GB" dirty="0"/>
              <a:t>This allows RDA data to interoperate with data from another community. For example, there is an agreed alignment between ISBD (International Standard Bibliographic Description) elements and RDA elements. The alignment is the basis of a set of linked data maps between ISBD and RDA data.</a:t>
            </a:r>
          </a:p>
          <a:p>
            <a:endParaRPr lang="en-GB" dirty="0"/>
          </a:p>
          <a:p>
            <a:r>
              <a:rPr lang="en-GB" dirty="0"/>
              <a:t>The diagram shows the maps between the RDA and ISBD element sets and their unconstrained versions. The maps preserve semantic coherence by removing the information about RDA’s WEMI entities and ISBD’s Resource entity; the semantic relationship between these entities is not simple and direct.</a:t>
            </a:r>
          </a:p>
          <a:p>
            <a:endParaRPr lang="en-GB" dirty="0"/>
          </a:p>
          <a:p>
            <a:r>
              <a:rPr lang="en-GB" dirty="0"/>
              <a:t>The diagram is part of the “linked data cloud” of RDF maps, and is not itself an RDF graph. For example, the map between ISBD and the unconstrained RDA elements represented by a single line is an RDF graph, the first part of which is shown.</a:t>
            </a:r>
          </a:p>
        </p:txBody>
      </p:sp>
      <p:sp>
        <p:nvSpPr>
          <p:cNvPr id="4" name="Slide Number Placeholder 3"/>
          <p:cNvSpPr>
            <a:spLocks noGrp="1"/>
          </p:cNvSpPr>
          <p:nvPr>
            <p:ph type="sldNum" sz="quarter" idx="10"/>
          </p:nvPr>
        </p:nvSpPr>
        <p:spPr/>
        <p:txBody>
          <a:bodyPr/>
          <a:lstStyle/>
          <a:p>
            <a:fld id="{458E55A1-B5C4-43AB-B7A3-7E1A9581DFF9}" type="slidenum">
              <a:rPr lang="en-GB" smtClean="0"/>
              <a:t>10</a:t>
            </a:fld>
            <a:endParaRPr lang="en-GB"/>
          </a:p>
        </p:txBody>
      </p:sp>
    </p:spTree>
    <p:extLst>
      <p:ext uri="{BB962C8B-B14F-4D97-AF65-F5344CB8AC3E}">
        <p14:creationId xmlns:p14="http://schemas.microsoft.com/office/powerpoint/2010/main" val="342749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2213" y="1250950"/>
            <a:ext cx="4498975" cy="3375025"/>
          </a:xfrm>
        </p:spPr>
      </p:sp>
      <p:sp>
        <p:nvSpPr>
          <p:cNvPr id="3" name="Notes Placeholder 2"/>
          <p:cNvSpPr>
            <a:spLocks noGrp="1"/>
          </p:cNvSpPr>
          <p:nvPr>
            <p:ph type="body" idx="1"/>
          </p:nvPr>
        </p:nvSpPr>
        <p:spPr/>
        <p:txBody>
          <a:bodyPr/>
          <a:lstStyle/>
          <a:p>
            <a:r>
              <a:rPr lang="en-GB" dirty="0"/>
              <a:t>This is a partial screen-shot of the OMR view of the RDA Media type “microform”.</a:t>
            </a:r>
          </a:p>
          <a:p>
            <a:endParaRPr lang="en-GB" dirty="0"/>
          </a:p>
          <a:p>
            <a:r>
              <a:rPr lang="en-GB" dirty="0"/>
              <a:t>The term label, definition, and scope note in multiple languages are linked to the URI for the term. This basic feature of RDF, the separation of strings (labels, etc.) from things (URIs), is fully exploited by the RDA Registry.</a:t>
            </a:r>
          </a:p>
          <a:p>
            <a:endParaRPr lang="en-GB" dirty="0"/>
          </a:p>
          <a:p>
            <a:r>
              <a:rPr lang="en-GB" dirty="0"/>
              <a:t>Value vocabularies are represented using SKOS (Simple Knowledge Organization System) elements. SKOS allows one preferred label per language, and as many definitions and notes as are required. RDA uses SKOS elements for broader, narrower, and term or concept equivalence to represent semantic hierarchies and maps.</a:t>
            </a:r>
          </a:p>
          <a:p>
            <a:endParaRPr lang="en-GB" dirty="0"/>
          </a:p>
          <a:p>
            <a:r>
              <a:rPr lang="en-GB" dirty="0"/>
              <a:t>The RDA Toolkit is currently available in French, German, and Spanish, with Finnish and Italian translations scheduled for the next series of updates. A separate translation is published in China. The RDA Translations Policy requires all full translations of the Toolkit to be represented in linked data format in the Registry.</a:t>
            </a:r>
          </a:p>
          <a:p>
            <a:endParaRPr lang="en-GB" dirty="0"/>
          </a:p>
          <a:p>
            <a:r>
              <a:rPr lang="en-GB" dirty="0"/>
              <a:t>Partial translations covering the RDA Reference data of element sets and value vocabularies will also be added to the Registry.</a:t>
            </a:r>
          </a:p>
        </p:txBody>
      </p:sp>
      <p:sp>
        <p:nvSpPr>
          <p:cNvPr id="4" name="Slide Number Placeholder 3"/>
          <p:cNvSpPr>
            <a:spLocks noGrp="1"/>
          </p:cNvSpPr>
          <p:nvPr>
            <p:ph type="sldNum" sz="quarter" idx="10"/>
          </p:nvPr>
        </p:nvSpPr>
        <p:spPr/>
        <p:txBody>
          <a:bodyPr/>
          <a:lstStyle/>
          <a:p>
            <a:fld id="{458E55A1-B5C4-43AB-B7A3-7E1A9581DFF9}" type="slidenum">
              <a:rPr lang="en-GB" smtClean="0"/>
              <a:t>11</a:t>
            </a:fld>
            <a:endParaRPr lang="en-GB"/>
          </a:p>
        </p:txBody>
      </p:sp>
    </p:spTree>
    <p:extLst>
      <p:ext uri="{BB962C8B-B14F-4D97-AF65-F5344CB8AC3E}">
        <p14:creationId xmlns:p14="http://schemas.microsoft.com/office/powerpoint/2010/main" val="86702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RDA is being developed to support refinements and extensions to RDA elements and vocabularies for local applications.</a:t>
            </a:r>
          </a:p>
          <a:p>
            <a:endParaRPr lang="en-GB" dirty="0"/>
          </a:p>
          <a:p>
            <a:r>
              <a:rPr lang="en-GB" dirty="0"/>
              <a:t>An example is “audio belt”, proposed by the Library of Congress as a new RDA Carrier type.</a:t>
            </a:r>
          </a:p>
          <a:p>
            <a:endParaRPr lang="en-GB" dirty="0"/>
          </a:p>
          <a:p>
            <a:r>
              <a:rPr lang="en-GB" dirty="0"/>
              <a:t>This was implemented as a local RDA refinement of a basic resource category in the RDA/ONIX Framework ontology.</a:t>
            </a:r>
          </a:p>
          <a:p>
            <a:endParaRPr lang="en-GB" dirty="0"/>
          </a:p>
          <a:p>
            <a:r>
              <a:rPr lang="en-GB" dirty="0"/>
              <a:t>The new type is included in the vocabulary, and the nature of the refinement is given in a machine-readable map in the RDA Registry.</a:t>
            </a:r>
          </a:p>
        </p:txBody>
      </p:sp>
      <p:sp>
        <p:nvSpPr>
          <p:cNvPr id="4" name="Slide Number Placeholder 3"/>
          <p:cNvSpPr>
            <a:spLocks noGrp="1"/>
          </p:cNvSpPr>
          <p:nvPr>
            <p:ph type="sldNum" sz="quarter" idx="10"/>
          </p:nvPr>
        </p:nvSpPr>
        <p:spPr/>
        <p:txBody>
          <a:bodyPr/>
          <a:lstStyle/>
          <a:p>
            <a:fld id="{B1D305BC-47DC-496B-8740-7BEC34EFDE09}" type="slidenum">
              <a:rPr lang="en-GB" smtClean="0"/>
              <a:t>13</a:t>
            </a:fld>
            <a:endParaRPr lang="en-GB"/>
          </a:p>
        </p:txBody>
      </p:sp>
    </p:spTree>
    <p:extLst>
      <p:ext uri="{BB962C8B-B14F-4D97-AF65-F5344CB8AC3E}">
        <p14:creationId xmlns:p14="http://schemas.microsoft.com/office/powerpoint/2010/main" val="2053946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RDA is being developed to support refinements and extensions to RDA elements and vocabularies for local applications.</a:t>
            </a:r>
          </a:p>
          <a:p>
            <a:endParaRPr lang="en-GB" dirty="0"/>
          </a:p>
          <a:p>
            <a:r>
              <a:rPr lang="en-GB" dirty="0"/>
              <a:t>An example is “audio belt”, proposed by the Library of Congress as a new RDA Carrier type.</a:t>
            </a:r>
          </a:p>
          <a:p>
            <a:endParaRPr lang="en-GB" dirty="0"/>
          </a:p>
          <a:p>
            <a:r>
              <a:rPr lang="en-GB" dirty="0"/>
              <a:t>This was implemented as a local RDA refinement of a basic resource category in the RDA/ONIX Framework ontology.</a:t>
            </a:r>
          </a:p>
          <a:p>
            <a:endParaRPr lang="en-GB" dirty="0"/>
          </a:p>
          <a:p>
            <a:r>
              <a:rPr lang="en-GB" dirty="0"/>
              <a:t>The new type is included in the vocabulary, and the nature of the refinement is given in a machine-readable map in the RDA Registry.</a:t>
            </a:r>
          </a:p>
        </p:txBody>
      </p:sp>
      <p:sp>
        <p:nvSpPr>
          <p:cNvPr id="4" name="Slide Number Placeholder 3"/>
          <p:cNvSpPr>
            <a:spLocks noGrp="1"/>
          </p:cNvSpPr>
          <p:nvPr>
            <p:ph type="sldNum" sz="quarter" idx="10"/>
          </p:nvPr>
        </p:nvSpPr>
        <p:spPr/>
        <p:txBody>
          <a:bodyPr/>
          <a:lstStyle/>
          <a:p>
            <a:fld id="{B1D305BC-47DC-496B-8740-7BEC34EFDE09}" type="slidenum">
              <a:rPr lang="en-GB" smtClean="0"/>
              <a:t>14</a:t>
            </a:fld>
            <a:endParaRPr lang="en-GB"/>
          </a:p>
        </p:txBody>
      </p:sp>
    </p:spTree>
    <p:extLst>
      <p:ext uri="{BB962C8B-B14F-4D97-AF65-F5344CB8AC3E}">
        <p14:creationId xmlns:p14="http://schemas.microsoft.com/office/powerpoint/2010/main" val="2741529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9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AF98A406-727E-464D-A3AC-BEA89647DB7F}" type="datetimeFigureOut">
              <a:rPr lang="en-GB" smtClean="0"/>
              <a:t>29/04/2016</a:t>
            </a:fld>
            <a:endParaRPr lang="en-GB"/>
          </a:p>
        </p:txBody>
      </p:sp>
    </p:spTree>
    <p:extLst>
      <p:ext uri="{BB962C8B-B14F-4D97-AF65-F5344CB8AC3E}">
        <p14:creationId xmlns:p14="http://schemas.microsoft.com/office/powerpoint/2010/main" val="2451615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lgn="r">
              <a:defRPr/>
            </a:lvl1pPr>
          </a:lstStyle>
          <a:p>
            <a:fld id="{AF98A406-727E-464D-A3AC-BEA89647DB7F}" type="datetimeFigureOut">
              <a:rPr lang="en-GB" smtClean="0"/>
              <a:t>29/04/2016</a:t>
            </a:fld>
            <a:endParaRPr lang="en-GB"/>
          </a:p>
        </p:txBody>
      </p:sp>
      <p:sp>
        <p:nvSpPr>
          <p:cNvPr id="5" name="Footer Placeholder 4"/>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125574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lvl1pPr algn="r">
              <a:defRPr/>
            </a:lvl1pPr>
          </a:lstStyle>
          <a:p>
            <a:fld id="{AF98A406-727E-464D-A3AC-BEA89647DB7F}" type="datetimeFigureOut">
              <a:rPr lang="en-GB" smtClean="0"/>
              <a:t>29/04/2016</a:t>
            </a:fld>
            <a:endParaRPr lang="en-GB"/>
          </a:p>
        </p:txBody>
      </p:sp>
      <p:sp>
        <p:nvSpPr>
          <p:cNvPr id="4" name="Footer Placeholder 3"/>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306840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r">
              <a:defRPr/>
            </a:lvl1pPr>
          </a:lstStyle>
          <a:p>
            <a:fld id="{AF98A406-727E-464D-A3AC-BEA89647DB7F}" type="datetimeFigureOut">
              <a:rPr lang="en-GB" smtClean="0"/>
              <a:t>29/04/2016</a:t>
            </a:fld>
            <a:endParaRPr lang="en-GB"/>
          </a:p>
        </p:txBody>
      </p:sp>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9362845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skin.png"/>
          <p:cNvPicPr>
            <a:picLocks noChangeAspect="1"/>
          </p:cNvPicPr>
          <p:nvPr/>
        </p:nvPicPr>
        <p:blipFill>
          <a:blip r:embed="rId6" cstate="print"/>
          <a:stretch>
            <a:fillRect/>
          </a:stretch>
        </p:blipFill>
        <p:spPr>
          <a:xfrm>
            <a:off x="6341" y="0"/>
            <a:ext cx="9131318"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3"/>
          </p:nvPr>
        </p:nvSpPr>
        <p:spPr>
          <a:xfrm>
            <a:off x="467544" y="6309320"/>
            <a:ext cx="2895600" cy="365125"/>
          </a:xfrm>
          <a:prstGeom prst="rect">
            <a:avLst/>
          </a:prstGeom>
        </p:spPr>
        <p:txBody>
          <a:bodyPr vert="horz" lIns="91440" tIns="45720" rIns="91440" bIns="45720" rtlCol="0" anchor="ctr"/>
          <a:lstStyle>
            <a:lvl1pPr algn="l">
              <a:defRPr sz="1200">
                <a:solidFill>
                  <a:srgbClr val="000099"/>
                </a:solidFill>
              </a:defRPr>
            </a:lvl1pPr>
          </a:lstStyle>
          <a:p>
            <a:endParaRPr lang="en-GB"/>
          </a:p>
        </p:txBody>
      </p:sp>
      <p:sp>
        <p:nvSpPr>
          <p:cNvPr id="4" name="Date Placeholder 3"/>
          <p:cNvSpPr>
            <a:spLocks noGrp="1"/>
          </p:cNvSpPr>
          <p:nvPr>
            <p:ph type="dt" sz="half" idx="2"/>
          </p:nvPr>
        </p:nvSpPr>
        <p:spPr>
          <a:xfrm>
            <a:off x="6588224" y="6309320"/>
            <a:ext cx="2133600" cy="365125"/>
          </a:xfrm>
          <a:prstGeom prst="rect">
            <a:avLst/>
          </a:prstGeom>
        </p:spPr>
        <p:txBody>
          <a:bodyPr vert="horz" lIns="91440" tIns="45720" rIns="91440" bIns="45720" rtlCol="0" anchor="ctr"/>
          <a:lstStyle>
            <a:lvl1pPr algn="l">
              <a:defRPr sz="1200">
                <a:solidFill>
                  <a:srgbClr val="000099"/>
                </a:solidFill>
              </a:defRPr>
            </a:lvl1pPr>
          </a:lstStyle>
          <a:p>
            <a:fld id="{AF98A406-727E-464D-A3AC-BEA89647DB7F}" type="datetimeFigureOut">
              <a:rPr lang="en-GB" smtClean="0"/>
              <a:t>29/04/2016</a:t>
            </a:fld>
            <a:endParaRPr lang="en-GB"/>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512" y="6453336"/>
            <a:ext cx="1590675" cy="285750"/>
          </a:xfrm>
          <a:prstGeom prst="rect">
            <a:avLst/>
          </a:prstGeom>
        </p:spPr>
      </p:pic>
    </p:spTree>
    <p:extLst>
      <p:ext uri="{BB962C8B-B14F-4D97-AF65-F5344CB8AC3E}">
        <p14:creationId xmlns:p14="http://schemas.microsoft.com/office/powerpoint/2010/main" val="42893178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txStyles>
    <p:titleStyle>
      <a:lvl1pPr algn="l" defTabSz="914400" rtl="0" eaLnBrk="1" latinLnBrk="0" hangingPunct="1">
        <a:spcBef>
          <a:spcPct val="0"/>
        </a:spcBef>
        <a:buNone/>
        <a:defRPr sz="4400" kern="1200">
          <a:solidFill>
            <a:srgbClr val="000099"/>
          </a:solidFill>
          <a:latin typeface="+mj-lt"/>
          <a:ea typeface="+mj-ea"/>
          <a:cs typeface="+mj-cs"/>
        </a:defRPr>
      </a:lvl1pPr>
    </p:titleStyle>
    <p:bodyStyle>
      <a:lvl1pPr marL="342900" indent="-342900" algn="l" defTabSz="914400" rtl="0" eaLnBrk="1" latinLnBrk="0" hangingPunct="1">
        <a:spcBef>
          <a:spcPct val="20000"/>
        </a:spcBef>
        <a:buClr>
          <a:schemeClr val="bg1"/>
        </a:buClr>
        <a:buFont typeface="Wingdings" pitchFamily="2" charset="2"/>
        <a:buChar char="v"/>
        <a:defRPr sz="3200" kern="1200">
          <a:solidFill>
            <a:srgbClr val="000099"/>
          </a:solidFill>
          <a:latin typeface="+mn-lt"/>
          <a:ea typeface="+mn-ea"/>
          <a:cs typeface="+mn-cs"/>
        </a:defRPr>
      </a:lvl1pPr>
      <a:lvl2pPr marL="742950" indent="-285750" algn="l" defTabSz="914400" rtl="0" eaLnBrk="1" latinLnBrk="0" hangingPunct="1">
        <a:spcBef>
          <a:spcPct val="20000"/>
        </a:spcBef>
        <a:buClr>
          <a:schemeClr val="bg1"/>
        </a:buClr>
        <a:buFont typeface="Wingdings" pitchFamily="2" charset="2"/>
        <a:buChar char="v"/>
        <a:defRPr sz="2800" kern="1200">
          <a:solidFill>
            <a:srgbClr val="000099"/>
          </a:solidFill>
          <a:latin typeface="+mn-lt"/>
          <a:ea typeface="+mn-ea"/>
          <a:cs typeface="+mn-cs"/>
        </a:defRPr>
      </a:lvl2pPr>
      <a:lvl3pPr marL="1143000" indent="-228600" algn="l" defTabSz="914400" rtl="0" eaLnBrk="1" latinLnBrk="0" hangingPunct="1">
        <a:spcBef>
          <a:spcPct val="20000"/>
        </a:spcBef>
        <a:buClr>
          <a:schemeClr val="bg1"/>
        </a:buClr>
        <a:buFont typeface="Wingdings" pitchFamily="2" charset="2"/>
        <a:buChar char="v"/>
        <a:defRPr sz="2400" kern="1200">
          <a:solidFill>
            <a:srgbClr val="000099"/>
          </a:solidFill>
          <a:latin typeface="+mn-lt"/>
          <a:ea typeface="+mn-ea"/>
          <a:cs typeface="+mn-cs"/>
        </a:defRPr>
      </a:lvl3pPr>
      <a:lvl4pPr marL="1600200" indent="-228600" algn="l" defTabSz="914400" rtl="0" eaLnBrk="1" latinLnBrk="0" hangingPunct="1">
        <a:spcBef>
          <a:spcPct val="20000"/>
        </a:spcBef>
        <a:buClr>
          <a:schemeClr val="bg1"/>
        </a:buClr>
        <a:buFont typeface="Wingdings" pitchFamily="2" charset="2"/>
        <a:buChar char="v"/>
        <a:defRPr sz="2000" kern="1200">
          <a:solidFill>
            <a:srgbClr val="000099"/>
          </a:solidFill>
          <a:latin typeface="+mn-lt"/>
          <a:ea typeface="+mn-ea"/>
          <a:cs typeface="+mn-cs"/>
        </a:defRPr>
      </a:lvl4pPr>
      <a:lvl5pPr marL="2057400" indent="-228600" algn="l" defTabSz="914400" rtl="0" eaLnBrk="1" latinLnBrk="0" hangingPunct="1">
        <a:spcBef>
          <a:spcPct val="20000"/>
        </a:spcBef>
        <a:buClr>
          <a:schemeClr val="bg1"/>
        </a:buClr>
        <a:buFont typeface="Wingdings" pitchFamily="2" charset="2"/>
        <a:buChar char="v"/>
        <a:defRPr sz="2000" kern="1200">
          <a:solidFill>
            <a:srgbClr val="00009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rscchair@rdatoolkit.org" TargetMode="External"/><Relationship Id="rId7" Type="http://schemas.openxmlformats.org/officeDocument/2006/relationships/hyperlink" Target="http://www.marcofquality.com/wiki/rimmf3/"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metadataregistry.org/" TargetMode="External"/><Relationship Id="rId5" Type="http://schemas.openxmlformats.org/officeDocument/2006/relationships/hyperlink" Target="http://www.rdaregistry.info/" TargetMode="External"/><Relationship Id="rId4" Type="http://schemas.openxmlformats.org/officeDocument/2006/relationships/hyperlink" Target="http://www.rda-rsc.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rda-rsc.org/node/235"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hyperlink" Target="http://rdaregistry.info/Elements/m/P30020"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RDA and linked data</a:t>
            </a:r>
          </a:p>
        </p:txBody>
      </p:sp>
      <p:sp>
        <p:nvSpPr>
          <p:cNvPr id="3" name="Subtitle 2"/>
          <p:cNvSpPr>
            <a:spLocks noGrp="1"/>
          </p:cNvSpPr>
          <p:nvPr>
            <p:ph type="subTitle" idx="1"/>
          </p:nvPr>
        </p:nvSpPr>
        <p:spPr/>
        <p:txBody>
          <a:bodyPr>
            <a:normAutofit fontScale="92500" lnSpcReduction="20000"/>
          </a:bodyPr>
          <a:lstStyle/>
          <a:p>
            <a:r>
              <a:rPr lang="en-GB" dirty="0"/>
              <a:t>Gordon Dunsire</a:t>
            </a:r>
          </a:p>
          <a:p>
            <a:r>
              <a:rPr lang="en-GB" dirty="0"/>
              <a:t>Presented to Code4Lib Ottawa, </a:t>
            </a:r>
            <a:r>
              <a:rPr lang="en-GB" dirty="0" err="1"/>
              <a:t>MacOdrum</a:t>
            </a:r>
            <a:r>
              <a:rPr lang="en-GB" dirty="0"/>
              <a:t> Library, Carleton University, Ottawa, 27 April 2016</a:t>
            </a:r>
          </a:p>
        </p:txBody>
      </p:sp>
    </p:spTree>
    <p:extLst>
      <p:ext uri="{BB962C8B-B14F-4D97-AF65-F5344CB8AC3E}">
        <p14:creationId xmlns:p14="http://schemas.microsoft.com/office/powerpoint/2010/main" val="2009482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1394" y="184200"/>
            <a:ext cx="4620817" cy="646331"/>
          </a:xfrm>
          <a:prstGeom prst="rect">
            <a:avLst/>
          </a:prstGeom>
          <a:noFill/>
        </p:spPr>
        <p:txBody>
          <a:bodyPr wrap="none" rtlCol="0">
            <a:spAutoFit/>
          </a:bodyPr>
          <a:lstStyle/>
          <a:p>
            <a:r>
              <a:rPr lang="en-GB" sz="3600" dirty="0"/>
              <a:t> Beyond RDA data: ISBD</a:t>
            </a:r>
          </a:p>
        </p:txBody>
      </p:sp>
      <p:grpSp>
        <p:nvGrpSpPr>
          <p:cNvPr id="5" name="Group 4"/>
          <p:cNvGrpSpPr/>
          <p:nvPr/>
        </p:nvGrpSpPr>
        <p:grpSpPr>
          <a:xfrm>
            <a:off x="3925022" y="2009700"/>
            <a:ext cx="1087157" cy="1080000"/>
            <a:chOff x="2424652" y="2296160"/>
            <a:chExt cx="1087156" cy="1080000"/>
          </a:xfrm>
        </p:grpSpPr>
        <p:sp>
          <p:nvSpPr>
            <p:cNvPr id="4" name="TextBox 3"/>
            <p:cNvSpPr txBox="1"/>
            <p:nvPr/>
          </p:nvSpPr>
          <p:spPr>
            <a:xfrm>
              <a:off x="2424652" y="2574551"/>
              <a:ext cx="1087156" cy="523220"/>
            </a:xfrm>
            <a:prstGeom prst="rect">
              <a:avLst/>
            </a:prstGeom>
            <a:noFill/>
            <a:ln>
              <a:noFill/>
            </a:ln>
          </p:spPr>
          <p:txBody>
            <a:bodyPr wrap="none" rtlCol="0">
              <a:spAutoFit/>
            </a:bodyPr>
            <a:lstStyle/>
            <a:p>
              <a:r>
                <a:rPr lang="en-GB" sz="2800" dirty="0"/>
                <a:t>ISBDU</a:t>
              </a:r>
            </a:p>
          </p:txBody>
        </p:sp>
        <p:sp>
          <p:nvSpPr>
            <p:cNvPr id="3" name="Oval 2"/>
            <p:cNvSpPr/>
            <p:nvPr/>
          </p:nvSpPr>
          <p:spPr>
            <a:xfrm>
              <a:off x="2428230" y="2296160"/>
              <a:ext cx="1080000" cy="1080000"/>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6" name="Group 5"/>
          <p:cNvGrpSpPr/>
          <p:nvPr/>
        </p:nvGrpSpPr>
        <p:grpSpPr>
          <a:xfrm>
            <a:off x="1775288" y="2009700"/>
            <a:ext cx="1080000" cy="1080000"/>
            <a:chOff x="2426441" y="2296160"/>
            <a:chExt cx="1080000" cy="1080000"/>
          </a:xfrm>
        </p:grpSpPr>
        <p:sp>
          <p:nvSpPr>
            <p:cNvPr id="8" name="TextBox 7"/>
            <p:cNvSpPr txBox="1"/>
            <p:nvPr/>
          </p:nvSpPr>
          <p:spPr>
            <a:xfrm>
              <a:off x="2451557" y="2574551"/>
              <a:ext cx="1029769" cy="523220"/>
            </a:xfrm>
            <a:prstGeom prst="rect">
              <a:avLst/>
            </a:prstGeom>
            <a:noFill/>
            <a:ln>
              <a:noFill/>
            </a:ln>
          </p:spPr>
          <p:txBody>
            <a:bodyPr wrap="none" rtlCol="0">
              <a:spAutoFit/>
            </a:bodyPr>
            <a:lstStyle/>
            <a:p>
              <a:r>
                <a:rPr lang="en-GB" sz="2800" dirty="0"/>
                <a:t>RDAU</a:t>
              </a:r>
            </a:p>
          </p:txBody>
        </p:sp>
        <p:sp>
          <p:nvSpPr>
            <p:cNvPr id="7" name="Oval 6"/>
            <p:cNvSpPr/>
            <p:nvPr/>
          </p:nvSpPr>
          <p:spPr>
            <a:xfrm>
              <a:off x="2426441" y="2296160"/>
              <a:ext cx="1080000" cy="1080000"/>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9" name="Group 8"/>
          <p:cNvGrpSpPr/>
          <p:nvPr/>
        </p:nvGrpSpPr>
        <p:grpSpPr>
          <a:xfrm>
            <a:off x="3928603" y="3755144"/>
            <a:ext cx="1080001" cy="1080000"/>
            <a:chOff x="2426441" y="2296160"/>
            <a:chExt cx="1080000" cy="1080000"/>
          </a:xfrm>
        </p:grpSpPr>
        <p:sp>
          <p:nvSpPr>
            <p:cNvPr id="11" name="TextBox 10"/>
            <p:cNvSpPr txBox="1"/>
            <p:nvPr/>
          </p:nvSpPr>
          <p:spPr>
            <a:xfrm>
              <a:off x="2538280" y="2574551"/>
              <a:ext cx="856324" cy="523220"/>
            </a:xfrm>
            <a:prstGeom prst="rect">
              <a:avLst/>
            </a:prstGeom>
            <a:noFill/>
            <a:ln>
              <a:noFill/>
            </a:ln>
          </p:spPr>
          <p:txBody>
            <a:bodyPr wrap="none" rtlCol="0">
              <a:spAutoFit/>
            </a:bodyPr>
            <a:lstStyle/>
            <a:p>
              <a:r>
                <a:rPr lang="en-GB" sz="2800" dirty="0"/>
                <a:t>ISBD</a:t>
              </a:r>
            </a:p>
          </p:txBody>
        </p:sp>
        <p:sp>
          <p:nvSpPr>
            <p:cNvPr id="10" name="Oval 9"/>
            <p:cNvSpPr/>
            <p:nvPr/>
          </p:nvSpPr>
          <p:spPr>
            <a:xfrm>
              <a:off x="2426441" y="2296160"/>
              <a:ext cx="1080000" cy="1080000"/>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nvGrpSpPr>
          <p:cNvPr id="12" name="Group 11"/>
          <p:cNvGrpSpPr/>
          <p:nvPr/>
        </p:nvGrpSpPr>
        <p:grpSpPr>
          <a:xfrm>
            <a:off x="1775286" y="3755144"/>
            <a:ext cx="1080000" cy="1080000"/>
            <a:chOff x="2426441" y="2296160"/>
            <a:chExt cx="1080000" cy="1080000"/>
          </a:xfrm>
        </p:grpSpPr>
        <p:sp>
          <p:nvSpPr>
            <p:cNvPr id="14" name="TextBox 13"/>
            <p:cNvSpPr txBox="1"/>
            <p:nvPr/>
          </p:nvSpPr>
          <p:spPr>
            <a:xfrm>
              <a:off x="2564152" y="2574551"/>
              <a:ext cx="804579" cy="523220"/>
            </a:xfrm>
            <a:prstGeom prst="rect">
              <a:avLst/>
            </a:prstGeom>
            <a:noFill/>
            <a:ln>
              <a:noFill/>
            </a:ln>
          </p:spPr>
          <p:txBody>
            <a:bodyPr wrap="none" rtlCol="0">
              <a:spAutoFit/>
            </a:bodyPr>
            <a:lstStyle/>
            <a:p>
              <a:r>
                <a:rPr lang="en-GB" sz="2800" dirty="0"/>
                <a:t>RDA</a:t>
              </a:r>
            </a:p>
          </p:txBody>
        </p:sp>
        <p:sp>
          <p:nvSpPr>
            <p:cNvPr id="13" name="Oval 12"/>
            <p:cNvSpPr/>
            <p:nvPr/>
          </p:nvSpPr>
          <p:spPr>
            <a:xfrm>
              <a:off x="2426441" y="2296160"/>
              <a:ext cx="1080000" cy="1080000"/>
            </a:xfrm>
            <a:prstGeom prst="ellipse">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cxnSp>
        <p:nvCxnSpPr>
          <p:cNvPr id="16" name="Curved Connector 15"/>
          <p:cNvCxnSpPr>
            <a:stCxn id="7" idx="7"/>
            <a:endCxn id="3" idx="1"/>
          </p:cNvCxnSpPr>
          <p:nvPr/>
        </p:nvCxnSpPr>
        <p:spPr>
          <a:xfrm rot="5400000" flipH="1" flipV="1">
            <a:off x="3391944" y="1473046"/>
            <a:ext cx="12700" cy="1389635"/>
          </a:xfrm>
          <a:prstGeom prst="curvedConnector3">
            <a:avLst>
              <a:gd name="adj1" fmla="val 3045370"/>
            </a:avLst>
          </a:prstGeom>
          <a:ln w="3810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a:stCxn id="13" idx="0"/>
            <a:endCxn id="7" idx="4"/>
          </p:cNvCxnSpPr>
          <p:nvPr/>
        </p:nvCxnSpPr>
        <p:spPr>
          <a:xfrm rot="5400000" flipH="1" flipV="1">
            <a:off x="1982568" y="3422423"/>
            <a:ext cx="665445" cy="12700"/>
          </a:xfrm>
          <a:prstGeom prst="curved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Curved Connector 19"/>
          <p:cNvCxnSpPr>
            <a:stCxn id="10" idx="0"/>
            <a:endCxn id="3" idx="4"/>
          </p:cNvCxnSpPr>
          <p:nvPr/>
        </p:nvCxnSpPr>
        <p:spPr>
          <a:xfrm rot="5400000" flipH="1" flipV="1">
            <a:off x="4135878" y="3422423"/>
            <a:ext cx="665445" cy="12700"/>
          </a:xfrm>
          <a:prstGeom prst="curved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Curved Connector 23"/>
          <p:cNvCxnSpPr>
            <a:stCxn id="3" idx="2"/>
            <a:endCxn id="7" idx="6"/>
          </p:cNvCxnSpPr>
          <p:nvPr/>
        </p:nvCxnSpPr>
        <p:spPr>
          <a:xfrm rot="10800000">
            <a:off x="2855292" y="2549700"/>
            <a:ext cx="1073311" cy="12700"/>
          </a:xfrm>
          <a:prstGeom prst="curved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urved Connector 26"/>
          <p:cNvCxnSpPr>
            <a:stCxn id="10" idx="1"/>
            <a:endCxn id="7" idx="5"/>
          </p:cNvCxnSpPr>
          <p:nvPr/>
        </p:nvCxnSpPr>
        <p:spPr>
          <a:xfrm rot="16200000" flipV="1">
            <a:off x="2901063" y="2727606"/>
            <a:ext cx="981769" cy="1389635"/>
          </a:xfrm>
          <a:prstGeom prst="curvedConnector3">
            <a:avLst>
              <a:gd name="adj1" fmla="val 50000"/>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4086" y="1962021"/>
            <a:ext cx="3584520" cy="2873123"/>
          </a:xfrm>
          <a:prstGeom prst="rect">
            <a:avLst/>
          </a:prstGeom>
        </p:spPr>
      </p:pic>
      <p:cxnSp>
        <p:nvCxnSpPr>
          <p:cNvPr id="39" name="Straight Arrow Connector 38"/>
          <p:cNvCxnSpPr/>
          <p:nvPr/>
        </p:nvCxnSpPr>
        <p:spPr>
          <a:xfrm flipH="1" flipV="1">
            <a:off x="3535131" y="3446067"/>
            <a:ext cx="1855883" cy="20947"/>
          </a:xfrm>
          <a:prstGeom prst="straightConnector1">
            <a:avLst/>
          </a:prstGeom>
          <a:ln w="25400">
            <a:solidFill>
              <a:srgbClr val="C00000"/>
            </a:solidFill>
            <a:tailEnd type="oval" w="lg" len="lg"/>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563607" y="5113536"/>
            <a:ext cx="1490664" cy="1200329"/>
          </a:xfrm>
          <a:prstGeom prst="rect">
            <a:avLst/>
          </a:prstGeom>
          <a:noFill/>
        </p:spPr>
        <p:txBody>
          <a:bodyPr wrap="none" rtlCol="0">
            <a:spAutoFit/>
          </a:bodyPr>
          <a:lstStyle/>
          <a:p>
            <a:pPr algn="ctr"/>
            <a:r>
              <a:rPr lang="en-GB" dirty="0"/>
              <a:t>Work</a:t>
            </a:r>
          </a:p>
          <a:p>
            <a:pPr algn="ctr"/>
            <a:r>
              <a:rPr lang="en-GB" dirty="0"/>
              <a:t>Expression</a:t>
            </a:r>
          </a:p>
          <a:p>
            <a:pPr algn="ctr"/>
            <a:r>
              <a:rPr lang="en-GB" dirty="0"/>
              <a:t>Manifestation</a:t>
            </a:r>
          </a:p>
          <a:p>
            <a:pPr algn="ctr"/>
            <a:r>
              <a:rPr lang="en-GB" dirty="0"/>
              <a:t>Item</a:t>
            </a:r>
          </a:p>
        </p:txBody>
      </p:sp>
      <p:sp>
        <p:nvSpPr>
          <p:cNvPr id="44" name="TextBox 43"/>
          <p:cNvSpPr txBox="1"/>
          <p:nvPr/>
        </p:nvSpPr>
        <p:spPr>
          <a:xfrm>
            <a:off x="3925022" y="5113534"/>
            <a:ext cx="1044453" cy="369332"/>
          </a:xfrm>
          <a:prstGeom prst="rect">
            <a:avLst/>
          </a:prstGeom>
          <a:noFill/>
        </p:spPr>
        <p:txBody>
          <a:bodyPr wrap="none" rtlCol="0">
            <a:spAutoFit/>
          </a:bodyPr>
          <a:lstStyle/>
          <a:p>
            <a:pPr algn="ctr"/>
            <a:r>
              <a:rPr lang="en-GB" dirty="0"/>
              <a:t>Resource</a:t>
            </a:r>
          </a:p>
        </p:txBody>
      </p:sp>
      <p:sp>
        <p:nvSpPr>
          <p:cNvPr id="45" name="TextBox 44"/>
          <p:cNvSpPr txBox="1"/>
          <p:nvPr/>
        </p:nvSpPr>
        <p:spPr>
          <a:xfrm>
            <a:off x="1760030" y="1050782"/>
            <a:ext cx="3418435" cy="369332"/>
          </a:xfrm>
          <a:prstGeom prst="rect">
            <a:avLst/>
          </a:prstGeom>
          <a:noFill/>
        </p:spPr>
        <p:txBody>
          <a:bodyPr wrap="none" rtlCol="0">
            <a:spAutoFit/>
          </a:bodyPr>
          <a:lstStyle/>
          <a:p>
            <a:pPr algn="ctr"/>
            <a:r>
              <a:rPr lang="en-GB" dirty="0"/>
              <a:t>[Linked data cloud, not RDF graph]</a:t>
            </a:r>
          </a:p>
        </p:txBody>
      </p:sp>
      <p:sp>
        <p:nvSpPr>
          <p:cNvPr id="47" name="TextBox 46"/>
          <p:cNvSpPr txBox="1"/>
          <p:nvPr/>
        </p:nvSpPr>
        <p:spPr>
          <a:xfrm>
            <a:off x="152930" y="2100736"/>
            <a:ext cx="1555618" cy="923330"/>
          </a:xfrm>
          <a:prstGeom prst="rect">
            <a:avLst/>
          </a:prstGeom>
          <a:noFill/>
        </p:spPr>
        <p:txBody>
          <a:bodyPr wrap="none" rtlCol="0">
            <a:spAutoFit/>
          </a:bodyPr>
          <a:lstStyle/>
          <a:p>
            <a:pPr algn="ctr"/>
            <a:r>
              <a:rPr lang="en-GB" dirty="0"/>
              <a:t>Unconstrained</a:t>
            </a:r>
          </a:p>
          <a:p>
            <a:pPr algn="ctr"/>
            <a:r>
              <a:rPr lang="en-GB" dirty="0"/>
              <a:t>(No entity</a:t>
            </a:r>
          </a:p>
          <a:p>
            <a:pPr algn="ctr"/>
            <a:r>
              <a:rPr lang="en-GB" dirty="0"/>
              <a:t>Specified)</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4271" y="4835144"/>
            <a:ext cx="3956745" cy="989186"/>
          </a:xfrm>
          <a:prstGeom prst="rect">
            <a:avLst/>
          </a:prstGeom>
        </p:spPr>
      </p:pic>
    </p:spTree>
    <p:extLst>
      <p:ext uri="{BB962C8B-B14F-4D97-AF65-F5344CB8AC3E}">
        <p14:creationId xmlns:p14="http://schemas.microsoft.com/office/powerpoint/2010/main" val="302685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1000"/>
                                        <p:tgtEl>
                                          <p:spTgt spid="43"/>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1000"/>
                                        <p:tgtEl>
                                          <p:spTgt spid="4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childTnLst>
                                </p:cTn>
                              </p:par>
                            </p:childTnLst>
                          </p:cTn>
                        </p:par>
                        <p:par>
                          <p:cTn id="43" fill="hold">
                            <p:stCondLst>
                              <p:cond delay="2000"/>
                            </p:stCondLst>
                            <p:childTnLst>
                              <p:par>
                                <p:cTn id="44" presetID="10"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childTnLst>
                                </p:cTn>
                              </p:par>
                            </p:childTnLst>
                          </p:cTn>
                        </p:par>
                        <p:par>
                          <p:cTn id="47" fill="hold">
                            <p:stCondLst>
                              <p:cond delay="3000"/>
                            </p:stCondLst>
                            <p:childTnLst>
                              <p:par>
                                <p:cTn id="48" presetID="10" presetClass="entr" presetSubtype="0" fill="hold"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fade">
                                      <p:cBhvr>
                                        <p:cTn id="50" dur="1000"/>
                                        <p:tgtEl>
                                          <p:spTgt spid="27"/>
                                        </p:tgtEl>
                                      </p:cBhvr>
                                    </p:animEffect>
                                  </p:childTnLst>
                                </p:cTn>
                              </p:par>
                            </p:childTnLst>
                          </p:cTn>
                        </p:par>
                        <p:par>
                          <p:cTn id="51" fill="hold">
                            <p:stCondLst>
                              <p:cond delay="4000"/>
                            </p:stCondLst>
                            <p:childTnLst>
                              <p:par>
                                <p:cTn id="52" presetID="10" presetClass="entr" presetSubtype="0"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1000"/>
                                        <p:tgtEl>
                                          <p:spTgt spid="4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1000"/>
                                        <p:tgtEl>
                                          <p:spTgt spid="39"/>
                                        </p:tgtEl>
                                      </p:cBhvr>
                                    </p:animEffect>
                                  </p:childTnLst>
                                </p:cTn>
                              </p:par>
                            </p:childTnLst>
                          </p:cTn>
                        </p:par>
                        <p:par>
                          <p:cTn id="65" fill="hold">
                            <p:stCondLst>
                              <p:cond delay="1000"/>
                            </p:stCondLst>
                            <p:childTnLst>
                              <p:par>
                                <p:cTn id="66" presetID="10" presetClass="entr" presetSubtype="0"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1000"/>
                                        <p:tgtEl>
                                          <p:spTgt spid="37"/>
                                        </p:tgtEl>
                                      </p:cBhvr>
                                    </p:animEffect>
                                  </p:childTnLst>
                                </p:cTn>
                              </p:par>
                            </p:childTnLst>
                          </p:cTn>
                        </p:par>
                        <p:par>
                          <p:cTn id="69" fill="hold">
                            <p:stCondLst>
                              <p:cond delay="2000"/>
                            </p:stCondLst>
                            <p:childTnLst>
                              <p:par>
                                <p:cTn id="70" presetID="10" presetClass="entr" presetSubtype="0"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270" y="1087260"/>
            <a:ext cx="7338532" cy="5309038"/>
          </a:xfrm>
          <a:prstGeom prst="rect">
            <a:avLst/>
          </a:prstGeom>
        </p:spPr>
      </p:pic>
      <p:sp>
        <p:nvSpPr>
          <p:cNvPr id="3" name="TextBox 2"/>
          <p:cNvSpPr txBox="1"/>
          <p:nvPr/>
        </p:nvSpPr>
        <p:spPr>
          <a:xfrm>
            <a:off x="339201" y="348565"/>
            <a:ext cx="4688335" cy="646331"/>
          </a:xfrm>
          <a:prstGeom prst="rect">
            <a:avLst/>
          </a:prstGeom>
          <a:noFill/>
        </p:spPr>
        <p:txBody>
          <a:bodyPr wrap="none" rtlCol="0">
            <a:spAutoFit/>
          </a:bodyPr>
          <a:lstStyle/>
          <a:p>
            <a:r>
              <a:rPr lang="en-GB" sz="3600" dirty="0"/>
              <a:t> Multilingual linked data</a:t>
            </a:r>
          </a:p>
        </p:txBody>
      </p:sp>
      <p:sp>
        <p:nvSpPr>
          <p:cNvPr id="6" name="Oval 5"/>
          <p:cNvSpPr/>
          <p:nvPr/>
        </p:nvSpPr>
        <p:spPr>
          <a:xfrm>
            <a:off x="2700015" y="2635879"/>
            <a:ext cx="3920990" cy="5689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cxnSp>
        <p:nvCxnSpPr>
          <p:cNvPr id="8" name="Curved Connector 7"/>
          <p:cNvCxnSpPr>
            <a:stCxn id="6" idx="2"/>
            <a:endCxn id="11" idx="1"/>
          </p:cNvCxnSpPr>
          <p:nvPr/>
        </p:nvCxnSpPr>
        <p:spPr>
          <a:xfrm rot="10800000" flipV="1">
            <a:off x="1468583" y="2920358"/>
            <a:ext cx="1231433" cy="2239801"/>
          </a:xfrm>
          <a:prstGeom prst="curvedConnector3">
            <a:avLst>
              <a:gd name="adj1" fmla="val 118564"/>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468582" y="3925455"/>
            <a:ext cx="7228220" cy="24694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 name="TextBox 15"/>
          <p:cNvSpPr txBox="1"/>
          <p:nvPr/>
        </p:nvSpPr>
        <p:spPr>
          <a:xfrm>
            <a:off x="7197291" y="1246366"/>
            <a:ext cx="1361270" cy="2246769"/>
          </a:xfrm>
          <a:prstGeom prst="rect">
            <a:avLst/>
          </a:prstGeom>
          <a:noFill/>
          <a:ln w="19050">
            <a:solidFill>
              <a:schemeClr val="accent1">
                <a:shade val="95000"/>
                <a:satMod val="105000"/>
              </a:schemeClr>
            </a:solidFill>
          </a:ln>
        </p:spPr>
        <p:txBody>
          <a:bodyPr wrap="none" rtlCol="0">
            <a:spAutoFit/>
          </a:bodyPr>
          <a:lstStyle/>
          <a:p>
            <a:r>
              <a:rPr lang="en-GB" sz="2800" dirty="0"/>
              <a:t>French</a:t>
            </a:r>
          </a:p>
          <a:p>
            <a:r>
              <a:rPr lang="en-GB" sz="2800" dirty="0"/>
              <a:t>German</a:t>
            </a:r>
          </a:p>
          <a:p>
            <a:r>
              <a:rPr lang="en-GB" sz="2800" dirty="0"/>
              <a:t>Spanish</a:t>
            </a:r>
          </a:p>
          <a:p>
            <a:r>
              <a:rPr lang="en-GB" sz="2800" dirty="0"/>
              <a:t>Chinese</a:t>
            </a:r>
          </a:p>
          <a:p>
            <a:r>
              <a:rPr lang="en-GB" sz="2800"/>
              <a:t>…</a:t>
            </a:r>
            <a:endParaRPr lang="en-GB" sz="2800" dirty="0"/>
          </a:p>
        </p:txBody>
      </p:sp>
    </p:spTree>
    <p:extLst>
      <p:ext uri="{BB962C8B-B14F-4D97-AF65-F5344CB8AC3E}">
        <p14:creationId xmlns:p14="http://schemas.microsoft.com/office/powerpoint/2010/main" val="30593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Gordon\AppData\Local\Temp\x10sctm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648" y="674722"/>
            <a:ext cx="8315325" cy="56769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4648" y="151502"/>
            <a:ext cx="4377673" cy="523220"/>
          </a:xfrm>
          <a:prstGeom prst="rect">
            <a:avLst/>
          </a:prstGeom>
          <a:noFill/>
          <a:ln>
            <a:solidFill>
              <a:schemeClr val="tx1"/>
            </a:solidFill>
          </a:ln>
        </p:spPr>
        <p:txBody>
          <a:bodyPr wrap="none" rtlCol="0">
            <a:spAutoFit/>
          </a:bodyPr>
          <a:lstStyle/>
          <a:p>
            <a:r>
              <a:rPr lang="en-GB" sz="2800" dirty="0"/>
              <a:t>Polylingual data (RIMMF-ball</a:t>
            </a:r>
          </a:p>
        </p:txBody>
      </p:sp>
      <p:sp>
        <p:nvSpPr>
          <p:cNvPr id="4" name="TextBox 3"/>
          <p:cNvSpPr txBox="1"/>
          <p:nvPr/>
        </p:nvSpPr>
        <p:spPr>
          <a:xfrm>
            <a:off x="1739920" y="5768838"/>
            <a:ext cx="2055563" cy="400110"/>
          </a:xfrm>
          <a:prstGeom prst="rect">
            <a:avLst/>
          </a:prstGeom>
          <a:solidFill>
            <a:srgbClr val="00B0F0"/>
          </a:solidFill>
          <a:ln>
            <a:solidFill>
              <a:schemeClr val="tx1"/>
            </a:solidFill>
          </a:ln>
        </p:spPr>
        <p:txBody>
          <a:bodyPr wrap="none" rtlCol="0">
            <a:spAutoFit/>
          </a:bodyPr>
          <a:lstStyle/>
          <a:p>
            <a:r>
              <a:rPr lang="en-GB" sz="2000" dirty="0"/>
              <a:t>French cataloguer</a:t>
            </a:r>
          </a:p>
        </p:txBody>
      </p:sp>
      <p:sp>
        <p:nvSpPr>
          <p:cNvPr id="5" name="TextBox 4"/>
          <p:cNvSpPr txBox="1"/>
          <p:nvPr/>
        </p:nvSpPr>
        <p:spPr>
          <a:xfrm>
            <a:off x="5699496" y="5768838"/>
            <a:ext cx="1705403" cy="400110"/>
          </a:xfrm>
          <a:prstGeom prst="rect">
            <a:avLst/>
          </a:prstGeom>
          <a:solidFill>
            <a:srgbClr val="92D050"/>
          </a:solidFill>
          <a:ln>
            <a:solidFill>
              <a:schemeClr val="tx1"/>
            </a:solidFill>
          </a:ln>
        </p:spPr>
        <p:txBody>
          <a:bodyPr wrap="none" rtlCol="0">
            <a:spAutoFit/>
          </a:bodyPr>
          <a:lstStyle/>
          <a:p>
            <a:r>
              <a:rPr lang="en-GB" sz="2000" dirty="0"/>
              <a:t>English agency</a:t>
            </a:r>
          </a:p>
        </p:txBody>
      </p:sp>
      <p:sp>
        <p:nvSpPr>
          <p:cNvPr id="6" name="TextBox 5"/>
          <p:cNvSpPr txBox="1"/>
          <p:nvPr/>
        </p:nvSpPr>
        <p:spPr>
          <a:xfrm>
            <a:off x="3802359" y="5768838"/>
            <a:ext cx="1890261" cy="400110"/>
          </a:xfrm>
          <a:prstGeom prst="rect">
            <a:avLst/>
          </a:prstGeom>
          <a:solidFill>
            <a:srgbClr val="FFC000"/>
          </a:solidFill>
          <a:ln>
            <a:solidFill>
              <a:schemeClr val="tx1"/>
            </a:solidFill>
          </a:ln>
        </p:spPr>
        <p:txBody>
          <a:bodyPr wrap="none" rtlCol="0">
            <a:spAutoFit/>
          </a:bodyPr>
          <a:lstStyle/>
          <a:p>
            <a:r>
              <a:rPr lang="en-GB" sz="2000" dirty="0"/>
              <a:t>German content</a:t>
            </a:r>
          </a:p>
        </p:txBody>
      </p:sp>
      <p:sp>
        <p:nvSpPr>
          <p:cNvPr id="2" name="Oval 1"/>
          <p:cNvSpPr/>
          <p:nvPr/>
        </p:nvSpPr>
        <p:spPr>
          <a:xfrm>
            <a:off x="3426337" y="4873217"/>
            <a:ext cx="3002171" cy="46166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1108895" y="3282340"/>
            <a:ext cx="3296850" cy="461665"/>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3163101" y="3665855"/>
            <a:ext cx="3671808" cy="461665"/>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8391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2"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2486" y="337871"/>
            <a:ext cx="2271776" cy="1200329"/>
          </a:xfrm>
          <a:prstGeom prst="rect">
            <a:avLst/>
          </a:prstGeom>
          <a:solidFill>
            <a:srgbClr val="A1C7F6"/>
          </a:solidFill>
          <a:ln>
            <a:solidFill>
              <a:schemeClr val="tx1"/>
            </a:solidFill>
          </a:ln>
        </p:spPr>
        <p:txBody>
          <a:bodyPr wrap="none" rtlCol="0">
            <a:spAutoFit/>
          </a:bodyPr>
          <a:lstStyle/>
          <a:p>
            <a:r>
              <a:rPr lang="en-GB" sz="3600" dirty="0">
                <a:latin typeface="+mj-lt"/>
              </a:rPr>
              <a:t>Global</a:t>
            </a:r>
          </a:p>
          <a:p>
            <a:r>
              <a:rPr lang="en-GB" sz="3600" dirty="0">
                <a:latin typeface="+mj-lt"/>
              </a:rPr>
              <a:t>refinement</a:t>
            </a:r>
          </a:p>
        </p:txBody>
      </p:sp>
      <p:sp>
        <p:nvSpPr>
          <p:cNvPr id="5" name="TextBox 4"/>
          <p:cNvSpPr txBox="1"/>
          <p:nvPr/>
        </p:nvSpPr>
        <p:spPr>
          <a:xfrm>
            <a:off x="2823663" y="420624"/>
            <a:ext cx="5891712" cy="1384995"/>
          </a:xfrm>
          <a:prstGeom prst="rect">
            <a:avLst/>
          </a:prstGeom>
          <a:noFill/>
        </p:spPr>
        <p:txBody>
          <a:bodyPr wrap="square" rtlCol="0">
            <a:spAutoFit/>
          </a:bodyPr>
          <a:lstStyle/>
          <a:p>
            <a:r>
              <a:rPr lang="en-GB" sz="2800" dirty="0"/>
              <a:t>The “4-fold path” supports catalogue cards, flat file schema, RDBMS, and linked data (RDA database scenarios)</a:t>
            </a:r>
          </a:p>
        </p:txBody>
      </p:sp>
      <p:sp>
        <p:nvSpPr>
          <p:cNvPr id="7" name="TextBox 6"/>
          <p:cNvSpPr txBox="1"/>
          <p:nvPr/>
        </p:nvSpPr>
        <p:spPr>
          <a:xfrm>
            <a:off x="342486" y="2621081"/>
            <a:ext cx="4238750" cy="2246769"/>
          </a:xfrm>
          <a:prstGeom prst="rect">
            <a:avLst/>
          </a:prstGeom>
          <a:noFill/>
          <a:ln>
            <a:solidFill>
              <a:schemeClr val="tx1"/>
            </a:solidFill>
          </a:ln>
        </p:spPr>
        <p:txBody>
          <a:bodyPr wrap="square" rtlCol="0">
            <a:spAutoFit/>
          </a:bodyPr>
          <a:lstStyle/>
          <a:p>
            <a:r>
              <a:rPr lang="en-GB" sz="2800" dirty="0"/>
              <a:t>Describing a related entity:</a:t>
            </a:r>
          </a:p>
          <a:p>
            <a:r>
              <a:rPr lang="en-GB" sz="2800" dirty="0"/>
              <a:t>Unstructured description</a:t>
            </a:r>
          </a:p>
          <a:p>
            <a:r>
              <a:rPr lang="en-GB" sz="2800" dirty="0"/>
              <a:t>Structured description</a:t>
            </a:r>
          </a:p>
          <a:p>
            <a:r>
              <a:rPr lang="en-GB" sz="2800" dirty="0"/>
              <a:t>Identifier</a:t>
            </a:r>
          </a:p>
          <a:p>
            <a:r>
              <a:rPr lang="en-GB" sz="2800" dirty="0"/>
              <a:t>URI</a:t>
            </a:r>
          </a:p>
        </p:txBody>
      </p:sp>
      <p:sp>
        <p:nvSpPr>
          <p:cNvPr id="8" name="TextBox 7"/>
          <p:cNvSpPr txBox="1"/>
          <p:nvPr/>
        </p:nvSpPr>
        <p:spPr>
          <a:xfrm>
            <a:off x="4869713" y="2621081"/>
            <a:ext cx="3845662" cy="2677656"/>
          </a:xfrm>
          <a:prstGeom prst="rect">
            <a:avLst/>
          </a:prstGeom>
          <a:noFill/>
          <a:ln>
            <a:solidFill>
              <a:schemeClr val="tx1"/>
            </a:solidFill>
          </a:ln>
        </p:spPr>
        <p:txBody>
          <a:bodyPr wrap="square" rtlCol="0">
            <a:spAutoFit/>
          </a:bodyPr>
          <a:lstStyle/>
          <a:p>
            <a:r>
              <a:rPr lang="en-GB" sz="2800" dirty="0"/>
              <a:t>Relationship property range:</a:t>
            </a:r>
          </a:p>
          <a:p>
            <a:r>
              <a:rPr lang="en-GB" sz="2800" dirty="0"/>
              <a:t>Undeclared</a:t>
            </a:r>
          </a:p>
          <a:p>
            <a:r>
              <a:rPr lang="en-GB" sz="2800" dirty="0"/>
              <a:t>Literal</a:t>
            </a:r>
          </a:p>
          <a:p>
            <a:r>
              <a:rPr lang="en-GB" sz="2800" dirty="0"/>
              <a:t>Typed literal</a:t>
            </a:r>
          </a:p>
          <a:p>
            <a:r>
              <a:rPr lang="en-GB" sz="2800" dirty="0"/>
              <a:t>Object</a:t>
            </a:r>
          </a:p>
        </p:txBody>
      </p:sp>
    </p:spTree>
    <p:extLst>
      <p:ext uri="{BB962C8B-B14F-4D97-AF65-F5344CB8AC3E}">
        <p14:creationId xmlns:p14="http://schemas.microsoft.com/office/powerpoint/2010/main" val="2804622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2485" y="337871"/>
            <a:ext cx="4949952" cy="646331"/>
          </a:xfrm>
          <a:prstGeom prst="rect">
            <a:avLst/>
          </a:prstGeom>
          <a:solidFill>
            <a:srgbClr val="A1C7F6"/>
          </a:solidFill>
          <a:ln>
            <a:solidFill>
              <a:schemeClr val="tx1"/>
            </a:solidFill>
          </a:ln>
        </p:spPr>
        <p:txBody>
          <a:bodyPr wrap="square" rtlCol="0">
            <a:spAutoFit/>
          </a:bodyPr>
          <a:lstStyle/>
          <a:p>
            <a:r>
              <a:rPr lang="en-GB" sz="3600" dirty="0">
                <a:latin typeface="+mj-lt"/>
              </a:rPr>
              <a:t>RDF property refinement</a:t>
            </a:r>
          </a:p>
        </p:txBody>
      </p:sp>
      <p:sp>
        <p:nvSpPr>
          <p:cNvPr id="9" name="TextBox 8"/>
          <p:cNvSpPr txBox="1"/>
          <p:nvPr/>
        </p:nvSpPr>
        <p:spPr>
          <a:xfrm>
            <a:off x="439271" y="2059685"/>
            <a:ext cx="4590473" cy="523220"/>
          </a:xfrm>
          <a:prstGeom prst="rect">
            <a:avLst/>
          </a:prstGeom>
          <a:noFill/>
        </p:spPr>
        <p:txBody>
          <a:bodyPr wrap="square" rtlCol="0">
            <a:spAutoFit/>
          </a:bodyPr>
          <a:lstStyle/>
          <a:p>
            <a:r>
              <a:rPr lang="en-GB" sz="2800" dirty="0"/>
              <a:t>Is contained in (manifestation)</a:t>
            </a:r>
          </a:p>
        </p:txBody>
      </p:sp>
      <p:sp>
        <p:nvSpPr>
          <p:cNvPr id="10" name="TextBox 9"/>
          <p:cNvSpPr txBox="1"/>
          <p:nvPr/>
        </p:nvSpPr>
        <p:spPr>
          <a:xfrm>
            <a:off x="5677155" y="2644460"/>
            <a:ext cx="3235936" cy="400110"/>
          </a:xfrm>
          <a:prstGeom prst="rect">
            <a:avLst/>
          </a:prstGeom>
          <a:noFill/>
        </p:spPr>
        <p:txBody>
          <a:bodyPr wrap="square" rtlCol="0">
            <a:spAutoFit/>
          </a:bodyPr>
          <a:lstStyle/>
          <a:p>
            <a:r>
              <a:rPr lang="en-GB" sz="2000" dirty="0"/>
              <a:t>OWL Datatype property</a:t>
            </a:r>
          </a:p>
        </p:txBody>
      </p:sp>
      <p:sp>
        <p:nvSpPr>
          <p:cNvPr id="11" name="TextBox 10"/>
          <p:cNvSpPr txBox="1"/>
          <p:nvPr/>
        </p:nvSpPr>
        <p:spPr>
          <a:xfrm>
            <a:off x="439271" y="3106125"/>
            <a:ext cx="5052291" cy="523220"/>
          </a:xfrm>
          <a:prstGeom prst="rect">
            <a:avLst/>
          </a:prstGeom>
          <a:noFill/>
        </p:spPr>
        <p:txBody>
          <a:bodyPr wrap="square" rtlCol="0">
            <a:spAutoFit/>
          </a:bodyPr>
          <a:lstStyle/>
          <a:p>
            <a:r>
              <a:rPr lang="en-GB" sz="2800" dirty="0"/>
              <a:t>Is contained in (manifestation) (o)</a:t>
            </a:r>
          </a:p>
        </p:txBody>
      </p:sp>
      <p:sp>
        <p:nvSpPr>
          <p:cNvPr id="12" name="TextBox 11"/>
          <p:cNvSpPr txBox="1"/>
          <p:nvPr/>
        </p:nvSpPr>
        <p:spPr>
          <a:xfrm>
            <a:off x="439271" y="2582905"/>
            <a:ext cx="5052291" cy="523220"/>
          </a:xfrm>
          <a:prstGeom prst="rect">
            <a:avLst/>
          </a:prstGeom>
          <a:noFill/>
        </p:spPr>
        <p:txBody>
          <a:bodyPr wrap="square" rtlCol="0">
            <a:spAutoFit/>
          </a:bodyPr>
          <a:lstStyle/>
          <a:p>
            <a:r>
              <a:rPr lang="en-GB" sz="2800" dirty="0"/>
              <a:t>Is contained in (manifestation) (d)</a:t>
            </a:r>
          </a:p>
        </p:txBody>
      </p:sp>
      <p:sp>
        <p:nvSpPr>
          <p:cNvPr id="13" name="TextBox 12"/>
          <p:cNvSpPr txBox="1"/>
          <p:nvPr/>
        </p:nvSpPr>
        <p:spPr>
          <a:xfrm>
            <a:off x="5677154" y="3167680"/>
            <a:ext cx="3235937" cy="400110"/>
          </a:xfrm>
          <a:prstGeom prst="rect">
            <a:avLst/>
          </a:prstGeom>
          <a:noFill/>
        </p:spPr>
        <p:txBody>
          <a:bodyPr wrap="square" rtlCol="0">
            <a:spAutoFit/>
          </a:bodyPr>
          <a:lstStyle/>
          <a:p>
            <a:r>
              <a:rPr lang="en-GB" sz="2000" dirty="0"/>
              <a:t>OWL Object type property</a:t>
            </a:r>
          </a:p>
        </p:txBody>
      </p:sp>
      <p:sp>
        <p:nvSpPr>
          <p:cNvPr id="8" name="TextBox 7"/>
          <p:cNvSpPr txBox="1"/>
          <p:nvPr/>
        </p:nvSpPr>
        <p:spPr>
          <a:xfrm>
            <a:off x="5677154" y="2121240"/>
            <a:ext cx="2945856" cy="400110"/>
          </a:xfrm>
          <a:prstGeom prst="rect">
            <a:avLst/>
          </a:prstGeom>
          <a:noFill/>
        </p:spPr>
        <p:txBody>
          <a:bodyPr wrap="square" rtlCol="0">
            <a:spAutoFit/>
          </a:bodyPr>
          <a:lstStyle/>
          <a:p>
            <a:r>
              <a:rPr lang="en-GB" sz="2000" dirty="0"/>
              <a:t>No range</a:t>
            </a:r>
          </a:p>
        </p:txBody>
      </p:sp>
      <p:sp>
        <p:nvSpPr>
          <p:cNvPr id="14" name="TextBox 13"/>
          <p:cNvSpPr txBox="1"/>
          <p:nvPr/>
        </p:nvSpPr>
        <p:spPr>
          <a:xfrm>
            <a:off x="503926" y="4275675"/>
            <a:ext cx="8183739" cy="1384995"/>
          </a:xfrm>
          <a:prstGeom prst="rect">
            <a:avLst/>
          </a:prstGeom>
          <a:noFill/>
        </p:spPr>
        <p:txBody>
          <a:bodyPr wrap="square" rtlCol="0">
            <a:spAutoFit/>
          </a:bodyPr>
          <a:lstStyle/>
          <a:p>
            <a:r>
              <a:rPr lang="en-GB" sz="2800" dirty="0"/>
              <a:t>Datatype property accommodates plain literals, typed literals, and Syntax Encoding Schemes (structured descriptions)</a:t>
            </a:r>
          </a:p>
        </p:txBody>
      </p:sp>
    </p:spTree>
    <p:extLst>
      <p:ext uri="{BB962C8B-B14F-4D97-AF65-F5344CB8AC3E}">
        <p14:creationId xmlns:p14="http://schemas.microsoft.com/office/powerpoint/2010/main" val="1342771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2486" y="337871"/>
            <a:ext cx="2249655" cy="1200329"/>
          </a:xfrm>
          <a:prstGeom prst="rect">
            <a:avLst/>
          </a:prstGeom>
          <a:solidFill>
            <a:srgbClr val="A1C7F6"/>
          </a:solidFill>
          <a:ln>
            <a:solidFill>
              <a:schemeClr val="tx1"/>
            </a:solidFill>
          </a:ln>
        </p:spPr>
        <p:txBody>
          <a:bodyPr wrap="none" rtlCol="0">
            <a:spAutoFit/>
          </a:bodyPr>
          <a:lstStyle/>
          <a:p>
            <a:r>
              <a:rPr lang="en-GB" sz="3600" dirty="0">
                <a:latin typeface="+mj-lt"/>
              </a:rPr>
              <a:t>Local</a:t>
            </a:r>
          </a:p>
          <a:p>
            <a:r>
              <a:rPr lang="en-GB" sz="3600" dirty="0">
                <a:latin typeface="+mj-lt"/>
              </a:rPr>
              <a:t>refinement</a:t>
            </a:r>
          </a:p>
        </p:txBody>
      </p:sp>
      <p:sp>
        <p:nvSpPr>
          <p:cNvPr id="5" name="TextBox 4"/>
          <p:cNvSpPr txBox="1"/>
          <p:nvPr/>
        </p:nvSpPr>
        <p:spPr>
          <a:xfrm>
            <a:off x="2823663" y="420624"/>
            <a:ext cx="5960414" cy="954107"/>
          </a:xfrm>
          <a:prstGeom prst="rect">
            <a:avLst/>
          </a:prstGeom>
          <a:noFill/>
        </p:spPr>
        <p:txBody>
          <a:bodyPr wrap="none" rtlCol="0">
            <a:spAutoFit/>
          </a:bodyPr>
          <a:lstStyle/>
          <a:p>
            <a:r>
              <a:rPr lang="en-GB" sz="2800" dirty="0"/>
              <a:t>“audio belt”: refinement to Carrier type</a:t>
            </a:r>
          </a:p>
          <a:p>
            <a:r>
              <a:rPr lang="en-GB" sz="2800" dirty="0"/>
              <a:t>via RDA/ONIX Framework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486" y="1806032"/>
            <a:ext cx="6576218" cy="411013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6874" y="4957826"/>
            <a:ext cx="6067203" cy="1616710"/>
          </a:xfrm>
          <a:prstGeom prst="rect">
            <a:avLst/>
          </a:prstGeom>
        </p:spPr>
      </p:pic>
    </p:spTree>
    <p:extLst>
      <p:ext uri="{BB962C8B-B14F-4D97-AF65-F5344CB8AC3E}">
        <p14:creationId xmlns:p14="http://schemas.microsoft.com/office/powerpoint/2010/main" val="326403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896" y="1136244"/>
            <a:ext cx="6597491" cy="5529690"/>
          </a:xfrm>
          <a:prstGeom prst="rect">
            <a:avLst/>
          </a:prstGeom>
        </p:spPr>
      </p:pic>
      <p:sp>
        <p:nvSpPr>
          <p:cNvPr id="3" name="TextBox 2"/>
          <p:cNvSpPr txBox="1"/>
          <p:nvPr/>
        </p:nvSpPr>
        <p:spPr>
          <a:xfrm>
            <a:off x="342485" y="337871"/>
            <a:ext cx="3850823" cy="646331"/>
          </a:xfrm>
          <a:prstGeom prst="rect">
            <a:avLst/>
          </a:prstGeom>
          <a:solidFill>
            <a:srgbClr val="A1C7F6"/>
          </a:solidFill>
          <a:ln>
            <a:solidFill>
              <a:schemeClr val="tx1"/>
            </a:solidFill>
          </a:ln>
        </p:spPr>
        <p:txBody>
          <a:bodyPr wrap="square" rtlCol="0">
            <a:spAutoFit/>
          </a:bodyPr>
          <a:lstStyle/>
          <a:p>
            <a:r>
              <a:rPr lang="en-GB" sz="3600" dirty="0">
                <a:latin typeface="+mj-lt"/>
              </a:rPr>
              <a:t>Maps for machines</a:t>
            </a:r>
          </a:p>
        </p:txBody>
      </p:sp>
    </p:spTree>
    <p:extLst>
      <p:ext uri="{BB962C8B-B14F-4D97-AF65-F5344CB8AC3E}">
        <p14:creationId xmlns:p14="http://schemas.microsoft.com/office/powerpoint/2010/main" val="2954424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2486" y="337871"/>
            <a:ext cx="3607722" cy="646331"/>
          </a:xfrm>
          <a:prstGeom prst="rect">
            <a:avLst/>
          </a:prstGeom>
          <a:solidFill>
            <a:srgbClr val="A1C7F6"/>
          </a:solidFill>
          <a:ln>
            <a:solidFill>
              <a:schemeClr val="tx1"/>
            </a:solidFill>
          </a:ln>
        </p:spPr>
        <p:txBody>
          <a:bodyPr wrap="square" rtlCol="0">
            <a:spAutoFit/>
          </a:bodyPr>
          <a:lstStyle/>
          <a:p>
            <a:r>
              <a:rPr lang="en-GB" sz="3600" dirty="0">
                <a:latin typeface="+mj-lt"/>
              </a:rPr>
              <a:t>Local vocabularies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961" y="1343853"/>
            <a:ext cx="7653602" cy="242573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1560" y="3843476"/>
            <a:ext cx="5224439" cy="2476846"/>
          </a:xfrm>
          <a:prstGeom prst="rect">
            <a:avLst/>
          </a:prstGeom>
        </p:spPr>
      </p:pic>
      <p:sp>
        <p:nvSpPr>
          <p:cNvPr id="5" name="TextBox 4"/>
          <p:cNvSpPr txBox="1"/>
          <p:nvPr/>
        </p:nvSpPr>
        <p:spPr>
          <a:xfrm>
            <a:off x="342486" y="4297069"/>
            <a:ext cx="2788641" cy="1569660"/>
          </a:xfrm>
          <a:prstGeom prst="rect">
            <a:avLst/>
          </a:prstGeom>
          <a:noFill/>
          <a:ln w="19050">
            <a:solidFill>
              <a:schemeClr val="tx1"/>
            </a:solidFill>
          </a:ln>
        </p:spPr>
        <p:txBody>
          <a:bodyPr wrap="square" rtlCol="0">
            <a:spAutoFit/>
          </a:bodyPr>
          <a:lstStyle/>
          <a:p>
            <a:r>
              <a:rPr lang="en-GB" sz="2400" dirty="0"/>
              <a:t>Vocabulary removed</a:t>
            </a:r>
          </a:p>
          <a:p>
            <a:r>
              <a:rPr lang="en-GB" sz="2400" dirty="0"/>
              <a:t>from “global” RDA</a:t>
            </a:r>
          </a:p>
          <a:p>
            <a:r>
              <a:rPr lang="en-GB" sz="2400" dirty="0"/>
              <a:t>becomes a “local” vocabulary</a:t>
            </a:r>
          </a:p>
        </p:txBody>
      </p:sp>
    </p:spTree>
    <p:extLst>
      <p:ext uri="{BB962C8B-B14F-4D97-AF65-F5344CB8AC3E}">
        <p14:creationId xmlns:p14="http://schemas.microsoft.com/office/powerpoint/2010/main" val="2739174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Conclusion</a:t>
            </a:r>
          </a:p>
        </p:txBody>
      </p:sp>
      <p:sp>
        <p:nvSpPr>
          <p:cNvPr id="3" name="Content Placeholder 2"/>
          <p:cNvSpPr>
            <a:spLocks noGrp="1"/>
          </p:cNvSpPr>
          <p:nvPr>
            <p:ph idx="1"/>
          </p:nvPr>
        </p:nvSpPr>
        <p:spPr/>
        <p:txBody>
          <a:bodyPr/>
          <a:lstStyle/>
          <a:p>
            <a:r>
              <a:rPr lang="en-GB" dirty="0"/>
              <a:t>RDA supports fine-grained linked data compatible with the FRBR model</a:t>
            </a:r>
          </a:p>
          <a:p>
            <a:r>
              <a:rPr lang="en-GB" dirty="0"/>
              <a:t>RDA supports extensions and refinements for cultural heritage data</a:t>
            </a:r>
          </a:p>
          <a:p>
            <a:r>
              <a:rPr lang="en-GB" dirty="0"/>
              <a:t>RDA supports the multilingual Semantic Web</a:t>
            </a:r>
          </a:p>
          <a:p>
            <a:r>
              <a:rPr lang="en-GB" dirty="0"/>
              <a:t>RDA supports linked data application developers</a:t>
            </a:r>
          </a:p>
          <a:p>
            <a:r>
              <a:rPr lang="en-GB" dirty="0"/>
              <a:t>RDA is linked data fun!</a:t>
            </a:r>
          </a:p>
        </p:txBody>
      </p:sp>
    </p:spTree>
    <p:extLst>
      <p:ext uri="{BB962C8B-B14F-4D97-AF65-F5344CB8AC3E}">
        <p14:creationId xmlns:p14="http://schemas.microsoft.com/office/powerpoint/2010/main" val="3640996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a:t>
            </a:r>
          </a:p>
        </p:txBody>
      </p:sp>
      <p:sp>
        <p:nvSpPr>
          <p:cNvPr id="3" name="Content Placeholder 2"/>
          <p:cNvSpPr>
            <a:spLocks noGrp="1"/>
          </p:cNvSpPr>
          <p:nvPr>
            <p:ph idx="1"/>
          </p:nvPr>
        </p:nvSpPr>
        <p:spPr/>
        <p:txBody>
          <a:bodyPr/>
          <a:lstStyle/>
          <a:p>
            <a:r>
              <a:rPr lang="en-GB" dirty="0">
                <a:hlinkClick r:id="rId3"/>
              </a:rPr>
              <a:t>rscchair@rdatoolkit.org</a:t>
            </a:r>
            <a:endParaRPr lang="en-GB" dirty="0"/>
          </a:p>
          <a:p>
            <a:r>
              <a:rPr lang="en-GB" dirty="0">
                <a:hlinkClick r:id="rId4"/>
              </a:rPr>
              <a:t>http://www.rda-rsc.org/</a:t>
            </a:r>
            <a:r>
              <a:rPr lang="en-GB" dirty="0"/>
              <a:t> [RDA Steering Committee]</a:t>
            </a:r>
          </a:p>
          <a:p>
            <a:r>
              <a:rPr lang="en-GB" dirty="0">
                <a:hlinkClick r:id="rId5"/>
              </a:rPr>
              <a:t>http://www.rdaregistry.info/</a:t>
            </a:r>
            <a:endParaRPr lang="en-GB" dirty="0"/>
          </a:p>
          <a:p>
            <a:r>
              <a:rPr lang="en-GB" dirty="0">
                <a:hlinkClick r:id="rId6"/>
              </a:rPr>
              <a:t>http://metadataregistry.org/</a:t>
            </a:r>
            <a:endParaRPr lang="en-GB" dirty="0"/>
          </a:p>
          <a:p>
            <a:r>
              <a:rPr lang="en-GB" dirty="0">
                <a:hlinkClick r:id="rId7"/>
              </a:rPr>
              <a:t>http://www.marcofquality.com/wiki/rimmf3/</a:t>
            </a:r>
            <a:endParaRPr lang="en-GB" dirty="0"/>
          </a:p>
          <a:p>
            <a:endParaRPr lang="en-GB" dirty="0"/>
          </a:p>
          <a:p>
            <a:endParaRPr lang="en-GB" dirty="0"/>
          </a:p>
        </p:txBody>
      </p:sp>
    </p:spTree>
    <p:extLst>
      <p:ext uri="{BB962C8B-B14F-4D97-AF65-F5344CB8AC3E}">
        <p14:creationId xmlns:p14="http://schemas.microsoft.com/office/powerpoint/2010/main" val="3370442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RDA: resource description and access</a:t>
            </a:r>
          </a:p>
        </p:txBody>
      </p:sp>
      <p:sp>
        <p:nvSpPr>
          <p:cNvPr id="3" name="Content Placeholder 2"/>
          <p:cNvSpPr>
            <a:spLocks noGrp="1"/>
          </p:cNvSpPr>
          <p:nvPr>
            <p:ph idx="1"/>
          </p:nvPr>
        </p:nvSpPr>
        <p:spPr/>
        <p:txBody>
          <a:bodyPr>
            <a:normAutofit/>
          </a:bodyPr>
          <a:lstStyle/>
          <a:p>
            <a:r>
              <a:rPr lang="en-GB" dirty="0"/>
              <a:t>“RDA is a package of data elements, guidelines, and instructions for creating library and cultural heritage resource metadata that are well-formed according to international models for user-focussed linked data applications.”</a:t>
            </a:r>
          </a:p>
          <a:p>
            <a:pPr lvl="1"/>
            <a:r>
              <a:rPr lang="en-GB" i="1" dirty="0"/>
              <a:t>RDA Board, 2015</a:t>
            </a:r>
          </a:p>
          <a:p>
            <a:pPr lvl="1"/>
            <a:r>
              <a:rPr lang="en-GB" i="1" dirty="0">
                <a:hlinkClick r:id="rId3"/>
              </a:rPr>
              <a:t>http://www.rda-rsc.org/node/235</a:t>
            </a:r>
            <a:endParaRPr lang="en-GB" i="1" dirty="0"/>
          </a:p>
        </p:txBody>
      </p:sp>
    </p:spTree>
    <p:extLst>
      <p:ext uri="{BB962C8B-B14F-4D97-AF65-F5344CB8AC3E}">
        <p14:creationId xmlns:p14="http://schemas.microsoft.com/office/powerpoint/2010/main" val="352885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2486" y="337871"/>
            <a:ext cx="5495287" cy="769441"/>
          </a:xfrm>
          <a:prstGeom prst="rect">
            <a:avLst/>
          </a:prstGeom>
          <a:solidFill>
            <a:srgbClr val="A1C7F6"/>
          </a:solidFill>
          <a:ln>
            <a:solidFill>
              <a:schemeClr val="tx1"/>
            </a:solidFill>
          </a:ln>
        </p:spPr>
        <p:txBody>
          <a:bodyPr wrap="none" rtlCol="0">
            <a:spAutoFit/>
          </a:bodyPr>
          <a:lstStyle/>
          <a:p>
            <a:r>
              <a:rPr lang="en-GB" sz="4400" dirty="0">
                <a:latin typeface="+mj-lt"/>
              </a:rPr>
              <a:t>RDA data infrastructure</a:t>
            </a:r>
          </a:p>
        </p:txBody>
      </p:sp>
      <p:sp>
        <p:nvSpPr>
          <p:cNvPr id="2" name="TextBox 1"/>
          <p:cNvSpPr txBox="1"/>
          <p:nvPr/>
        </p:nvSpPr>
        <p:spPr>
          <a:xfrm>
            <a:off x="2951020" y="3148332"/>
            <a:ext cx="3227832" cy="1200329"/>
          </a:xfrm>
          <a:prstGeom prst="rect">
            <a:avLst/>
          </a:prstGeom>
          <a:noFill/>
          <a:ln w="19050">
            <a:solidFill>
              <a:schemeClr val="tx1"/>
            </a:solidFill>
          </a:ln>
        </p:spPr>
        <p:txBody>
          <a:bodyPr wrap="square" rtlCol="0">
            <a:spAutoFit/>
          </a:bodyPr>
          <a:lstStyle/>
          <a:p>
            <a:pPr algn="ctr"/>
            <a:r>
              <a:rPr lang="en-GB" sz="3600" dirty="0"/>
              <a:t>Open Metadata Registry (RDF)</a:t>
            </a:r>
          </a:p>
        </p:txBody>
      </p:sp>
      <p:sp>
        <p:nvSpPr>
          <p:cNvPr id="9" name="TextBox 8"/>
          <p:cNvSpPr txBox="1"/>
          <p:nvPr/>
        </p:nvSpPr>
        <p:spPr>
          <a:xfrm>
            <a:off x="616806" y="1543049"/>
            <a:ext cx="8024273" cy="1200329"/>
          </a:xfrm>
          <a:prstGeom prst="rect">
            <a:avLst/>
          </a:prstGeom>
          <a:noFill/>
          <a:ln w="19050">
            <a:solidFill>
              <a:schemeClr val="tx1"/>
            </a:solidFill>
          </a:ln>
        </p:spPr>
        <p:txBody>
          <a:bodyPr wrap="square" rtlCol="0">
            <a:spAutoFit/>
          </a:bodyPr>
          <a:lstStyle/>
          <a:p>
            <a:pPr algn="ctr"/>
            <a:r>
              <a:rPr lang="en-GB" sz="3600" dirty="0"/>
              <a:t>RDA Reference:</a:t>
            </a:r>
          </a:p>
          <a:p>
            <a:pPr algn="ctr"/>
            <a:r>
              <a:rPr lang="en-GB" sz="3600" dirty="0"/>
              <a:t>Elements, attributes, relationships, values</a:t>
            </a:r>
          </a:p>
        </p:txBody>
      </p:sp>
      <p:sp>
        <p:nvSpPr>
          <p:cNvPr id="10" name="TextBox 9"/>
          <p:cNvSpPr txBox="1"/>
          <p:nvPr/>
        </p:nvSpPr>
        <p:spPr>
          <a:xfrm>
            <a:off x="616806" y="4793538"/>
            <a:ext cx="3227832" cy="646331"/>
          </a:xfrm>
          <a:prstGeom prst="rect">
            <a:avLst/>
          </a:prstGeom>
          <a:noFill/>
          <a:ln w="19050">
            <a:solidFill>
              <a:schemeClr val="tx1"/>
            </a:solidFill>
          </a:ln>
        </p:spPr>
        <p:txBody>
          <a:bodyPr wrap="square" rtlCol="0">
            <a:spAutoFit/>
          </a:bodyPr>
          <a:lstStyle/>
          <a:p>
            <a:pPr algn="ctr"/>
            <a:r>
              <a:rPr lang="en-GB" sz="3600" dirty="0"/>
              <a:t>RDA Registry</a:t>
            </a:r>
          </a:p>
        </p:txBody>
      </p:sp>
      <p:sp>
        <p:nvSpPr>
          <p:cNvPr id="11" name="TextBox 10"/>
          <p:cNvSpPr txBox="1"/>
          <p:nvPr/>
        </p:nvSpPr>
        <p:spPr>
          <a:xfrm>
            <a:off x="5413247" y="4830113"/>
            <a:ext cx="3227832" cy="646331"/>
          </a:xfrm>
          <a:prstGeom prst="rect">
            <a:avLst/>
          </a:prstGeom>
          <a:noFill/>
          <a:ln w="19050">
            <a:solidFill>
              <a:schemeClr val="tx1"/>
            </a:solidFill>
          </a:ln>
        </p:spPr>
        <p:txBody>
          <a:bodyPr wrap="square" rtlCol="0">
            <a:spAutoFit/>
          </a:bodyPr>
          <a:lstStyle/>
          <a:p>
            <a:pPr algn="ctr"/>
            <a:r>
              <a:rPr lang="en-GB" sz="3600" dirty="0"/>
              <a:t>RDA Toolkit</a:t>
            </a:r>
          </a:p>
        </p:txBody>
      </p:sp>
      <p:sp>
        <p:nvSpPr>
          <p:cNvPr id="3" name="Down Arrow 2"/>
          <p:cNvSpPr/>
          <p:nvPr/>
        </p:nvSpPr>
        <p:spPr>
          <a:xfrm>
            <a:off x="4258612" y="2743378"/>
            <a:ext cx="612648" cy="4049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Down Arrow 11"/>
          <p:cNvSpPr/>
          <p:nvPr/>
        </p:nvSpPr>
        <p:spPr>
          <a:xfrm>
            <a:off x="2951020" y="4348661"/>
            <a:ext cx="612648" cy="4049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own Arrow 12"/>
          <p:cNvSpPr/>
          <p:nvPr/>
        </p:nvSpPr>
        <p:spPr>
          <a:xfrm>
            <a:off x="5566204" y="4395918"/>
            <a:ext cx="612648" cy="4049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89903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RDA in Resource Description Format</a:t>
            </a:r>
          </a:p>
        </p:txBody>
      </p:sp>
      <p:sp>
        <p:nvSpPr>
          <p:cNvPr id="3" name="Content Placeholder 2"/>
          <p:cNvSpPr>
            <a:spLocks noGrp="1"/>
          </p:cNvSpPr>
          <p:nvPr>
            <p:ph idx="1"/>
          </p:nvPr>
        </p:nvSpPr>
        <p:spPr/>
        <p:txBody>
          <a:bodyPr>
            <a:normAutofit lnSpcReduction="10000"/>
          </a:bodyPr>
          <a:lstStyle/>
          <a:p>
            <a:r>
              <a:rPr lang="en-GB" dirty="0"/>
              <a:t>RDA </a:t>
            </a:r>
            <a:r>
              <a:rPr lang="en-GB" u="sng" dirty="0"/>
              <a:t>controlled terminologies </a:t>
            </a:r>
            <a:r>
              <a:rPr lang="en-GB" dirty="0"/>
              <a:t>represented as RDF value vocabularies</a:t>
            </a:r>
          </a:p>
          <a:p>
            <a:pPr lvl="1"/>
            <a:r>
              <a:rPr lang="en-GB" dirty="0"/>
              <a:t>Example: RDA carrier type vocabulary</a:t>
            </a:r>
          </a:p>
          <a:p>
            <a:r>
              <a:rPr lang="en-GB" dirty="0"/>
              <a:t>Entities, attributes, and relationships represented as RDF element sets</a:t>
            </a:r>
          </a:p>
          <a:p>
            <a:pPr lvl="1"/>
            <a:r>
              <a:rPr lang="en-GB" u="sng" dirty="0"/>
              <a:t>Entities</a:t>
            </a:r>
            <a:r>
              <a:rPr lang="en-GB" dirty="0"/>
              <a:t> represented in RDF as classes</a:t>
            </a:r>
          </a:p>
          <a:p>
            <a:pPr lvl="1"/>
            <a:r>
              <a:rPr lang="en-GB" u="sng" dirty="0"/>
              <a:t>Attributes and relationships </a:t>
            </a:r>
            <a:r>
              <a:rPr lang="en-GB" dirty="0"/>
              <a:t>represented in RDF as properties (“predicates”)</a:t>
            </a:r>
          </a:p>
          <a:p>
            <a:pPr lvl="1"/>
            <a:r>
              <a:rPr lang="en-GB" dirty="0"/>
              <a:t>Example: RDA manifestation properties</a:t>
            </a:r>
          </a:p>
        </p:txBody>
      </p:sp>
    </p:spTree>
    <p:extLst>
      <p:ext uri="{BB962C8B-B14F-4D97-AF65-F5344CB8AC3E}">
        <p14:creationId xmlns:p14="http://schemas.microsoft.com/office/powerpoint/2010/main" val="3720484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914" y="829867"/>
            <a:ext cx="8320718" cy="5414009"/>
          </a:xfrm>
          <a:prstGeom prst="rect">
            <a:avLst/>
          </a:prstGeom>
        </p:spPr>
      </p:pic>
      <p:sp>
        <p:nvSpPr>
          <p:cNvPr id="3" name="TextBox 2"/>
          <p:cNvSpPr txBox="1"/>
          <p:nvPr/>
        </p:nvSpPr>
        <p:spPr>
          <a:xfrm>
            <a:off x="1688654" y="103169"/>
            <a:ext cx="5743239" cy="646331"/>
          </a:xfrm>
          <a:prstGeom prst="rect">
            <a:avLst/>
          </a:prstGeom>
          <a:noFill/>
        </p:spPr>
        <p:txBody>
          <a:bodyPr wrap="none" rtlCol="0">
            <a:spAutoFit/>
          </a:bodyPr>
          <a:lstStyle/>
          <a:p>
            <a:r>
              <a:rPr lang="en-GB" sz="3600" dirty="0"/>
              <a:t> RDA Registry: rdaregistry.info</a:t>
            </a:r>
          </a:p>
        </p:txBody>
      </p:sp>
      <p:sp>
        <p:nvSpPr>
          <p:cNvPr id="2" name="TextBox 1"/>
          <p:cNvSpPr txBox="1"/>
          <p:nvPr/>
        </p:nvSpPr>
        <p:spPr>
          <a:xfrm>
            <a:off x="3743564" y="2781607"/>
            <a:ext cx="4977068" cy="1938992"/>
          </a:xfrm>
          <a:prstGeom prst="rect">
            <a:avLst/>
          </a:prstGeom>
          <a:solidFill>
            <a:schemeClr val="bg1"/>
          </a:solidFill>
          <a:ln w="19050">
            <a:solidFill>
              <a:srgbClr val="002060"/>
            </a:solidFill>
          </a:ln>
        </p:spPr>
        <p:txBody>
          <a:bodyPr wrap="none" rtlCol="0">
            <a:spAutoFit/>
          </a:bodyPr>
          <a:lstStyle/>
          <a:p>
            <a:r>
              <a:rPr lang="en-GB" sz="2400" dirty="0"/>
              <a:t>RDA Reference</a:t>
            </a:r>
          </a:p>
          <a:p>
            <a:pPr marL="342900" indent="-342900">
              <a:buFont typeface="Arial" panose="020B0604020202020204" pitchFamily="34" charset="0"/>
              <a:buChar char="•"/>
            </a:pPr>
            <a:r>
              <a:rPr lang="en-GB" sz="2400" dirty="0"/>
              <a:t>Elements, attributes, relationships</a:t>
            </a:r>
          </a:p>
          <a:p>
            <a:pPr marL="342900" indent="-342900">
              <a:buFont typeface="Arial" panose="020B0604020202020204" pitchFamily="34" charset="0"/>
              <a:buChar char="•"/>
            </a:pPr>
            <a:r>
              <a:rPr lang="en-GB" sz="2400" dirty="0"/>
              <a:t>Values</a:t>
            </a:r>
          </a:p>
          <a:p>
            <a:pPr marL="342900" indent="-342900">
              <a:buFont typeface="Arial" panose="020B0604020202020204" pitchFamily="34" charset="0"/>
              <a:buChar char="•"/>
            </a:pPr>
            <a:r>
              <a:rPr lang="en-GB" sz="2400" dirty="0"/>
              <a:t>Other Glossary terms</a:t>
            </a:r>
          </a:p>
          <a:p>
            <a:pPr marL="342900" indent="-342900">
              <a:buFont typeface="Arial" panose="020B0604020202020204" pitchFamily="34" charset="0"/>
              <a:buChar char="•"/>
            </a:pPr>
            <a:r>
              <a:rPr lang="en-GB" sz="2400" dirty="0"/>
              <a:t>Translations and partial translations</a:t>
            </a:r>
          </a:p>
        </p:txBody>
      </p:sp>
    </p:spTree>
    <p:extLst>
      <p:ext uri="{BB962C8B-B14F-4D97-AF65-F5344CB8AC3E}">
        <p14:creationId xmlns:p14="http://schemas.microsoft.com/office/powerpoint/2010/main" val="88144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130" y="537341"/>
            <a:ext cx="8898513" cy="3442988"/>
          </a:xfrm>
          <a:prstGeom prst="rect">
            <a:avLst/>
          </a:prstGeom>
        </p:spPr>
      </p:pic>
      <p:sp>
        <p:nvSpPr>
          <p:cNvPr id="3" name="TextBox 2"/>
          <p:cNvSpPr txBox="1"/>
          <p:nvPr/>
        </p:nvSpPr>
        <p:spPr>
          <a:xfrm>
            <a:off x="854777" y="4312572"/>
            <a:ext cx="4893647" cy="830997"/>
          </a:xfrm>
          <a:prstGeom prst="rect">
            <a:avLst/>
          </a:prstGeom>
          <a:noFill/>
        </p:spPr>
        <p:txBody>
          <a:bodyPr wrap="none" rtlCol="0">
            <a:spAutoFit/>
          </a:bodyPr>
          <a:lstStyle/>
          <a:p>
            <a:pPr algn="ctr"/>
            <a:r>
              <a:rPr lang="en-GB" sz="2400" dirty="0"/>
              <a:t>Formal or canonical URI is “opaque”</a:t>
            </a:r>
          </a:p>
          <a:p>
            <a:pPr algn="ctr"/>
            <a:r>
              <a:rPr lang="en-GB" sz="2400" dirty="0"/>
              <a:t>- not intended for human readability</a:t>
            </a:r>
          </a:p>
        </p:txBody>
      </p:sp>
      <p:sp>
        <p:nvSpPr>
          <p:cNvPr id="4" name="TextBox 3"/>
          <p:cNvSpPr txBox="1"/>
          <p:nvPr/>
        </p:nvSpPr>
        <p:spPr>
          <a:xfrm>
            <a:off x="2345647" y="5475812"/>
            <a:ext cx="5745547" cy="830997"/>
          </a:xfrm>
          <a:prstGeom prst="rect">
            <a:avLst/>
          </a:prstGeom>
          <a:noFill/>
        </p:spPr>
        <p:txBody>
          <a:bodyPr wrap="none" rtlCol="0">
            <a:spAutoFit/>
          </a:bodyPr>
          <a:lstStyle/>
          <a:p>
            <a:pPr algn="ctr"/>
            <a:r>
              <a:rPr lang="en-GB" sz="2400" dirty="0"/>
              <a:t>Lexical URI is intended for human readability</a:t>
            </a:r>
          </a:p>
          <a:p>
            <a:pPr algn="ctr"/>
            <a:r>
              <a:rPr lang="en-GB" sz="2400" dirty="0"/>
              <a:t> in different languages</a:t>
            </a:r>
          </a:p>
        </p:txBody>
      </p:sp>
      <p:sp>
        <p:nvSpPr>
          <p:cNvPr id="5" name="TextBox 4"/>
          <p:cNvSpPr txBox="1"/>
          <p:nvPr/>
        </p:nvSpPr>
        <p:spPr>
          <a:xfrm>
            <a:off x="5028954" y="3353972"/>
            <a:ext cx="3808478" cy="461665"/>
          </a:xfrm>
          <a:prstGeom prst="rect">
            <a:avLst/>
          </a:prstGeom>
          <a:noFill/>
          <a:ln>
            <a:solidFill>
              <a:schemeClr val="tx1"/>
            </a:solidFill>
          </a:ln>
        </p:spPr>
        <p:txBody>
          <a:bodyPr wrap="none" rtlCol="0">
            <a:spAutoFit/>
          </a:bodyPr>
          <a:lstStyle/>
          <a:p>
            <a:r>
              <a:rPr lang="en-GB" sz="2400" dirty="0"/>
              <a:t>RDF linked data serializations</a:t>
            </a:r>
          </a:p>
        </p:txBody>
      </p:sp>
      <p:sp>
        <p:nvSpPr>
          <p:cNvPr id="6" name="TextBox 5"/>
          <p:cNvSpPr txBox="1"/>
          <p:nvPr/>
        </p:nvSpPr>
        <p:spPr>
          <a:xfrm>
            <a:off x="5311801" y="578510"/>
            <a:ext cx="3306996" cy="461665"/>
          </a:xfrm>
          <a:prstGeom prst="rect">
            <a:avLst/>
          </a:prstGeom>
          <a:noFill/>
          <a:ln>
            <a:solidFill>
              <a:schemeClr val="tx1"/>
            </a:solidFill>
          </a:ln>
        </p:spPr>
        <p:txBody>
          <a:bodyPr wrap="none" rtlCol="0">
            <a:spAutoFit/>
          </a:bodyPr>
          <a:lstStyle/>
          <a:p>
            <a:r>
              <a:rPr lang="en-GB" sz="2400" dirty="0"/>
              <a:t>Except HTML for humans</a:t>
            </a:r>
          </a:p>
        </p:txBody>
      </p:sp>
      <p:cxnSp>
        <p:nvCxnSpPr>
          <p:cNvPr id="8" name="Straight Arrow Connector 7"/>
          <p:cNvCxnSpPr>
            <a:stCxn id="6" idx="2"/>
          </p:cNvCxnSpPr>
          <p:nvPr/>
        </p:nvCxnSpPr>
        <p:spPr>
          <a:xfrm flipH="1">
            <a:off x="6566453" y="1040175"/>
            <a:ext cx="398846" cy="301608"/>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3" idx="0"/>
          </p:cNvCxnSpPr>
          <p:nvPr/>
        </p:nvCxnSpPr>
        <p:spPr>
          <a:xfrm flipH="1" flipV="1">
            <a:off x="3000055" y="2948684"/>
            <a:ext cx="301546" cy="1363888"/>
          </a:xfrm>
          <a:prstGeom prst="straightConnector1">
            <a:avLst/>
          </a:prstGeom>
          <a:ln w="25400">
            <a:tailEnd type="triangle" w="lg" len="lg"/>
          </a:ln>
        </p:spPr>
        <p:style>
          <a:lnRef idx="1">
            <a:schemeClr val="accent1"/>
          </a:lnRef>
          <a:fillRef idx="0">
            <a:schemeClr val="accent1"/>
          </a:fillRef>
          <a:effectRef idx="0">
            <a:schemeClr val="accent1"/>
          </a:effectRef>
          <a:fontRef idx="minor">
            <a:schemeClr val="tx1"/>
          </a:fontRef>
        </p:style>
      </p:cxnSp>
      <p:sp>
        <p:nvSpPr>
          <p:cNvPr id="7" name="Up Arrow 6"/>
          <p:cNvSpPr/>
          <p:nvPr/>
        </p:nvSpPr>
        <p:spPr>
          <a:xfrm>
            <a:off x="6707442" y="3123062"/>
            <a:ext cx="451501" cy="23091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970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859" y="770562"/>
            <a:ext cx="7958987" cy="530336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461" y="2257487"/>
            <a:ext cx="8629715" cy="2055182"/>
          </a:xfrm>
          <a:prstGeom prst="rect">
            <a:avLst/>
          </a:prstGeom>
          <a:ln>
            <a:solidFill>
              <a:schemeClr val="tx1"/>
            </a:solidFill>
          </a:ln>
        </p:spPr>
      </p:pic>
      <p:sp>
        <p:nvSpPr>
          <p:cNvPr id="4" name="TextBox 3"/>
          <p:cNvSpPr txBox="1"/>
          <p:nvPr/>
        </p:nvSpPr>
        <p:spPr>
          <a:xfrm>
            <a:off x="5944833" y="802143"/>
            <a:ext cx="1697452" cy="523220"/>
          </a:xfrm>
          <a:prstGeom prst="rect">
            <a:avLst/>
          </a:prstGeom>
          <a:noFill/>
          <a:ln>
            <a:solidFill>
              <a:schemeClr val="tx1"/>
            </a:solidFill>
          </a:ln>
        </p:spPr>
        <p:txBody>
          <a:bodyPr wrap="none" rtlCol="0">
            <a:spAutoFit/>
          </a:bodyPr>
          <a:lstStyle/>
          <a:p>
            <a:pPr algn="r"/>
            <a:r>
              <a:rPr lang="en-GB" sz="2800" dirty="0"/>
              <a:t> Web view</a:t>
            </a:r>
          </a:p>
        </p:txBody>
      </p:sp>
      <p:sp>
        <p:nvSpPr>
          <p:cNvPr id="5" name="TextBox 4"/>
          <p:cNvSpPr txBox="1"/>
          <p:nvPr/>
        </p:nvSpPr>
        <p:spPr>
          <a:xfrm>
            <a:off x="116859" y="107862"/>
            <a:ext cx="8040534" cy="523220"/>
          </a:xfrm>
          <a:prstGeom prst="rect">
            <a:avLst/>
          </a:prstGeom>
          <a:noFill/>
        </p:spPr>
        <p:txBody>
          <a:bodyPr wrap="none" rtlCol="0">
            <a:spAutoFit/>
          </a:bodyPr>
          <a:lstStyle/>
          <a:p>
            <a:r>
              <a:rPr lang="en-GB" sz="2800" dirty="0"/>
              <a:t>Open Metadata Registry (http://metadataregistry.org)</a:t>
            </a:r>
          </a:p>
        </p:txBody>
      </p:sp>
      <p:sp>
        <p:nvSpPr>
          <p:cNvPr id="7" name="TextBox 6"/>
          <p:cNvSpPr txBox="1"/>
          <p:nvPr/>
        </p:nvSpPr>
        <p:spPr>
          <a:xfrm>
            <a:off x="4877829" y="6224451"/>
            <a:ext cx="4028347" cy="523220"/>
          </a:xfrm>
          <a:prstGeom prst="rect">
            <a:avLst/>
          </a:prstGeom>
          <a:noFill/>
          <a:ln>
            <a:solidFill>
              <a:schemeClr val="tx1"/>
            </a:solidFill>
          </a:ln>
        </p:spPr>
        <p:txBody>
          <a:bodyPr wrap="none" rtlCol="0">
            <a:spAutoFit/>
          </a:bodyPr>
          <a:lstStyle/>
          <a:p>
            <a:pPr algn="r"/>
            <a:r>
              <a:rPr lang="en-GB" sz="2800" dirty="0"/>
              <a:t> Fine granularity audit trail</a:t>
            </a:r>
          </a:p>
        </p:txBody>
      </p:sp>
      <p:cxnSp>
        <p:nvCxnSpPr>
          <p:cNvPr id="9" name="Straight Arrow Connector 8"/>
          <p:cNvCxnSpPr>
            <a:stCxn id="7" idx="0"/>
          </p:cNvCxnSpPr>
          <p:nvPr/>
        </p:nvCxnSpPr>
        <p:spPr>
          <a:xfrm flipH="1" flipV="1">
            <a:off x="6020656" y="5845996"/>
            <a:ext cx="871347" cy="37845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305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342" y="481607"/>
            <a:ext cx="8357057" cy="6273849"/>
          </a:xfrm>
          <a:prstGeom prst="rect">
            <a:avLst/>
          </a:prstGeom>
        </p:spPr>
      </p:pic>
      <p:sp>
        <p:nvSpPr>
          <p:cNvPr id="3" name="TextBox 2"/>
          <p:cNvSpPr txBox="1"/>
          <p:nvPr/>
        </p:nvSpPr>
        <p:spPr>
          <a:xfrm>
            <a:off x="177342" y="112275"/>
            <a:ext cx="4259884" cy="369332"/>
          </a:xfrm>
          <a:prstGeom prst="rect">
            <a:avLst/>
          </a:prstGeom>
          <a:noFill/>
        </p:spPr>
        <p:txBody>
          <a:bodyPr wrap="none" rtlCol="0">
            <a:spAutoFit/>
          </a:bodyPr>
          <a:lstStyle/>
          <a:p>
            <a:r>
              <a:rPr lang="en-GB" dirty="0">
                <a:hlinkClick r:id="rId3"/>
              </a:rPr>
              <a:t>http://rdaregistry.info/Elements/m/P30020</a:t>
            </a:r>
            <a:endParaRPr lang="en-GB" dirty="0"/>
          </a:p>
        </p:txBody>
      </p:sp>
      <p:sp>
        <p:nvSpPr>
          <p:cNvPr id="4" name="TextBox 3"/>
          <p:cNvSpPr txBox="1"/>
          <p:nvPr/>
        </p:nvSpPr>
        <p:spPr>
          <a:xfrm>
            <a:off x="4437226" y="112275"/>
            <a:ext cx="1533368" cy="369332"/>
          </a:xfrm>
          <a:prstGeom prst="rect">
            <a:avLst/>
          </a:prstGeom>
          <a:noFill/>
        </p:spPr>
        <p:txBody>
          <a:bodyPr wrap="none" rtlCol="0">
            <a:spAutoFit/>
          </a:bodyPr>
          <a:lstStyle/>
          <a:p>
            <a:r>
              <a:rPr lang="en-GB" dirty="0"/>
              <a:t>De-referenced</a:t>
            </a:r>
          </a:p>
        </p:txBody>
      </p:sp>
      <p:sp>
        <p:nvSpPr>
          <p:cNvPr id="5" name="Oval 4"/>
          <p:cNvSpPr/>
          <p:nvPr/>
        </p:nvSpPr>
        <p:spPr>
          <a:xfrm>
            <a:off x="6890328" y="1246909"/>
            <a:ext cx="1505527" cy="4525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7898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9201" y="348565"/>
            <a:ext cx="5182765" cy="646331"/>
          </a:xfrm>
          <a:prstGeom prst="rect">
            <a:avLst/>
          </a:prstGeom>
          <a:noFill/>
        </p:spPr>
        <p:txBody>
          <a:bodyPr wrap="none" rtlCol="0">
            <a:spAutoFit/>
          </a:bodyPr>
          <a:lstStyle/>
          <a:p>
            <a:r>
              <a:rPr lang="en-GB" sz="3600" dirty="0"/>
              <a:t> Unconstrained linked data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431" y="1106516"/>
            <a:ext cx="6779059" cy="5438481"/>
          </a:xfrm>
          <a:prstGeom prst="rect">
            <a:avLst/>
          </a:prstGeom>
        </p:spPr>
      </p:pic>
      <p:sp>
        <p:nvSpPr>
          <p:cNvPr id="5" name="TextBox 4"/>
          <p:cNvSpPr txBox="1"/>
          <p:nvPr/>
        </p:nvSpPr>
        <p:spPr>
          <a:xfrm>
            <a:off x="339201" y="2071430"/>
            <a:ext cx="1579418" cy="1754326"/>
          </a:xfrm>
          <a:prstGeom prst="rect">
            <a:avLst/>
          </a:prstGeom>
          <a:noFill/>
        </p:spPr>
        <p:txBody>
          <a:bodyPr wrap="square" rtlCol="0">
            <a:spAutoFit/>
          </a:bodyPr>
          <a:lstStyle/>
          <a:p>
            <a:pPr algn="ctr"/>
            <a:r>
              <a:rPr lang="en-GB" dirty="0"/>
              <a:t>Remove FRBR model to</a:t>
            </a:r>
          </a:p>
          <a:p>
            <a:pPr algn="ctr"/>
            <a:r>
              <a:rPr lang="en-GB" dirty="0"/>
              <a:t>“dumb-down”</a:t>
            </a:r>
          </a:p>
          <a:p>
            <a:pPr algn="ctr"/>
            <a:r>
              <a:rPr lang="en-GB" dirty="0"/>
              <a:t>  semantics to common level of granularity</a:t>
            </a:r>
          </a:p>
        </p:txBody>
      </p:sp>
      <p:sp>
        <p:nvSpPr>
          <p:cNvPr id="6" name="TextBox 5"/>
          <p:cNvSpPr txBox="1"/>
          <p:nvPr/>
        </p:nvSpPr>
        <p:spPr>
          <a:xfrm>
            <a:off x="339201" y="4394581"/>
            <a:ext cx="1579418" cy="646331"/>
          </a:xfrm>
          <a:prstGeom prst="rect">
            <a:avLst/>
          </a:prstGeom>
          <a:noFill/>
        </p:spPr>
        <p:txBody>
          <a:bodyPr wrap="square" rtlCol="0">
            <a:spAutoFit/>
          </a:bodyPr>
          <a:lstStyle/>
          <a:p>
            <a:pPr algn="ctr"/>
            <a:r>
              <a:rPr lang="en-GB" dirty="0"/>
              <a:t>“resources” and “agents”</a:t>
            </a:r>
          </a:p>
        </p:txBody>
      </p:sp>
      <p:sp>
        <p:nvSpPr>
          <p:cNvPr id="7" name="Down Arrow 6"/>
          <p:cNvSpPr/>
          <p:nvPr/>
        </p:nvSpPr>
        <p:spPr>
          <a:xfrm>
            <a:off x="814873" y="3967005"/>
            <a:ext cx="628073" cy="2863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5421960" y="1872564"/>
            <a:ext cx="3175712" cy="923330"/>
          </a:xfrm>
          <a:prstGeom prst="rect">
            <a:avLst/>
          </a:prstGeom>
          <a:noFill/>
          <a:ln w="19050">
            <a:solidFill>
              <a:srgbClr val="0070C0"/>
            </a:solidFill>
          </a:ln>
        </p:spPr>
        <p:txBody>
          <a:bodyPr wrap="square" rtlCol="0">
            <a:spAutoFit/>
          </a:bodyPr>
          <a:lstStyle/>
          <a:p>
            <a:pPr algn="ctr"/>
            <a:r>
              <a:rPr lang="en-GB" dirty="0"/>
              <a:t>Example: Contributor</a:t>
            </a:r>
          </a:p>
          <a:p>
            <a:pPr algn="ctr"/>
            <a:r>
              <a:rPr lang="en-GB" dirty="0"/>
              <a:t>Relates a resource to an agent contributing to a resource.</a:t>
            </a:r>
          </a:p>
        </p:txBody>
      </p:sp>
    </p:spTree>
    <p:extLst>
      <p:ext uri="{BB962C8B-B14F-4D97-AF65-F5344CB8AC3E}">
        <p14:creationId xmlns:p14="http://schemas.microsoft.com/office/powerpoint/2010/main" val="366716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Lst>
  </p:timing>
</p:sld>
</file>

<file path=ppt/theme/theme1.xml><?xml version="1.0" encoding="utf-8"?>
<a:theme xmlns:a="http://schemas.openxmlformats.org/drawingml/2006/main" name="RDASmall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DASmallLogo" id="{4710AFFA-5DDA-48A3-9A1C-9977E65F7716}" vid="{150653F5-A674-4B7B-99B8-A37FD8EA78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RDASmallLogo</Template>
  <TotalTime>356</TotalTime>
  <Words>1539</Words>
  <Application>Microsoft Office PowerPoint</Application>
  <PresentationFormat>On-screen Show (4:3)</PresentationFormat>
  <Paragraphs>194</Paragraphs>
  <Slides>19</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Wingdings</vt:lpstr>
      <vt:lpstr>RDASmallLogo</vt:lpstr>
      <vt:lpstr>RDA and linked data</vt:lpstr>
      <vt:lpstr>RDA: resource description and access</vt:lpstr>
      <vt:lpstr>PowerPoint Presentation</vt:lpstr>
      <vt:lpstr>RDA in Resource Description Format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Code4Lib</dc:title>
  <dc:creator>Gordon Dunsire</dc:creator>
  <cp:lastModifiedBy>Gordon Dunsire</cp:lastModifiedBy>
  <cp:revision>18</cp:revision>
  <dcterms:created xsi:type="dcterms:W3CDTF">2016-04-22T13:35:39Z</dcterms:created>
  <dcterms:modified xsi:type="dcterms:W3CDTF">2016-04-29T09:34:22Z</dcterms:modified>
</cp:coreProperties>
</file>