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60" r:id="rId2"/>
    <p:sldId id="437" r:id="rId3"/>
    <p:sldId id="381" r:id="rId4"/>
    <p:sldId id="411" r:id="rId5"/>
    <p:sldId id="413" r:id="rId6"/>
    <p:sldId id="414" r:id="rId7"/>
    <p:sldId id="412" r:id="rId8"/>
    <p:sldId id="399" r:id="rId9"/>
    <p:sldId id="400" r:id="rId10"/>
    <p:sldId id="415" r:id="rId11"/>
    <p:sldId id="434" r:id="rId12"/>
    <p:sldId id="416" r:id="rId13"/>
    <p:sldId id="423" r:id="rId14"/>
    <p:sldId id="424" r:id="rId15"/>
    <p:sldId id="417" r:id="rId16"/>
    <p:sldId id="418" r:id="rId17"/>
    <p:sldId id="375" r:id="rId18"/>
    <p:sldId id="426" r:id="rId19"/>
    <p:sldId id="420" r:id="rId20"/>
    <p:sldId id="427" r:id="rId21"/>
    <p:sldId id="429" r:id="rId22"/>
    <p:sldId id="430" r:id="rId23"/>
    <p:sldId id="421" r:id="rId24"/>
    <p:sldId id="422" r:id="rId25"/>
    <p:sldId id="435" r:id="rId26"/>
    <p:sldId id="436" r:id="rId27"/>
    <p:sldId id="376" r:id="rId28"/>
    <p:sldId id="296" r:id="rId29"/>
    <p:sldId id="425" r:id="rId30"/>
    <p:sldId id="362" r:id="rId31"/>
    <p:sldId id="363" r:id="rId32"/>
    <p:sldId id="364" r:id="rId33"/>
    <p:sldId id="365" r:id="rId34"/>
    <p:sldId id="366" r:id="rId35"/>
    <p:sldId id="367" r:id="rId36"/>
    <p:sldId id="368" r:id="rId37"/>
    <p:sldId id="377" r:id="rId38"/>
    <p:sldId id="444" r:id="rId39"/>
    <p:sldId id="380" r:id="rId40"/>
    <p:sldId id="439" r:id="rId41"/>
    <p:sldId id="440" r:id="rId42"/>
    <p:sldId id="441" r:id="rId43"/>
    <p:sldId id="442" r:id="rId44"/>
    <p:sldId id="443" r:id="rId45"/>
    <p:sldId id="445" r:id="rId46"/>
    <p:sldId id="446" r:id="rId47"/>
    <p:sldId id="447" r:id="rId48"/>
    <p:sldId id="378" r:id="rId49"/>
    <p:sldId id="397" r:id="rId50"/>
    <p:sldId id="398" r:id="rId51"/>
    <p:sldId id="431" r:id="rId52"/>
    <p:sldId id="432" r:id="rId53"/>
    <p:sldId id="379" r:id="rId54"/>
    <p:sldId id="401" r:id="rId55"/>
    <p:sldId id="402" r:id="rId56"/>
    <p:sldId id="433" r:id="rId57"/>
    <p:sldId id="395" r:id="rId58"/>
    <p:sldId id="307" r:id="rId59"/>
    <p:sldId id="384" r:id="rId60"/>
    <p:sldId id="271" r:id="rId61"/>
    <p:sldId id="272" r:id="rId62"/>
    <p:sldId id="281" r:id="rId63"/>
    <p:sldId id="438" r:id="rId64"/>
    <p:sldId id="373" r:id="rId65"/>
  </p:sldIdLst>
  <p:sldSz cx="13055600" cy="9791700"/>
  <p:notesSz cx="17475200" cy="9791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51" autoAdjust="0"/>
  </p:normalViewPr>
  <p:slideViewPr>
    <p:cSldViewPr>
      <p:cViewPr varScale="1">
        <p:scale>
          <a:sx n="66" d="100"/>
          <a:sy n="66" d="100"/>
        </p:scale>
        <p:origin x="870" y="60"/>
      </p:cViewPr>
      <p:guideLst>
        <p:guide orient="horz" pos="2880"/>
        <p:guide pos="1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 y="-17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02E99-099D-425A-8699-670917785796}"/>
              </a:ext>
            </a:extLst>
          </p:cNvPr>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8FD7A-9CC0-4599-BD0A-642F10BC2E1A}"/>
              </a:ext>
            </a:extLst>
          </p:cNvPr>
          <p:cNvSpPr>
            <a:spLocks noGrp="1"/>
          </p:cNvSpPr>
          <p:nvPr>
            <p:ph type="dt" sz="quarter" idx="1"/>
          </p:nvPr>
        </p:nvSpPr>
        <p:spPr>
          <a:xfrm>
            <a:off x="9898063" y="0"/>
            <a:ext cx="7572375" cy="490538"/>
          </a:xfrm>
          <a:prstGeom prst="rect">
            <a:avLst/>
          </a:prstGeom>
        </p:spPr>
        <p:txBody>
          <a:bodyPr vert="horz" lIns="91440" tIns="45720" rIns="91440" bIns="45720" rtlCol="0"/>
          <a:lstStyle>
            <a:lvl1pPr algn="r">
              <a:defRPr sz="1200"/>
            </a:lvl1pPr>
          </a:lstStyle>
          <a:p>
            <a:fld id="{30FD9114-80B5-4ED7-B8E5-3A0868472264}" type="datetime4">
              <a:rPr lang="en-US" smtClean="0"/>
              <a:t>November 15, 2018</a:t>
            </a:fld>
            <a:endParaRPr lang="en-US"/>
          </a:p>
        </p:txBody>
      </p:sp>
      <p:sp>
        <p:nvSpPr>
          <p:cNvPr id="4" name="Footer Placeholder 3">
            <a:extLst>
              <a:ext uri="{FF2B5EF4-FFF2-40B4-BE49-F238E27FC236}">
                <a16:creationId xmlns:a16="http://schemas.microsoft.com/office/drawing/2014/main" id="{5224D84F-C05A-462E-8E13-F79B6EFDDF67}"/>
              </a:ext>
            </a:extLst>
          </p:cNvPr>
          <p:cNvSpPr>
            <a:spLocks noGrp="1"/>
          </p:cNvSpPr>
          <p:nvPr>
            <p:ph type="ftr" sz="quarter" idx="2"/>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6C693-50E9-4679-B838-D4E18430BA8C}"/>
              </a:ext>
            </a:extLst>
          </p:cNvPr>
          <p:cNvSpPr>
            <a:spLocks noGrp="1"/>
          </p:cNvSpPr>
          <p:nvPr>
            <p:ph type="sldNum" sz="quarter" idx="3"/>
          </p:nvPr>
        </p:nvSpPr>
        <p:spPr>
          <a:xfrm>
            <a:off x="9898063" y="9301163"/>
            <a:ext cx="7572375" cy="490537"/>
          </a:xfrm>
          <a:prstGeom prst="rect">
            <a:avLst/>
          </a:prstGeom>
        </p:spPr>
        <p:txBody>
          <a:bodyPr vert="horz" lIns="91440" tIns="45720" rIns="91440" bIns="45720" rtlCol="0" anchor="b"/>
          <a:lstStyle>
            <a:lvl1pPr algn="r">
              <a:defRPr sz="1200"/>
            </a:lvl1pPr>
          </a:lstStyle>
          <a:p>
            <a:fld id="{6E9B3389-A65E-496A-AB6E-7A5B74EF2665}" type="slidenum">
              <a:rPr lang="en-US" smtClean="0"/>
              <a:t>‹#›</a:t>
            </a:fld>
            <a:endParaRPr lang="en-US"/>
          </a:p>
        </p:txBody>
      </p:sp>
    </p:spTree>
    <p:extLst>
      <p:ext uri="{BB962C8B-B14F-4D97-AF65-F5344CB8AC3E}">
        <p14:creationId xmlns:p14="http://schemas.microsoft.com/office/powerpoint/2010/main" val="19384447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898063" y="0"/>
            <a:ext cx="7572375" cy="490538"/>
          </a:xfrm>
          <a:prstGeom prst="rect">
            <a:avLst/>
          </a:prstGeom>
        </p:spPr>
        <p:txBody>
          <a:bodyPr vert="horz" lIns="91440" tIns="45720" rIns="91440" bIns="45720" rtlCol="0"/>
          <a:lstStyle>
            <a:lvl1pPr algn="r">
              <a:defRPr sz="1200"/>
            </a:lvl1pPr>
          </a:lstStyle>
          <a:p>
            <a:fld id="{A80CCE7E-43AE-4D7A-AD6D-EFF496C901FD}" type="datetime4">
              <a:rPr lang="en-US" smtClean="0"/>
              <a:t>November 15, 2018</a:t>
            </a:fld>
            <a:endParaRPr lang="en-US"/>
          </a:p>
        </p:txBody>
      </p:sp>
      <p:sp>
        <p:nvSpPr>
          <p:cNvPr id="4" name="Slide Image Placeholder 3"/>
          <p:cNvSpPr>
            <a:spLocks noGrp="1" noRot="1" noChangeAspect="1"/>
          </p:cNvSpPr>
          <p:nvPr>
            <p:ph type="sldImg" idx="2"/>
          </p:nvPr>
        </p:nvSpPr>
        <p:spPr>
          <a:xfrm>
            <a:off x="6534150" y="1223963"/>
            <a:ext cx="4406900" cy="3305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47838" y="4711700"/>
            <a:ext cx="13979525" cy="38560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898063" y="9301163"/>
            <a:ext cx="7572375" cy="490537"/>
          </a:xfrm>
          <a:prstGeom prst="rect">
            <a:avLst/>
          </a:prstGeom>
        </p:spPr>
        <p:txBody>
          <a:bodyPr vert="horz" lIns="91440" tIns="45720" rIns="91440" bIns="45720" rtlCol="0" anchor="b"/>
          <a:lstStyle>
            <a:lvl1pPr algn="r">
              <a:defRPr sz="1200"/>
            </a:lvl1pPr>
          </a:lstStyle>
          <a:p>
            <a:fld id="{CC7BB43D-6859-4C14-84A8-D9538C9727DB}" type="slidenum">
              <a:rPr lang="en-US" smtClean="0"/>
              <a:t>‹#›</a:t>
            </a:fld>
            <a:endParaRPr lang="en-US"/>
          </a:p>
        </p:txBody>
      </p:sp>
    </p:spTree>
    <p:extLst>
      <p:ext uri="{BB962C8B-B14F-4D97-AF65-F5344CB8AC3E}">
        <p14:creationId xmlns:p14="http://schemas.microsoft.com/office/powerpoint/2010/main" val="32983207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PowerPoint_Slide.sldx"/></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a:t>
            </a:fld>
            <a:endParaRPr lang="en-US"/>
          </a:p>
        </p:txBody>
      </p:sp>
    </p:spTree>
    <p:extLst>
      <p:ext uri="{BB962C8B-B14F-4D97-AF65-F5344CB8AC3E}">
        <p14:creationId xmlns:p14="http://schemas.microsoft.com/office/powerpoint/2010/main" val="99233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the original Toolkit focussed on two pairs of entities (work/expression, and manifestation/item), the new Toolkit uses the much finer granularity of an individual element.</a:t>
            </a:r>
          </a:p>
          <a:p>
            <a:endParaRPr lang="en-GB" dirty="0"/>
          </a:p>
          <a:p>
            <a:r>
              <a:rPr lang="en-GB" dirty="0"/>
              <a:t>Each element has a page of guidance and instructions, using a standard layout.</a:t>
            </a:r>
          </a:p>
          <a:p>
            <a:endParaRPr lang="en-GB" dirty="0"/>
          </a:p>
          <a:p>
            <a:r>
              <a:rPr lang="en-GB" dirty="0"/>
              <a:t>Like the LRM, then new Toolkit blurs the distinction between attribute elements and relationship elements.</a:t>
            </a:r>
          </a:p>
          <a:p>
            <a:endParaRPr lang="en-GB" dirty="0"/>
          </a:p>
          <a:p>
            <a:r>
              <a:rPr lang="en-GB" dirty="0"/>
              <a:t>Many former attribute elements have become relationships as a result of the new entities; for example, Date of birth is now a relationship between a Person and a Timespan.</a:t>
            </a:r>
          </a:p>
          <a:p>
            <a:endParaRPr lang="en-GB" dirty="0"/>
          </a:p>
          <a:p>
            <a:r>
              <a:rPr lang="en-GB" dirty="0"/>
              <a:t>With many new entities, and relationships requiring inverses, the number of RDA elements has increased.</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13</a:t>
            </a:fld>
            <a:endParaRPr lang="en-US"/>
          </a:p>
        </p:txBody>
      </p:sp>
    </p:spTree>
    <p:extLst>
      <p:ext uri="{BB962C8B-B14F-4D97-AF65-F5344CB8AC3E}">
        <p14:creationId xmlns:p14="http://schemas.microsoft.com/office/powerpoint/2010/main" val="116386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shows the number of elements assigned to each entity.</a:t>
            </a:r>
          </a:p>
          <a:p>
            <a:endParaRPr lang="en-GB" dirty="0"/>
          </a:p>
          <a:p>
            <a:r>
              <a:rPr lang="en-GB" dirty="0"/>
              <a:t>RDA entity reflects the basic elements available for every entity.</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14</a:t>
            </a:fld>
            <a:endParaRPr lang="en-US"/>
          </a:p>
        </p:txBody>
      </p:sp>
    </p:spTree>
    <p:extLst>
      <p:ext uri="{BB962C8B-B14F-4D97-AF65-F5344CB8AC3E}">
        <p14:creationId xmlns:p14="http://schemas.microsoft.com/office/powerpoint/2010/main" val="16847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RDA Toolkit has a modular structure based on the RDA elements.</a:t>
            </a:r>
          </a:p>
          <a:p>
            <a:endParaRPr lang="en-GB" dirty="0"/>
          </a:p>
          <a:p>
            <a:r>
              <a:rPr lang="en-GB" dirty="0"/>
              <a:t>Each element has a “page” in the Toolkit, and each element page has the same basic structure.</a:t>
            </a:r>
          </a:p>
          <a:p>
            <a:endParaRPr lang="en-GB" dirty="0"/>
          </a:p>
          <a:p>
            <a:r>
              <a:rPr lang="en-GB" dirty="0"/>
              <a:t>The structure separates the RDA Reference data from the guidance and instructions.</a:t>
            </a:r>
          </a:p>
          <a:p>
            <a:endParaRPr lang="en-GB" dirty="0"/>
          </a:p>
          <a:p>
            <a:endParaRPr lang="en-GB" dirty="0"/>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15</a:t>
            </a:fld>
            <a:endParaRPr lang="en-US"/>
          </a:p>
        </p:txBody>
      </p:sp>
    </p:spTree>
    <p:extLst>
      <p:ext uri="{BB962C8B-B14F-4D97-AF65-F5344CB8AC3E}">
        <p14:creationId xmlns:p14="http://schemas.microsoft.com/office/powerpoint/2010/main" val="16132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outline of the element page structure.</a:t>
            </a:r>
          </a:p>
          <a:p>
            <a:endParaRPr lang="en-GB" dirty="0"/>
          </a:p>
          <a:p>
            <a:r>
              <a:rPr lang="en-GB" dirty="0"/>
              <a:t>The RDA Reference data are displayed in the sections highlighted in </a:t>
            </a:r>
            <a:r>
              <a:rPr lang="en-GB" dirty="0" err="1"/>
              <a:t>gray</a:t>
            </a:r>
            <a:r>
              <a:rPr lang="en-GB" dirty="0"/>
              <a:t>.</a:t>
            </a:r>
          </a:p>
          <a:p>
            <a:endParaRPr lang="en-GB" dirty="0"/>
          </a:p>
          <a:p>
            <a:r>
              <a:rPr lang="en-GB" dirty="0"/>
              <a:t>All of these sections use content that has already been translated in the Open Metadata Registry.</a:t>
            </a:r>
          </a:p>
          <a:p>
            <a:endParaRPr lang="en-GB" dirty="0"/>
          </a:p>
          <a:p>
            <a:r>
              <a:rPr lang="en-GB" dirty="0"/>
              <a:t>The guidance and instructions are displayed in the sections highlighted in orange.</a:t>
            </a:r>
          </a:p>
          <a:p>
            <a:endParaRPr lang="en-GB" dirty="0"/>
          </a:p>
          <a:p>
            <a:r>
              <a:rPr lang="en-GB" dirty="0"/>
              <a:t>The content of these sections is translated in the Content Management System using Trados.</a:t>
            </a:r>
          </a:p>
          <a:p>
            <a:endParaRPr lang="en-GB" dirty="0"/>
          </a:p>
          <a:p>
            <a:r>
              <a:rPr lang="en-GB" dirty="0"/>
              <a:t>This allows translators to focus their work on specific areas of Toolkit content.</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16</a:t>
            </a:fld>
            <a:endParaRPr lang="en-US"/>
          </a:p>
        </p:txBody>
      </p:sp>
    </p:spTree>
    <p:extLst>
      <p:ext uri="{BB962C8B-B14F-4D97-AF65-F5344CB8AC3E}">
        <p14:creationId xmlns:p14="http://schemas.microsoft.com/office/powerpoint/2010/main" val="3881024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have never been any “rules” for describing resources in RDA.</a:t>
            </a:r>
          </a:p>
          <a:p>
            <a:endParaRPr lang="en-GB" dirty="0"/>
          </a:p>
          <a:p>
            <a:r>
              <a:rPr lang="en-GB" dirty="0"/>
              <a:t>This basic open approach was reflected in the assignment of “core” status to elements, which was advisory and not compulsory.</a:t>
            </a:r>
          </a:p>
          <a:p>
            <a:endParaRPr lang="en-GB" dirty="0"/>
          </a:p>
          <a:p>
            <a:r>
              <a:rPr lang="en-GB" dirty="0"/>
              <a:t>RDA is intended for use in an international global environment, and has to accommodate a diversity of local practices and policies. This means that most instructions are optional. Instructions are mandatory where required to ensure well-formed metadata that is coherent with the LRM.</a:t>
            </a:r>
          </a:p>
          <a:p>
            <a:endParaRPr lang="en-GB" dirty="0"/>
          </a:p>
          <a:p>
            <a:r>
              <a:rPr lang="en-GB" dirty="0"/>
              <a:t>Instructions are assigned to a specific recording method where appropriate, and which applicable recording method to use is determined by local policy.</a:t>
            </a:r>
          </a:p>
          <a:p>
            <a:endParaRPr lang="en-GB" dirty="0"/>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18</a:t>
            </a:fld>
            <a:endParaRPr lang="en-US"/>
          </a:p>
        </p:txBody>
      </p:sp>
    </p:spTree>
    <p:extLst>
      <p:ext uri="{BB962C8B-B14F-4D97-AF65-F5344CB8AC3E}">
        <p14:creationId xmlns:p14="http://schemas.microsoft.com/office/powerpoint/2010/main" val="2919119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 up, most RDA Toolkit instructions are now optional.</a:t>
            </a:r>
          </a:p>
          <a:p>
            <a:endParaRPr lang="en-GB" dirty="0"/>
          </a:p>
          <a:p>
            <a:r>
              <a:rPr lang="en-GB" dirty="0"/>
              <a:t>The Toolkit is intended to be used with an application profile that specifies which options should be used for a specific application of RDA metadata.</a:t>
            </a:r>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19</a:t>
            </a:fld>
            <a:endParaRPr lang="en-US"/>
          </a:p>
        </p:txBody>
      </p:sp>
    </p:spTree>
    <p:extLst>
      <p:ext uri="{BB962C8B-B14F-4D97-AF65-F5344CB8AC3E}">
        <p14:creationId xmlns:p14="http://schemas.microsoft.com/office/powerpoint/2010/main" val="29008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application profile specifies the components of a well-formed set of metadata to be used in a specific application.</a:t>
            </a:r>
          </a:p>
          <a:p>
            <a:endParaRPr lang="en-GB" dirty="0"/>
          </a:p>
          <a:p>
            <a:r>
              <a:rPr lang="en-GB" dirty="0"/>
              <a:t>The profile effectively “picks and mixes” the elements from one or more ontologies or element sets.</a:t>
            </a:r>
          </a:p>
          <a:p>
            <a:endParaRPr lang="en-GB" dirty="0"/>
          </a:p>
          <a:p>
            <a:r>
              <a:rPr lang="en-GB" dirty="0"/>
              <a:t>An RDA application profile selects which RDA elements, vocabularies, recording methods, and optional instructions to use for a specific application.</a:t>
            </a:r>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20</a:t>
            </a:fld>
            <a:endParaRPr lang="en-US"/>
          </a:p>
        </p:txBody>
      </p:sp>
    </p:spTree>
    <p:extLst>
      <p:ext uri="{BB962C8B-B14F-4D97-AF65-F5344CB8AC3E}">
        <p14:creationId xmlns:p14="http://schemas.microsoft.com/office/powerpoint/2010/main" val="47275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RDA Toolkit provides a range of mechanisms for specifying a profile.</a:t>
            </a:r>
          </a:p>
          <a:p>
            <a:endParaRPr lang="en-GB" dirty="0"/>
          </a:p>
          <a:p>
            <a:r>
              <a:rPr lang="en-GB" dirty="0"/>
              <a:t>Bookmarks and notes can be used for simple, “personal” profiles.</a:t>
            </a:r>
          </a:p>
          <a:p>
            <a:endParaRPr lang="en-GB" dirty="0"/>
          </a:p>
          <a:p>
            <a:r>
              <a:rPr lang="en-GB" dirty="0"/>
              <a:t>User-generated documentation can be used for institution-wide applications.</a:t>
            </a:r>
          </a:p>
          <a:p>
            <a:endParaRPr lang="en-GB" dirty="0"/>
          </a:p>
          <a:p>
            <a:r>
              <a:rPr lang="en-GB" dirty="0"/>
              <a:t>Policy statements are applicable across multiple institutional subscriptions.</a:t>
            </a:r>
          </a:p>
          <a:p>
            <a:endParaRPr lang="en-GB" dirty="0"/>
          </a:p>
          <a:p>
            <a:r>
              <a:rPr lang="en-GB" dirty="0"/>
              <a:t>External documents that link to Toolkit instructions are suitable for widespread use.</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21</a:t>
            </a:fld>
            <a:endParaRPr lang="en-US"/>
          </a:p>
        </p:txBody>
      </p:sp>
    </p:spTree>
    <p:extLst>
      <p:ext uri="{BB962C8B-B14F-4D97-AF65-F5344CB8AC3E}">
        <p14:creationId xmlns:p14="http://schemas.microsoft.com/office/powerpoint/2010/main" val="3357739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a simple application profile using the Toolkit Bookmarks and notes facility.</a:t>
            </a:r>
          </a:p>
          <a:p>
            <a:endParaRPr lang="en-GB" dirty="0"/>
          </a:p>
          <a:p>
            <a:r>
              <a:rPr lang="en-GB" dirty="0"/>
              <a:t>The simple text box gives basic instructions on using the element, and the bookmark acts as an alert to the cataloguer.</a:t>
            </a:r>
          </a:p>
          <a:p>
            <a:endParaRPr lang="en-GB" dirty="0"/>
          </a:p>
          <a:p>
            <a:r>
              <a:rPr lang="en-GB" dirty="0"/>
              <a:t>This approach may be suitable for occasional use of the Toolkit for a small, local application.</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22</a:t>
            </a:fld>
            <a:endParaRPr lang="en-US"/>
          </a:p>
        </p:txBody>
      </p:sp>
    </p:spTree>
    <p:extLst>
      <p:ext uri="{BB962C8B-B14F-4D97-AF65-F5344CB8AC3E}">
        <p14:creationId xmlns:p14="http://schemas.microsoft.com/office/powerpoint/2010/main" val="3436442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instructions are often associated with one or more specific conditions.</a:t>
            </a:r>
          </a:p>
          <a:p>
            <a:endParaRPr lang="en-GB" dirty="0"/>
          </a:p>
          <a:p>
            <a:r>
              <a:rPr lang="en-GB" dirty="0"/>
              <a:t>These may include the type of material and special characteristics being described, or the existence of pre-recorded metadata.</a:t>
            </a:r>
          </a:p>
          <a:p>
            <a:endParaRPr lang="en-GB" dirty="0"/>
          </a:p>
          <a:p>
            <a:r>
              <a:rPr lang="en-GB" dirty="0"/>
              <a:t>The new Toolkit applies a uniform structure to the presentation of conditions.</a:t>
            </a:r>
          </a:p>
          <a:p>
            <a:endParaRPr lang="en-GB" dirty="0"/>
          </a:p>
          <a:p>
            <a:r>
              <a:rPr lang="en-GB" dirty="0"/>
              <a:t>This helps to clarify the context of alternatives and exceptions in the original Toolkit:</a:t>
            </a:r>
          </a:p>
          <a:p>
            <a:endParaRPr lang="en-GB" dirty="0"/>
          </a:p>
          <a:p>
            <a:r>
              <a:rPr lang="en-GB" dirty="0"/>
              <a:t>An alternative is just another option for the same set of conditions, and an exception is a specification of a different set of conditions, usually refined or narrowed.</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23</a:t>
            </a:fld>
            <a:endParaRPr lang="en-US"/>
          </a:p>
        </p:txBody>
      </p:sp>
    </p:spTree>
    <p:extLst>
      <p:ext uri="{BB962C8B-B14F-4D97-AF65-F5344CB8AC3E}">
        <p14:creationId xmlns:p14="http://schemas.microsoft.com/office/powerpoint/2010/main" val="366703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data ecosystem is summed up in this sentence introducing the RDA Board’s announcement of RDA’s strategic directions.</a:t>
            </a:r>
          </a:p>
          <a:p>
            <a:endParaRPr lang="en-GB" dirty="0"/>
          </a:p>
          <a:p>
            <a:r>
              <a:rPr lang="en-GB" dirty="0"/>
              <a:t>The RDA package is delivered by an infrastructure of two interacting services.</a:t>
            </a:r>
          </a:p>
          <a:p>
            <a:endParaRPr lang="en-GB" dirty="0"/>
          </a:p>
          <a:p>
            <a:r>
              <a:rPr lang="en-GB" dirty="0"/>
              <a:t>The human-facing components, including the guidelines and instructions, are the Toolkit.</a:t>
            </a:r>
          </a:p>
          <a:p>
            <a:endParaRPr lang="en-GB" dirty="0"/>
          </a:p>
          <a:p>
            <a:r>
              <a:rPr lang="en-GB" dirty="0"/>
              <a:t>The data-facing components are contained in the Registry.</a:t>
            </a:r>
          </a:p>
          <a:p>
            <a:endParaRPr lang="en-GB" dirty="0"/>
          </a:p>
          <a:p>
            <a:r>
              <a:rPr lang="en-GB" dirty="0"/>
              <a:t>Applying the data capture and storage techniques in RDA Toolkit to the data architecture in the RDA Registry produces well-formed data for RDA applications.</a:t>
            </a:r>
          </a:p>
        </p:txBody>
      </p:sp>
      <p:sp>
        <p:nvSpPr>
          <p:cNvPr id="4" name="Slide Number Placeholder 3"/>
          <p:cNvSpPr>
            <a:spLocks noGrp="1"/>
          </p:cNvSpPr>
          <p:nvPr>
            <p:ph type="sldNum" sz="quarter" idx="10"/>
          </p:nvPr>
        </p:nvSpPr>
        <p:spPr/>
        <p:txBody>
          <a:bodyPr/>
          <a:lstStyle/>
          <a:p>
            <a:fld id="{F0AE34AA-D804-4CB9-B15D-A67A5BA83B42}" type="slidenum">
              <a:rPr lang="en-US" smtClean="0"/>
              <a:t>4</a:t>
            </a:fld>
            <a:endParaRPr lang="en-US"/>
          </a:p>
        </p:txBody>
      </p:sp>
    </p:spTree>
    <p:extLst>
      <p:ext uri="{BB962C8B-B14F-4D97-AF65-F5344CB8AC3E}">
        <p14:creationId xmlns:p14="http://schemas.microsoft.com/office/powerpoint/2010/main" val="3796829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instructions are presented in a standard format and are linked to the conditions for which they can be applied.</a:t>
            </a:r>
          </a:p>
          <a:p>
            <a:endParaRPr lang="en-GB" dirty="0"/>
          </a:p>
          <a:p>
            <a:r>
              <a:rPr lang="en-GB" dirty="0"/>
              <a:t>This format allows policy statements and application profiles to be attached to individual options or groups of options with the same set of conditions.</a:t>
            </a:r>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24</a:t>
            </a:fld>
            <a:endParaRPr lang="en-US"/>
          </a:p>
        </p:txBody>
      </p:sp>
    </p:spTree>
    <p:extLst>
      <p:ext uri="{BB962C8B-B14F-4D97-AF65-F5344CB8AC3E}">
        <p14:creationId xmlns:p14="http://schemas.microsoft.com/office/powerpoint/2010/main" val="376732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has always accommodated a variety of scenarios for storing and processing RDA metadata.</a:t>
            </a:r>
          </a:p>
          <a:p>
            <a:endParaRPr lang="en-GB" dirty="0"/>
          </a:p>
          <a:p>
            <a:r>
              <a:rPr lang="en-GB" dirty="0"/>
              <a:t>The RDA Steering Committee is now developing RDA to accommodate linked data for Semantic Web applications.</a:t>
            </a:r>
          </a:p>
        </p:txBody>
      </p:sp>
      <p:sp>
        <p:nvSpPr>
          <p:cNvPr id="4" name="Slide Number Placeholder 3"/>
          <p:cNvSpPr>
            <a:spLocks noGrp="1"/>
          </p:cNvSpPr>
          <p:nvPr>
            <p:ph type="sldNum" sz="quarter" idx="10"/>
          </p:nvPr>
        </p:nvSpPr>
        <p:spPr/>
        <p:txBody>
          <a:bodyPr/>
          <a:lstStyle/>
          <a:p>
            <a:fld id="{08F150A1-574D-469C-8C1C-54A24F397A80}" type="slidenum">
              <a:rPr lang="en-GB" smtClean="0"/>
              <a:t>28</a:t>
            </a:fld>
            <a:endParaRPr lang="en-GB"/>
          </a:p>
        </p:txBody>
      </p:sp>
    </p:spTree>
    <p:extLst>
      <p:ext uri="{BB962C8B-B14F-4D97-AF65-F5344CB8AC3E}">
        <p14:creationId xmlns:p14="http://schemas.microsoft.com/office/powerpoint/2010/main" val="124797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recording methods for describing a related entity in the original Toolkit are extended to all elements in the new Toolkit.</a:t>
            </a:r>
          </a:p>
          <a:p>
            <a:endParaRPr lang="en-GB" dirty="0"/>
          </a:p>
          <a:p>
            <a:r>
              <a:rPr lang="en-GB" dirty="0"/>
              <a:t>A fourth recording method, for linked data, has been added.</a:t>
            </a:r>
          </a:p>
          <a:p>
            <a:endParaRPr lang="en-GB" dirty="0"/>
          </a:p>
          <a:p>
            <a:r>
              <a:rPr lang="en-GB" dirty="0"/>
              <a:t>These recording methods accommodate the implementation scenarios of the original Toolkit.</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29</a:t>
            </a:fld>
            <a:endParaRPr lang="en-US"/>
          </a:p>
        </p:txBody>
      </p:sp>
    </p:spTree>
    <p:extLst>
      <p:ext uri="{BB962C8B-B14F-4D97-AF65-F5344CB8AC3E}">
        <p14:creationId xmlns:p14="http://schemas.microsoft.com/office/powerpoint/2010/main" val="3549750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unstructured description is a data value that has no specific internal structure.</a:t>
            </a:r>
          </a:p>
          <a:p>
            <a:endParaRPr lang="en-GB" dirty="0"/>
          </a:p>
          <a:p>
            <a:r>
              <a:rPr lang="en-GB" dirty="0"/>
              <a:t>In general, the data can only be processed for keyword extraction and indexing.</a:t>
            </a:r>
          </a:p>
          <a:p>
            <a:endParaRPr lang="en-GB" dirty="0"/>
          </a:p>
          <a:p>
            <a:r>
              <a:rPr lang="en-GB" dirty="0"/>
              <a:t>An unstructured description can include data that is non-standard, not authenticated, or created by non-professional agents.</a:t>
            </a:r>
          </a:p>
        </p:txBody>
      </p:sp>
      <p:sp>
        <p:nvSpPr>
          <p:cNvPr id="4" name="Slide Number Placeholder 3"/>
          <p:cNvSpPr>
            <a:spLocks noGrp="1"/>
          </p:cNvSpPr>
          <p:nvPr>
            <p:ph type="sldNum" sz="quarter" idx="10"/>
          </p:nvPr>
        </p:nvSpPr>
        <p:spPr/>
        <p:txBody>
          <a:bodyPr/>
          <a:lstStyle/>
          <a:p>
            <a:fld id="{08F150A1-574D-469C-8C1C-54A24F397A80}" type="slidenum">
              <a:rPr lang="en-GB" smtClean="0"/>
              <a:t>30</a:t>
            </a:fld>
            <a:endParaRPr lang="en-GB"/>
          </a:p>
        </p:txBody>
      </p:sp>
    </p:spTree>
    <p:extLst>
      <p:ext uri="{BB962C8B-B14F-4D97-AF65-F5344CB8AC3E}">
        <p14:creationId xmlns:p14="http://schemas.microsoft.com/office/powerpoint/2010/main" val="228460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structured description is usually composed of data with finer granularity that is assembled according to standard pattern.</a:t>
            </a:r>
          </a:p>
          <a:p>
            <a:endParaRPr lang="en-GB" dirty="0"/>
          </a:p>
          <a:p>
            <a:r>
              <a:rPr lang="en-GB" dirty="0"/>
              <a:t>The data can come from external authority file and other knowledge organizations systems, or be derived locally using RDA guidance and instructions.</a:t>
            </a:r>
          </a:p>
        </p:txBody>
      </p:sp>
      <p:sp>
        <p:nvSpPr>
          <p:cNvPr id="4" name="Slide Number Placeholder 3"/>
          <p:cNvSpPr>
            <a:spLocks noGrp="1"/>
          </p:cNvSpPr>
          <p:nvPr>
            <p:ph type="sldNum" sz="quarter" idx="10"/>
          </p:nvPr>
        </p:nvSpPr>
        <p:spPr/>
        <p:txBody>
          <a:bodyPr/>
          <a:lstStyle/>
          <a:p>
            <a:fld id="{08F150A1-574D-469C-8C1C-54A24F397A80}" type="slidenum">
              <a:rPr lang="en-GB" smtClean="0"/>
              <a:t>31</a:t>
            </a:fld>
            <a:endParaRPr lang="en-GB"/>
          </a:p>
        </p:txBody>
      </p:sp>
    </p:spTree>
    <p:extLst>
      <p:ext uri="{BB962C8B-B14F-4D97-AF65-F5344CB8AC3E}">
        <p14:creationId xmlns:p14="http://schemas.microsoft.com/office/powerpoint/2010/main" val="151918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identifier value can be taken from an external, authoritative source, or from a local database system.</a:t>
            </a:r>
          </a:p>
          <a:p>
            <a:endParaRPr lang="en-GB" dirty="0"/>
          </a:p>
          <a:p>
            <a:r>
              <a:rPr lang="en-GB" dirty="0"/>
              <a:t>Identifiers are generally intended for machine processing.</a:t>
            </a:r>
          </a:p>
        </p:txBody>
      </p:sp>
      <p:sp>
        <p:nvSpPr>
          <p:cNvPr id="4" name="Slide Number Placeholder 3"/>
          <p:cNvSpPr>
            <a:spLocks noGrp="1"/>
          </p:cNvSpPr>
          <p:nvPr>
            <p:ph type="sldNum" sz="quarter" idx="10"/>
          </p:nvPr>
        </p:nvSpPr>
        <p:spPr/>
        <p:txBody>
          <a:bodyPr/>
          <a:lstStyle/>
          <a:p>
            <a:fld id="{08F150A1-574D-469C-8C1C-54A24F397A80}" type="slidenum">
              <a:rPr lang="en-GB" smtClean="0"/>
              <a:t>32</a:t>
            </a:fld>
            <a:endParaRPr lang="en-GB"/>
          </a:p>
        </p:txBody>
      </p:sp>
    </p:spTree>
    <p:extLst>
      <p:ext uri="{BB962C8B-B14F-4D97-AF65-F5344CB8AC3E}">
        <p14:creationId xmlns:p14="http://schemas.microsoft.com/office/powerpoint/2010/main" val="1038537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IRI value can be processed by applications that are aware of the semantics of the metadata schema used for linked data.</a:t>
            </a:r>
          </a:p>
        </p:txBody>
      </p:sp>
      <p:sp>
        <p:nvSpPr>
          <p:cNvPr id="4" name="Slide Number Placeholder 3"/>
          <p:cNvSpPr>
            <a:spLocks noGrp="1"/>
          </p:cNvSpPr>
          <p:nvPr>
            <p:ph type="sldNum" sz="quarter" idx="10"/>
          </p:nvPr>
        </p:nvSpPr>
        <p:spPr/>
        <p:txBody>
          <a:bodyPr/>
          <a:lstStyle/>
          <a:p>
            <a:fld id="{08F150A1-574D-469C-8C1C-54A24F397A80}" type="slidenum">
              <a:rPr lang="en-GB" smtClean="0"/>
              <a:t>33</a:t>
            </a:fld>
            <a:endParaRPr lang="en-GB"/>
          </a:p>
        </p:txBody>
      </p:sp>
    </p:spTree>
    <p:extLst>
      <p:ext uri="{BB962C8B-B14F-4D97-AF65-F5344CB8AC3E}">
        <p14:creationId xmlns:p14="http://schemas.microsoft.com/office/powerpoint/2010/main" val="57345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shows all four recording methods in use to reference a related entity.</a:t>
            </a:r>
          </a:p>
          <a:p>
            <a:endParaRPr lang="en-GB" dirty="0"/>
          </a:p>
          <a:p>
            <a:r>
              <a:rPr lang="en-GB" dirty="0"/>
              <a:t>The diagram can be interpreted as an RDF graph for linked data, or as a relational schema for a local database.</a:t>
            </a:r>
          </a:p>
        </p:txBody>
      </p:sp>
      <p:sp>
        <p:nvSpPr>
          <p:cNvPr id="4" name="Slide Number Placeholder 3"/>
          <p:cNvSpPr>
            <a:spLocks noGrp="1"/>
          </p:cNvSpPr>
          <p:nvPr>
            <p:ph type="sldNum" sz="quarter" idx="10"/>
          </p:nvPr>
        </p:nvSpPr>
        <p:spPr/>
        <p:txBody>
          <a:bodyPr/>
          <a:lstStyle/>
          <a:p>
            <a:fld id="{8AB40ABC-08FF-40E9-9386-7C2CA2AB76A6}" type="slidenum">
              <a:rPr lang="en-GB" smtClean="0"/>
              <a:t>34</a:t>
            </a:fld>
            <a:endParaRPr lang="en-GB"/>
          </a:p>
        </p:txBody>
      </p:sp>
    </p:spTree>
    <p:extLst>
      <p:ext uri="{BB962C8B-B14F-4D97-AF65-F5344CB8AC3E}">
        <p14:creationId xmlns:p14="http://schemas.microsoft.com/office/powerpoint/2010/main" val="2759103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RDA elements will accommodate all four recording methods and types of value.</a:t>
            </a:r>
          </a:p>
          <a:p>
            <a:endParaRPr lang="en-GB" dirty="0"/>
          </a:p>
          <a:p>
            <a:r>
              <a:rPr lang="en-GB" dirty="0"/>
              <a:t>An example of an exception is a "note" element, which can only accept an unstructured description.</a:t>
            </a:r>
          </a:p>
          <a:p>
            <a:endParaRPr lang="en-GB" dirty="0"/>
          </a:p>
          <a:p>
            <a:r>
              <a:rPr lang="en-GB" dirty="0"/>
              <a:t>As shown in the previous diagram, a single element for a specific entity can take values from multiple recording methods.</a:t>
            </a:r>
          </a:p>
          <a:p>
            <a:endParaRPr lang="en-GB" dirty="0"/>
          </a:p>
          <a:p>
            <a:r>
              <a:rPr lang="en-GB" dirty="0"/>
              <a:t>This allows RDA applications to accommodate and integrate metadata values from multiple resources, ranging from "dumb" data of dubious provenance to "smart" semantic linked data.</a:t>
            </a:r>
          </a:p>
        </p:txBody>
      </p:sp>
      <p:sp>
        <p:nvSpPr>
          <p:cNvPr id="4" name="Slide Number Placeholder 3"/>
          <p:cNvSpPr>
            <a:spLocks noGrp="1"/>
          </p:cNvSpPr>
          <p:nvPr>
            <p:ph type="sldNum" sz="quarter" idx="10"/>
          </p:nvPr>
        </p:nvSpPr>
        <p:spPr/>
        <p:txBody>
          <a:bodyPr/>
          <a:lstStyle/>
          <a:p>
            <a:fld id="{08F150A1-574D-469C-8C1C-54A24F397A80}" type="slidenum">
              <a:rPr lang="en-GB" smtClean="0"/>
              <a:t>35</a:t>
            </a:fld>
            <a:endParaRPr lang="en-GB"/>
          </a:p>
        </p:txBody>
      </p:sp>
    </p:spTree>
    <p:extLst>
      <p:ext uri="{BB962C8B-B14F-4D97-AF65-F5344CB8AC3E}">
        <p14:creationId xmlns:p14="http://schemas.microsoft.com/office/powerpoint/2010/main" val="1758036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flexibility is intended to help libraries use metadata from a variety of sources to describe and access information resources of all types, and to store metadata for </a:t>
            </a:r>
            <a:r>
              <a:rPr lang="en-GB"/>
              <a:t>appropriate machine-processing.</a:t>
            </a:r>
          </a:p>
        </p:txBody>
      </p:sp>
      <p:sp>
        <p:nvSpPr>
          <p:cNvPr id="4" name="Slide Number Placeholder 3"/>
          <p:cNvSpPr>
            <a:spLocks noGrp="1"/>
          </p:cNvSpPr>
          <p:nvPr>
            <p:ph type="sldNum" sz="quarter" idx="10"/>
          </p:nvPr>
        </p:nvSpPr>
        <p:spPr/>
        <p:txBody>
          <a:bodyPr/>
          <a:lstStyle/>
          <a:p>
            <a:fld id="{08F150A1-574D-469C-8C1C-54A24F397A80}" type="slidenum">
              <a:rPr lang="en-GB" smtClean="0"/>
              <a:t>36</a:t>
            </a:fld>
            <a:endParaRPr lang="en-GB"/>
          </a:p>
        </p:txBody>
      </p:sp>
    </p:spTree>
    <p:extLst>
      <p:ext uri="{BB962C8B-B14F-4D97-AF65-F5344CB8AC3E}">
        <p14:creationId xmlns:p14="http://schemas.microsoft.com/office/powerpoint/2010/main" val="296018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IFLA Library Reference Model (LRM) is a recent consolidation of several models published over the past 20 years.</a:t>
            </a:r>
          </a:p>
          <a:p>
            <a:endParaRPr lang="en-GB" dirty="0"/>
          </a:p>
          <a:p>
            <a:r>
              <a:rPr lang="en-GB" dirty="0"/>
              <a:t>A significant shift of focus occurred in the middle of this period of development. This was indicated by a change in the title from “records” to “data”.</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5</a:t>
            </a:fld>
            <a:endParaRPr lang="en-US"/>
          </a:p>
        </p:txBody>
      </p:sp>
    </p:spTree>
    <p:extLst>
      <p:ext uri="{BB962C8B-B14F-4D97-AF65-F5344CB8AC3E}">
        <p14:creationId xmlns:p14="http://schemas.microsoft.com/office/powerpoint/2010/main" val="1292959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development of the treatment of aggregates in RDA was set aside until the consolidation of IFLA’s Functional Requirements family of models for bibliographic description. This followed a recommendation of the IFLA Working Group on Aggregates that could not reach consensus without clarification and development of related aspects of the other models.</a:t>
            </a:r>
          </a:p>
          <a:p>
            <a:endParaRPr lang="en-GB" dirty="0"/>
          </a:p>
          <a:p>
            <a:r>
              <a:rPr lang="en-GB" dirty="0"/>
              <a:t>The delay lasted six years, although the RSC was able to see final drafts of the consolidated model, the IFLA Library Reference Model (LRM), well in advance of approval and publication in 2017 as a standard of the International Federation of Library Associations and Institutions (IFLA).</a:t>
            </a:r>
          </a:p>
          <a:p>
            <a:endParaRPr lang="en-GB" dirty="0"/>
          </a:p>
          <a:p>
            <a:r>
              <a:rPr lang="en-GB" dirty="0"/>
              <a:t>The LRM confirms the basic model proposed by the Working Group on Aggregates: aggregation is a characteristic the Manifestation entity.</a:t>
            </a:r>
          </a:p>
          <a:p>
            <a:endParaRPr lang="en-GB" dirty="0"/>
          </a:p>
          <a:p>
            <a:r>
              <a:rPr lang="en-GB" dirty="0"/>
              <a:t>The LRM specifically rejects the use of a whole/part relationship between the aggregated content and its component expressions.</a:t>
            </a:r>
          </a:p>
          <a:p>
            <a:endParaRPr lang="en-GB" dirty="0"/>
          </a:p>
          <a:p>
            <a:r>
              <a:rPr lang="en-GB" dirty="0"/>
              <a:t>Instead, the LRM refers to an aggregating work and its expression.</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49</a:t>
            </a:fld>
            <a:endParaRPr lang="en-US"/>
          </a:p>
        </p:txBody>
      </p:sp>
    </p:spTree>
    <p:extLst>
      <p:ext uri="{BB962C8B-B14F-4D97-AF65-F5344CB8AC3E}">
        <p14:creationId xmlns:p14="http://schemas.microsoft.com/office/powerpoint/2010/main" val="2290620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general model for aggregates, taken from the LRM.</a:t>
            </a:r>
          </a:p>
          <a:p>
            <a:endParaRPr lang="en-GB" dirty="0"/>
          </a:p>
          <a:p>
            <a:r>
              <a:rPr lang="en-GB" dirty="0"/>
              <a:t>An aggregate manifestation embodies multiple expressions of one or more works plus a single expression of a single aggregating work.</a:t>
            </a:r>
          </a:p>
          <a:p>
            <a:endParaRPr lang="en-GB" dirty="0"/>
          </a:p>
          <a:p>
            <a:r>
              <a:rPr lang="en-GB" dirty="0"/>
              <a:t>Essentially, the aggregating work and its expression are the content of the aggregate manifestation that selects, organizes, and incorporates the content of the expressions that are aggregated in the manifestation.</a:t>
            </a:r>
          </a:p>
          <a:p>
            <a:endParaRPr lang="en-GB" dirty="0"/>
          </a:p>
          <a:p>
            <a:r>
              <a:rPr lang="en-GB" dirty="0"/>
              <a:t>There is no whole/part relationship between the Work entities or the Expression entities, and no corresponding whole/part structure in the Manifestation entity.</a:t>
            </a:r>
          </a:p>
          <a:p>
            <a:endParaRPr lang="en-GB" dirty="0"/>
          </a:p>
          <a:p>
            <a:endParaRPr lang="en-GB" dirty="0"/>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50</a:t>
            </a:fld>
            <a:endParaRPr lang="en-US"/>
          </a:p>
        </p:txBody>
      </p:sp>
    </p:spTree>
    <p:extLst>
      <p:ext uri="{BB962C8B-B14F-4D97-AF65-F5344CB8AC3E}">
        <p14:creationId xmlns:p14="http://schemas.microsoft.com/office/powerpoint/2010/main" val="3825043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5FA63E4-45E1-4846-9BD0-50D6E4DEDCA7}"/>
              </a:ext>
            </a:extLst>
          </p:cNvPr>
          <p:cNvSpPr>
            <a:spLocks noGrp="1"/>
          </p:cNvSpPr>
          <p:nvPr>
            <p:ph type="body" idx="1"/>
          </p:nvPr>
        </p:nvSpPr>
        <p:spPr/>
        <p:txBody>
          <a:bodyPr/>
          <a:lstStyle/>
          <a:p>
            <a:r>
              <a:rPr lang="en-GB" dirty="0"/>
              <a:t>It is straightforward to implement this model in RDA.</a:t>
            </a:r>
          </a:p>
          <a:p>
            <a:endParaRPr lang="en-GB" dirty="0"/>
          </a:p>
          <a:p>
            <a:r>
              <a:rPr lang="en-GB" dirty="0"/>
              <a:t>This is the RDA label and definition for the LRM “aggregate manifestation”.</a:t>
            </a:r>
          </a:p>
          <a:p>
            <a:endParaRPr lang="en-GB" dirty="0"/>
          </a:p>
          <a:p>
            <a:r>
              <a:rPr lang="en-GB" dirty="0"/>
              <a:t>This example shows that an individual poem in an anthology is not “part of” the anthology. The poem was not originally conceived as being a part of any future anthology.</a:t>
            </a:r>
          </a:p>
          <a:p>
            <a:endParaRPr lang="en-GB" dirty="0"/>
          </a:p>
          <a:p>
            <a:r>
              <a:rPr lang="en-GB" dirty="0"/>
              <a:t>The example also shows that it is not necessary to record every distinct Work and Expression. There is no need to describe the aggregating work or expression for many applications, if the individual expressions are recorded. Conversely, as perhaps in this example, it may be sufficient to describe the aggregating work and expression and ignore all of the numerous individual poems.</a:t>
            </a:r>
          </a:p>
          <a:p>
            <a:endParaRPr lang="en-GB" dirty="0"/>
          </a:p>
          <a:p>
            <a:r>
              <a:rPr lang="en-GB" dirty="0"/>
              <a:t>It does not matter if different agencies and applications record different components at different times; when the data are brought together, they will be coherent, although some redundancy or duplication will be expected.</a:t>
            </a:r>
          </a:p>
          <a:p>
            <a:endParaRPr lang="en-GB" dirty="0"/>
          </a:p>
          <a:p>
            <a:r>
              <a:rPr lang="en-GB" dirty="0"/>
              <a:t>The LRM provides a specific relationship between the aggregating expression and the expressions that are aggregated. It is not a type of whole/part relationship. This is a new RDA relationship element, labelled “aggregated by” (with inverse “aggregates”).</a:t>
            </a:r>
          </a:p>
          <a:p>
            <a:endParaRPr lang="en-GB" dirty="0"/>
          </a:p>
          <a:p>
            <a:r>
              <a:rPr lang="en-GB" dirty="0"/>
              <a:t>The terminology will be confusing until we become familiar with the new RDA Toolkit.</a:t>
            </a:r>
          </a:p>
          <a:p>
            <a:endParaRPr lang="en-GB" dirty="0"/>
          </a:p>
        </p:txBody>
      </p:sp>
      <p:graphicFrame>
        <p:nvGraphicFramePr>
          <p:cNvPr id="3" name="Objet 2">
            <a:extLst>
              <a:ext uri="{FF2B5EF4-FFF2-40B4-BE49-F238E27FC236}">
                <a16:creationId xmlns:a16="http://schemas.microsoft.com/office/drawing/2014/main" id="{BAAC02A1-2660-46E0-9292-8CE9490ADB51}"/>
              </a:ext>
            </a:extLst>
          </p:cNvPr>
          <p:cNvGraphicFramePr>
            <a:graphicFrameLocks noChangeAspect="1"/>
          </p:cNvGraphicFramePr>
          <p:nvPr/>
        </p:nvGraphicFramePr>
        <p:xfrm>
          <a:off x="6534000" y="1224000"/>
          <a:ext cx="4405685" cy="3304800"/>
        </p:xfrm>
        <a:graphic>
          <a:graphicData uri="http://schemas.openxmlformats.org/presentationml/2006/ole">
            <mc:AlternateContent xmlns:mc="http://schemas.openxmlformats.org/markup-compatibility/2006">
              <mc:Choice xmlns:v="urn:schemas-microsoft-com:vml" Requires="v">
                <p:oleObj spid="_x0000_s1045" name="Slide" r:id="rId4" imgW="6525251" imgH="4894752" progId="PowerPoint.Slide.12">
                  <p:embed/>
                </p:oleObj>
              </mc:Choice>
              <mc:Fallback>
                <p:oleObj name="Slide" r:id="rId4" imgW="6525251" imgH="4894752" progId="PowerPoint.Slide.12">
                  <p:embed/>
                  <p:pic>
                    <p:nvPicPr>
                      <p:cNvPr id="3" name="Objet 2">
                        <a:extLst>
                          <a:ext uri="{FF2B5EF4-FFF2-40B4-BE49-F238E27FC236}">
                            <a16:creationId xmlns:a16="http://schemas.microsoft.com/office/drawing/2014/main" id="{BAAC02A1-2660-46E0-9292-8CE9490ADB51}"/>
                          </a:ext>
                        </a:extLst>
                      </p:cNvPr>
                      <p:cNvPicPr/>
                      <p:nvPr/>
                    </p:nvPicPr>
                    <p:blipFill>
                      <a:blip r:embed="rId5"/>
                      <a:stretch>
                        <a:fillRect/>
                      </a:stretch>
                    </p:blipFill>
                    <p:spPr>
                      <a:xfrm>
                        <a:off x="6534000" y="1224000"/>
                        <a:ext cx="4405685" cy="3304800"/>
                      </a:xfrm>
                      <a:prstGeom prst="rect">
                        <a:avLst/>
                      </a:prstGeom>
                      <a:ln w="12700">
                        <a:solidFill>
                          <a:prstClr val="black"/>
                        </a:solidFill>
                      </a:ln>
                    </p:spPr>
                  </p:pic>
                </p:oleObj>
              </mc:Fallback>
            </mc:AlternateContent>
          </a:graphicData>
        </a:graphic>
      </p:graphicFrame>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LRM identifies three distinct categories of aggregate that are based on the relationships between the expressions selected by the aggregating work and expression.</a:t>
            </a:r>
          </a:p>
          <a:p>
            <a:endParaRPr lang="en-GB" dirty="0"/>
          </a:p>
          <a:p>
            <a:r>
              <a:rPr lang="en-GB" dirty="0"/>
              <a:t>In a collection aggregate, the expressions realize works that are intended by their creators to stand alone.</a:t>
            </a:r>
          </a:p>
          <a:p>
            <a:endParaRPr lang="en-GB" dirty="0"/>
          </a:p>
          <a:p>
            <a:r>
              <a:rPr lang="en-GB" dirty="0"/>
              <a:t>In an augmentation aggregate, one of the expressions realizes a work that is intended by its creator to stand alone, and the other expressions realize works that are intended to augment the stand alone work.</a:t>
            </a:r>
          </a:p>
          <a:p>
            <a:endParaRPr lang="en-GB" dirty="0"/>
          </a:p>
          <a:p>
            <a:r>
              <a:rPr lang="en-GB" dirty="0"/>
              <a:t>In a parallel aggregate, all of the expressions realize the same work in translations or different scripts.</a:t>
            </a:r>
          </a:p>
          <a:p>
            <a:endParaRPr lang="en-GB" dirty="0"/>
          </a:p>
          <a:p>
            <a:r>
              <a:rPr lang="en-GB" dirty="0"/>
              <a:t>It is possible for an aggregate to combine different types. For example, an anthology of poems with a commentary and translation of each poem is a combination of all three types.</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52</a:t>
            </a:fld>
            <a:endParaRPr lang="en-US"/>
          </a:p>
        </p:txBody>
      </p:sp>
    </p:spTree>
    <p:extLst>
      <p:ext uri="{BB962C8B-B14F-4D97-AF65-F5344CB8AC3E}">
        <p14:creationId xmlns:p14="http://schemas.microsoft.com/office/powerpoint/2010/main" val="3354553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LRM describe a “serial” as a complex combination of whole/part and aggregation relationships between manifestations.</a:t>
            </a:r>
          </a:p>
          <a:p>
            <a:endParaRPr lang="en-GB" dirty="0"/>
          </a:p>
          <a:p>
            <a:r>
              <a:rPr lang="en-GB" dirty="0"/>
              <a:t>RDA implements a generalization of the model of a serial manifestation being “published over time”.</a:t>
            </a:r>
          </a:p>
          <a:p>
            <a:endParaRPr lang="en-GB" dirty="0"/>
          </a:p>
          <a:p>
            <a:r>
              <a:rPr lang="en-GB" dirty="0"/>
              <a:t>This is the concept of a diachronic work.</a:t>
            </a:r>
          </a:p>
          <a:p>
            <a:endParaRPr lang="en-GB" dirty="0"/>
          </a:p>
          <a:p>
            <a:r>
              <a:rPr lang="en-GB" dirty="0"/>
              <a:t>If the content is embodied in a manifestation over a timespan, then the content changes during that timespan.</a:t>
            </a:r>
          </a:p>
          <a:p>
            <a:endParaRPr lang="en-GB" dirty="0"/>
          </a:p>
          <a:p>
            <a:r>
              <a:rPr lang="en-GB" dirty="0"/>
              <a:t>The RDA/ONIX Framework for Resource Categorization provides a model of basic attributes of a resource, described in RDA using the Work, Expression, Manifestation, and Item entities. The Framework is the underlying ontology of the RDA carrier, content, and media types.</a:t>
            </a:r>
          </a:p>
          <a:p>
            <a:endParaRPr lang="en-GB" dirty="0"/>
          </a:p>
          <a:p>
            <a:r>
              <a:rPr lang="en-GB" dirty="0"/>
              <a:t>The Framework offers three attributes that categorize how content changes over time. For example, the Extension mode distinguishes succession, where content is accumulated over time, and integration, where content is replaced over time.</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54</a:t>
            </a:fld>
            <a:endParaRPr lang="en-US"/>
          </a:p>
        </p:txBody>
      </p:sp>
    </p:spTree>
    <p:extLst>
      <p:ext uri="{BB962C8B-B14F-4D97-AF65-F5344CB8AC3E}">
        <p14:creationId xmlns:p14="http://schemas.microsoft.com/office/powerpoint/2010/main" val="161253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has a new Work element for “extension plan” that has a related RDA vocabulary encoding scheme based on the RDA/ONIX Framework.</a:t>
            </a:r>
          </a:p>
          <a:p>
            <a:endParaRPr lang="en-GB" dirty="0"/>
          </a:p>
          <a:p>
            <a:r>
              <a:rPr lang="en-GB" dirty="0"/>
              <a:t>The vocabulary terms distinguish a serial work from a static work, and distinguish serials works by their extension mode and extension termination.</a:t>
            </a:r>
          </a:p>
          <a:p>
            <a:endParaRPr lang="en-GB" dirty="0"/>
          </a:p>
          <a:p>
            <a:r>
              <a:rPr lang="en-GB" dirty="0"/>
              <a:t>A typical “serial” is a diachronic work with a “successive indeterminate plan” for extension of its content: the content will be added over time, and the timespan is open-ended.</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55</a:t>
            </a:fld>
            <a:endParaRPr lang="en-US"/>
          </a:p>
        </p:txBody>
      </p:sp>
    </p:spTree>
    <p:extLst>
      <p:ext uri="{BB962C8B-B14F-4D97-AF65-F5344CB8AC3E}">
        <p14:creationId xmlns:p14="http://schemas.microsoft.com/office/powerpoint/2010/main" val="3693065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well-formed RDA description is coherent if it complies with the RDA ontology, as represented in the RDA Registry. The RDA ontology is now compatible with the ontology of the LRM.</a:t>
            </a:r>
          </a:p>
          <a:p>
            <a:endParaRPr lang="en-GB" dirty="0"/>
          </a:p>
          <a:p>
            <a:r>
              <a:rPr lang="en-GB" dirty="0"/>
              <a:t>In particular, the LRM retains the cardinality restrictions between the FRBR entities. The scope of the Item entity is further clarified: all characteristics that are common to all items that exemplify a manifestation are recorded as characteristics of the manifestation, even if there is only one item (for example, a manuscript).</a:t>
            </a:r>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56</a:t>
            </a:fld>
            <a:endParaRPr lang="en-US"/>
          </a:p>
        </p:txBody>
      </p:sp>
    </p:spTree>
    <p:extLst>
      <p:ext uri="{BB962C8B-B14F-4D97-AF65-F5344CB8AC3E}">
        <p14:creationId xmlns:p14="http://schemas.microsoft.com/office/powerpoint/2010/main" val="716146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shows the additional cardinality restrictions that apply to serial works.</a:t>
            </a:r>
          </a:p>
          <a:p>
            <a:endParaRPr lang="en-GB" dirty="0"/>
          </a:p>
          <a:p>
            <a:r>
              <a:rPr lang="en-GB" dirty="0"/>
              <a:t>A serial work is realized by only one expression embodied in only one manifestation. Any change in any of these entities results in a new serial work; for example, a serial published in two different carrier types is modelled as two separate serial works.</a:t>
            </a:r>
          </a:p>
          <a:p>
            <a:endParaRPr lang="en-GB" dirty="0"/>
          </a:p>
          <a:p>
            <a:r>
              <a:rPr lang="en-GB" dirty="0"/>
              <a:t>This is known as the WEM lock.</a:t>
            </a:r>
          </a:p>
          <a:p>
            <a:endParaRPr lang="en-GB" dirty="0"/>
          </a:p>
          <a:p>
            <a:r>
              <a:rPr lang="en-GB" dirty="0"/>
              <a:t>The essential fact behind these restrictions is that no plan can predict the future. A publisher may decide to stop publication on a specific carrier, or terminate the publication altogether.</a:t>
            </a:r>
          </a:p>
          <a:p>
            <a:endParaRPr lang="en-GB" dirty="0"/>
          </a:p>
          <a:p>
            <a:r>
              <a:rPr lang="en-GB" dirty="0"/>
              <a:t>The creator of a serial work may decided to split the content into two separate works from a specific point in time, or merge works, etc. These types of change are familiar to serials librarians. The LRM and RDA now provide a clearer approach for recording these changes as they occur.</a:t>
            </a:r>
          </a:p>
          <a:p>
            <a:endParaRPr lang="en-GB" dirty="0"/>
          </a:p>
          <a:p>
            <a:r>
              <a:rPr lang="en-GB" dirty="0"/>
              <a:t>The new approach requires a significant change in the context of describing serials and other diachronic works, but the data to be recorded remains the same.</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57</a:t>
            </a:fld>
            <a:endParaRPr lang="en-US"/>
          </a:p>
        </p:txBody>
      </p:sp>
    </p:spTree>
    <p:extLst>
      <p:ext uri="{BB962C8B-B14F-4D97-AF65-F5344CB8AC3E}">
        <p14:creationId xmlns:p14="http://schemas.microsoft.com/office/powerpoint/2010/main" val="4185922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shows three “editions” of the New York Times, each issued on a different carrier type.</a:t>
            </a:r>
          </a:p>
          <a:p>
            <a:endParaRPr lang="en-GB" dirty="0"/>
          </a:p>
          <a:p>
            <a:r>
              <a:rPr lang="en-GB" dirty="0"/>
              <a:t>Following the LRM, these are described as three separate serial works. This allows each description to maintain accuracy. For example if the </a:t>
            </a:r>
            <a:r>
              <a:rPr lang="en-GB" dirty="0" err="1"/>
              <a:t>CD-Rom</a:t>
            </a:r>
            <a:r>
              <a:rPr lang="en-GB" dirty="0"/>
              <a:t> edition ceases, a user will not assume that a later issue is available in that format; if the content of the print and online editions diverges, the user will not assume that either format will contain the information required.</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58</a:t>
            </a:fld>
            <a:endParaRPr lang="en-US"/>
          </a:p>
        </p:txBody>
      </p:sp>
    </p:spTree>
    <p:extLst>
      <p:ext uri="{BB962C8B-B14F-4D97-AF65-F5344CB8AC3E}">
        <p14:creationId xmlns:p14="http://schemas.microsoft.com/office/powerpoint/2010/main" val="3480379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shows how RDA can be used to collocate serial works in the same “family”.</a:t>
            </a:r>
          </a:p>
          <a:p>
            <a:endParaRPr lang="en-GB" dirty="0"/>
          </a:p>
          <a:p>
            <a:r>
              <a:rPr lang="en-GB" dirty="0"/>
              <a:t>Any set of works may be assigned a common appellation with the same </a:t>
            </a:r>
            <a:r>
              <a:rPr lang="en-GB" dirty="0" err="1"/>
              <a:t>nomen</a:t>
            </a:r>
            <a:r>
              <a:rPr lang="en-GB" dirty="0"/>
              <a:t> string.</a:t>
            </a:r>
          </a:p>
          <a:p>
            <a:endParaRPr lang="en-GB" dirty="0"/>
          </a:p>
          <a:p>
            <a:r>
              <a:rPr lang="en-GB" dirty="0"/>
              <a:t>RDA provides three sub-types of appellation element for a “work group appellation” that can be assigned to each work in the group. Only a single </a:t>
            </a:r>
            <a:r>
              <a:rPr lang="en-GB" dirty="0" err="1"/>
              <a:t>nomen</a:t>
            </a:r>
            <a:r>
              <a:rPr lang="en-GB" dirty="0"/>
              <a:t> string is required, so there is no provision for variant access points, or unstructured description; the method only works for authorized access points or an associated identifier. The general appellation element is provided as a catch-all, and as a data gathering mechanism.</a:t>
            </a:r>
          </a:p>
          <a:p>
            <a:endParaRPr lang="en-GB" dirty="0"/>
          </a:p>
          <a:p>
            <a:r>
              <a:rPr lang="en-GB" dirty="0"/>
              <a:t>This approach is already used by the ISSN Network: an ISSN-L functions as an identifier for work group, so all editions of the New York Times can be collocated in an information retrieval application.</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59</a:t>
            </a:fld>
            <a:endParaRPr lang="en-US"/>
          </a:p>
        </p:txBody>
      </p:sp>
    </p:spTree>
    <p:extLst>
      <p:ext uri="{BB962C8B-B14F-4D97-AF65-F5344CB8AC3E}">
        <p14:creationId xmlns:p14="http://schemas.microsoft.com/office/powerpoint/2010/main" val="33091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LRM is relevant to the development of RDA because RDA was based on the original FR family of models.</a:t>
            </a:r>
          </a:p>
          <a:p>
            <a:endParaRPr lang="en-GB" dirty="0"/>
          </a:p>
          <a:p>
            <a:r>
              <a:rPr lang="en-GB" dirty="0"/>
              <a:t>Not all of the models were fully adopted by RDA. The original Toolkit is based mainly on FRBR, with placeholders for the FRBR Group 3 entities. RDA only used parts of FRAD, and did not add specific elements for authority “headings”.</a:t>
            </a:r>
          </a:p>
          <a:p>
            <a:endParaRPr lang="en-GB" dirty="0"/>
          </a:p>
          <a:p>
            <a:r>
              <a:rPr lang="en-GB" dirty="0"/>
              <a:t>Detailed accommodation of subject data is out of scope for RDA, but RDA used FRSAD as the basis of high-level subject relationship elements.</a:t>
            </a:r>
          </a:p>
          <a:p>
            <a:endParaRPr lang="en-GB" dirty="0"/>
          </a:p>
          <a:p>
            <a:r>
              <a:rPr lang="en-GB" dirty="0"/>
              <a:t>RDA followed the advice given in the report of the Working Group on Aggregates and waited for the consolidation of the models before developing elements, guidance, and instructions for describing aggregates and serials.</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6</a:t>
            </a:fld>
            <a:endParaRPr lang="en-US"/>
          </a:p>
        </p:txBody>
      </p:sp>
    </p:spTree>
    <p:extLst>
      <p:ext uri="{BB962C8B-B14F-4D97-AF65-F5344CB8AC3E}">
        <p14:creationId xmlns:p14="http://schemas.microsoft.com/office/powerpoint/2010/main" val="3506267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serial work is diachronic work that is issued successively with no intended termination.</a:t>
            </a:r>
          </a:p>
          <a:p>
            <a:endParaRPr lang="en-GB" dirty="0"/>
          </a:p>
          <a:p>
            <a:r>
              <a:rPr lang="en-GB" dirty="0"/>
              <a:t>The LRM offers three high-level relationships that can be used to model the complexity of a serial work and its issues.</a:t>
            </a:r>
          </a:p>
          <a:p>
            <a:endParaRPr lang="en-GB" dirty="0"/>
          </a:p>
          <a:p>
            <a:r>
              <a:rPr lang="en-GB" dirty="0"/>
              <a:t>LRM-R19 is used to place the works that are the individual issues in sequence according to their numerical and chronological enumeration, even if an issue is embodied in a different chronological order.</a:t>
            </a:r>
          </a:p>
          <a:p>
            <a:endParaRPr lang="en-GB" dirty="0"/>
          </a:p>
          <a:p>
            <a:r>
              <a:rPr lang="en-GB" dirty="0"/>
              <a:t>LRM=R22 is used to relate serial works that undergo a change of issuance plan, for example if the carrier type of the embodied issue changes from printed volume to online resource.</a:t>
            </a:r>
          </a:p>
          <a:p>
            <a:endParaRPr lang="en-GB" dirty="0"/>
          </a:p>
          <a:p>
            <a:r>
              <a:rPr lang="en-GB" dirty="0"/>
              <a:t>LRM-R25 is used to relate the expressions of individual issues to the expression of the serial work.</a:t>
            </a:r>
          </a:p>
          <a:p>
            <a:endParaRPr lang="en-GB" dirty="0"/>
          </a:p>
          <a:p>
            <a:r>
              <a:rPr lang="en-GB" dirty="0"/>
              <a:t>These relationships have been implemented as elements in RDA. The Work-Work elements are used in the hierarchical organization of existing, more refined RDA elements.</a:t>
            </a:r>
          </a:p>
          <a:p>
            <a:endParaRPr lang="en-GB" dirty="0"/>
          </a:p>
          <a:p>
            <a:r>
              <a:rPr lang="en-GB" dirty="0"/>
              <a:t>If each “issue” of a serial work is itself an aggregate, then the serial becomes an aggregate of aggregates.</a:t>
            </a:r>
          </a:p>
        </p:txBody>
      </p:sp>
      <p:sp>
        <p:nvSpPr>
          <p:cNvPr id="4" name="Slide Number Placeholder 3"/>
          <p:cNvSpPr>
            <a:spLocks noGrp="1"/>
          </p:cNvSpPr>
          <p:nvPr>
            <p:ph type="sldNum" sz="quarter" idx="10"/>
          </p:nvPr>
        </p:nvSpPr>
        <p:spPr/>
        <p:txBody>
          <a:bodyPr/>
          <a:lstStyle/>
          <a:p>
            <a:fld id="{08F150A1-574D-469C-8C1C-54A24F397A80}" type="slidenum">
              <a:rPr lang="en-GB" smtClean="0"/>
              <a:t>60</a:t>
            </a:fld>
            <a:endParaRPr lang="en-GB"/>
          </a:p>
        </p:txBody>
      </p:sp>
    </p:spTree>
    <p:extLst>
      <p:ext uri="{BB962C8B-B14F-4D97-AF65-F5344CB8AC3E}">
        <p14:creationId xmlns:p14="http://schemas.microsoft.com/office/powerpoint/2010/main" val="1191703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diagram, a serial work is transformed into a new, separate serial work.</a:t>
            </a:r>
          </a:p>
          <a:p>
            <a:endParaRPr lang="en-US" dirty="0"/>
          </a:p>
          <a:p>
            <a:r>
              <a:rPr lang="en-US" dirty="0"/>
              <a:t>Each work has an expression that aggregates the expressions of its issues.</a:t>
            </a:r>
          </a:p>
          <a:p>
            <a:endParaRPr lang="en-US" dirty="0"/>
          </a:p>
          <a:p>
            <a:r>
              <a:rPr lang="en-US" dirty="0"/>
              <a:t>Each work realized by an expression of an issue is related to the next issue in the sequence of enumeration.</a:t>
            </a:r>
          </a:p>
          <a:p>
            <a:endParaRPr lang="en-US" dirty="0"/>
          </a:p>
          <a:p>
            <a:r>
              <a:rPr lang="en-US" dirty="0"/>
              <a:t>The diagram does not indicate the structure of the aggregate manifestations. For example,  both serial works may be embodied as a single online resource.</a:t>
            </a:r>
          </a:p>
          <a:p>
            <a:endParaRPr lang="en-US" dirty="0"/>
          </a:p>
          <a:p>
            <a:r>
              <a:rPr lang="en-US" dirty="0"/>
              <a:t>A serial work is one of the most complex information resources that is found in most library collections.</a:t>
            </a:r>
          </a:p>
        </p:txBody>
      </p:sp>
      <p:sp>
        <p:nvSpPr>
          <p:cNvPr id="4" name="Slide Number Placeholder 3"/>
          <p:cNvSpPr>
            <a:spLocks noGrp="1"/>
          </p:cNvSpPr>
          <p:nvPr>
            <p:ph type="sldNum" sz="quarter" idx="10"/>
          </p:nvPr>
        </p:nvSpPr>
        <p:spPr/>
        <p:txBody>
          <a:bodyPr/>
          <a:lstStyle/>
          <a:p>
            <a:fld id="{08F150A1-574D-469C-8C1C-54A24F397A80}" type="slidenum">
              <a:rPr lang="en-GB" smtClean="0"/>
              <a:t>61</a:t>
            </a:fld>
            <a:endParaRPr lang="en-GB"/>
          </a:p>
        </p:txBody>
      </p:sp>
    </p:spTree>
    <p:extLst>
      <p:ext uri="{BB962C8B-B14F-4D97-AF65-F5344CB8AC3E}">
        <p14:creationId xmlns:p14="http://schemas.microsoft.com/office/powerpoint/2010/main" val="1081407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now clarifies how to record the provenance of metadata created with RDA. This includes the agents responsible for creating metadata, when the data is created, the source of the data, and so on.</a:t>
            </a:r>
          </a:p>
          <a:p>
            <a:endParaRPr lang="en-GB" dirty="0"/>
          </a:p>
          <a:p>
            <a:r>
              <a:rPr lang="en-GB" dirty="0"/>
              <a:t>RDA provides two provenance elements that are useful for recording changes in the metadata describing a diachronic work. Scope of validity can record a range of “issues” of a diachronic work for which metadata are valid, for example the title proper of the diachronic manifestation. Date of validity records the timespan for which metadata is valid.</a:t>
            </a:r>
          </a:p>
          <a:p>
            <a:endParaRPr lang="en-GB" dirty="0"/>
          </a:p>
          <a:p>
            <a:r>
              <a:rPr lang="en-GB" dirty="0"/>
              <a:t>Some elements have been moved from the Manifestation to Work entities. Frequency is really part of the plan for issuing a diachronic work, and is certainly not a characteristic of the manifestation of an individual issue. The WEM lock means that ISSN can identify any of the Work, Expression, or Manifestation entities, but it is more appropriate as a Work identifier.</a:t>
            </a:r>
          </a:p>
          <a:p>
            <a:endParaRPr lang="en-GB" dirty="0"/>
          </a:p>
          <a:p>
            <a:r>
              <a:rPr lang="en-GB" dirty="0"/>
              <a:t>The impact of the LRM on the ISSN Manual and the International Standard Bibliographic Description are now under review by the ISSN International Centre and the ISBD Review Group, respectively.</a:t>
            </a:r>
          </a:p>
          <a:p>
            <a:endParaRPr lang="en-GB" dirty="0"/>
          </a:p>
          <a:p>
            <a:r>
              <a:rPr lang="en-GB" dirty="0"/>
              <a:t>Liaison on harmonizing RDA, ISSN, and ISBD has been ongoing for many years. The new RDA treatment of serials and aggregates is based on joint meetings, discussions, and papers between these groups, as well as cross-membership of each standards body.</a:t>
            </a:r>
          </a:p>
          <a:p>
            <a:endParaRPr lang="en-GB" dirty="0"/>
          </a:p>
          <a:p>
            <a:r>
              <a:rPr lang="en-GB" dirty="0"/>
              <a:t>The work continues.</a:t>
            </a:r>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62</a:t>
            </a:fld>
            <a:endParaRPr lang="en-US"/>
          </a:p>
        </p:txBody>
      </p:sp>
    </p:spTree>
    <p:extLst>
      <p:ext uri="{BB962C8B-B14F-4D97-AF65-F5344CB8AC3E}">
        <p14:creationId xmlns:p14="http://schemas.microsoft.com/office/powerpoint/2010/main" val="683889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64</a:t>
            </a:fld>
            <a:endParaRPr lang="en-US"/>
          </a:p>
        </p:txBody>
      </p:sp>
    </p:spTree>
    <p:extLst>
      <p:ext uri="{BB962C8B-B14F-4D97-AF65-F5344CB8AC3E}">
        <p14:creationId xmlns:p14="http://schemas.microsoft.com/office/powerpoint/2010/main" val="348252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features of the LRM that make it suitable for use as the conceptual model behind RDA.</a:t>
            </a:r>
          </a:p>
          <a:p>
            <a:endParaRPr lang="en-GB" dirty="0"/>
          </a:p>
          <a:p>
            <a:r>
              <a:rPr lang="en-GB" dirty="0"/>
              <a:t>In particular, it supports the RDA Board strategy for improving the utility of RDA for international, cultural heritage, and linked data communities.</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7</a:t>
            </a:fld>
            <a:endParaRPr lang="en-US"/>
          </a:p>
        </p:txBody>
      </p:sp>
    </p:spTree>
    <p:extLst>
      <p:ext uri="{BB962C8B-B14F-4D97-AF65-F5344CB8AC3E}">
        <p14:creationId xmlns:p14="http://schemas.microsoft.com/office/powerpoint/2010/main" val="184837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LRM only provides a high-level model for describing the resources found in library and related collections.</a:t>
            </a:r>
          </a:p>
          <a:p>
            <a:endParaRPr lang="en-GB" dirty="0"/>
          </a:p>
          <a:p>
            <a:r>
              <a:rPr lang="en-GB" dirty="0"/>
              <a:t>It uses an entity-relationship structure that specifies the entities that are useful to describe, the broad attributes that characterize each entity, and the broad relationships between entities.</a:t>
            </a:r>
          </a:p>
          <a:p>
            <a:endParaRPr lang="en-GB" dirty="0"/>
          </a:p>
          <a:p>
            <a:r>
              <a:rPr lang="en-GB" dirty="0"/>
              <a:t>The LRM is not intended to be applied directly. It needs to be refined for practical implementations of the model.</a:t>
            </a:r>
          </a:p>
          <a:p>
            <a:endParaRPr lang="en-GB" dirty="0"/>
          </a:p>
          <a:p>
            <a:r>
              <a:rPr lang="en-GB" dirty="0"/>
              <a:t>Refinements are specified by sub-types of the LRM entities, attributes, and relationships.</a:t>
            </a:r>
          </a:p>
          <a:p>
            <a:endParaRPr lang="en-GB" dirty="0"/>
          </a:p>
          <a:p>
            <a:r>
              <a:rPr lang="en-GB" dirty="0"/>
              <a:t>To develop RDA as a coherent implementation of the LRM, existing RDA entities and elements must be specified as entity or element sub-types.</a:t>
            </a:r>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8</a:t>
            </a:fld>
            <a:endParaRPr lang="en-US"/>
          </a:p>
        </p:txBody>
      </p:sp>
    </p:spTree>
    <p:extLst>
      <p:ext uri="{BB962C8B-B14F-4D97-AF65-F5344CB8AC3E}">
        <p14:creationId xmlns:p14="http://schemas.microsoft.com/office/powerpoint/2010/main" val="28310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LRM retains the main “resource” entities from FRBR: Work, Expression, Manifestation, and Item.</a:t>
            </a:r>
          </a:p>
          <a:p>
            <a:endParaRPr lang="en-GB" dirty="0"/>
          </a:p>
          <a:p>
            <a:r>
              <a:rPr lang="en-GB" dirty="0"/>
              <a:t>The Person entity is also retained, but the definition is now confined to real human beings, and excludes bibliographic identities, fictional and legendary beings, and so on.</a:t>
            </a:r>
          </a:p>
          <a:p>
            <a:endParaRPr lang="en-GB" dirty="0"/>
          </a:p>
          <a:p>
            <a:r>
              <a:rPr lang="en-GB" dirty="0"/>
              <a:t>The LRM introduces several new entities, and an entity super-type labelled “Res”.</a:t>
            </a:r>
          </a:p>
          <a:p>
            <a:endParaRPr lang="en-GB" dirty="0"/>
          </a:p>
          <a:p>
            <a:r>
              <a:rPr lang="en-GB" dirty="0"/>
              <a:t>Res allows broad attributes and relationships to be cascaded down to, or inherited by, all other LRM entities.</a:t>
            </a:r>
          </a:p>
          <a:p>
            <a:endParaRPr lang="en-GB" dirty="0"/>
          </a:p>
          <a:p>
            <a:endParaRPr lang="en-GB" dirty="0"/>
          </a:p>
        </p:txBody>
      </p:sp>
      <p:sp>
        <p:nvSpPr>
          <p:cNvPr id="4" name="Date Placeholder 3"/>
          <p:cNvSpPr>
            <a:spLocks noGrp="1"/>
          </p:cNvSpPr>
          <p:nvPr>
            <p:ph type="dt" idx="1"/>
          </p:nvPr>
        </p:nvSpPr>
        <p:spPr/>
        <p:txBody>
          <a:bodyPr/>
          <a:lstStyle/>
          <a:p>
            <a:fld id="{A80CCE7E-43AE-4D7A-AD6D-EFF496C901FD}" type="datetime4">
              <a:rPr lang="en-US" smtClean="0"/>
              <a:t>November 15, 2018</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9</a:t>
            </a:fld>
            <a:endParaRPr lang="en-US"/>
          </a:p>
        </p:txBody>
      </p:sp>
    </p:spTree>
    <p:extLst>
      <p:ext uri="{BB962C8B-B14F-4D97-AF65-F5344CB8AC3E}">
        <p14:creationId xmlns:p14="http://schemas.microsoft.com/office/powerpoint/2010/main" val="211549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RDA, the super-entity "RDA Entity" is used in place of Res for all other RDA entities. RDA Entity is a sub-type (sub-class in RDF) of Res.</a:t>
            </a:r>
          </a:p>
          <a:p>
            <a:endParaRPr lang="en-GB" dirty="0"/>
          </a:p>
          <a:p>
            <a:r>
              <a:rPr lang="en-GB" dirty="0"/>
              <a:t>This RDF graph shows new RDA entities taken from the LRM: </a:t>
            </a:r>
            <a:r>
              <a:rPr lang="en-GB" dirty="0" err="1"/>
              <a:t>Nomen</a:t>
            </a:r>
            <a:r>
              <a:rPr lang="en-GB" dirty="0"/>
              <a:t>, Place, Time-span, Collective Agent, and Agent. Current RDA entities are labelled only with their initials. The graph also shows the high-level relationships between the new and current entities.</a:t>
            </a:r>
          </a:p>
          <a:p>
            <a:endParaRPr lang="en-GB" dirty="0"/>
          </a:p>
          <a:p>
            <a:r>
              <a:rPr lang="en-GB" dirty="0"/>
              <a:t>* The “appellation” relationship does not normally apply to </a:t>
            </a:r>
            <a:r>
              <a:rPr lang="en-GB" dirty="0" err="1"/>
              <a:t>Nomen</a:t>
            </a:r>
            <a:r>
              <a:rPr lang="en-GB" dirty="0"/>
              <a:t> itself: </a:t>
            </a:r>
            <a:r>
              <a:rPr lang="en-GB" dirty="0" err="1"/>
              <a:t>Nomens</a:t>
            </a:r>
            <a:r>
              <a:rPr lang="en-GB" dirty="0"/>
              <a:t> do not have </a:t>
            </a:r>
            <a:r>
              <a:rPr lang="en-GB" dirty="0" err="1"/>
              <a:t>nomens</a:t>
            </a:r>
            <a:r>
              <a:rPr lang="en-GB" dirty="0"/>
              <a:t>.</a:t>
            </a:r>
          </a:p>
          <a:p>
            <a:endParaRPr lang="en-GB" dirty="0"/>
          </a:p>
          <a:p>
            <a:r>
              <a:rPr lang="en-GB" dirty="0"/>
              <a:t>** The only RDA entity which does not fit without significant modification is Person because of the narrower definition used by the LRM.</a:t>
            </a:r>
          </a:p>
          <a:p>
            <a:endParaRPr lang="en-GB" dirty="0"/>
          </a:p>
          <a:p>
            <a:r>
              <a:rPr lang="en-GB" dirty="0"/>
              <a:t>The integrated semantic structure of the LRM and RDA entities allows the RDA relationships to be refinements of the high-level LRM relationships, as element sub-types (sub-properties in RDF).</a:t>
            </a:r>
          </a:p>
        </p:txBody>
      </p:sp>
      <p:sp>
        <p:nvSpPr>
          <p:cNvPr id="4" name="Slide Number Placeholder 3"/>
          <p:cNvSpPr>
            <a:spLocks noGrp="1"/>
          </p:cNvSpPr>
          <p:nvPr>
            <p:ph type="sldNum" sz="quarter" idx="10"/>
          </p:nvPr>
        </p:nvSpPr>
        <p:spPr/>
        <p:txBody>
          <a:bodyPr/>
          <a:lstStyle/>
          <a:p>
            <a:fld id="{8AB40ABC-08FF-40E9-9386-7C2CA2AB76A6}" type="slidenum">
              <a:rPr lang="en-GB" smtClean="0"/>
              <a:t>10</a:t>
            </a:fld>
            <a:endParaRPr lang="en-GB"/>
          </a:p>
        </p:txBody>
      </p:sp>
    </p:spTree>
    <p:extLst>
      <p:ext uri="{BB962C8B-B14F-4D97-AF65-F5344CB8AC3E}">
        <p14:creationId xmlns:p14="http://schemas.microsoft.com/office/powerpoint/2010/main" val="396178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beta release of RDA Toolkit provides the foundation for the distribution and amendment of original Toolkit guidance and instructions, and the development of guidance and instructions for new entities and elements.</a:t>
            </a:r>
          </a:p>
          <a:p>
            <a:endParaRPr lang="en-GB" dirty="0"/>
          </a:p>
          <a:p>
            <a:r>
              <a:rPr lang="en-GB" dirty="0"/>
              <a:t>The structure combines features of RDA as an implementation of the LRM, and explicit provision of a range of recording methods for RDA metadata.</a:t>
            </a:r>
          </a:p>
        </p:txBody>
      </p:sp>
      <p:sp>
        <p:nvSpPr>
          <p:cNvPr id="4" name="Slide Number Placeholder 3"/>
          <p:cNvSpPr>
            <a:spLocks noGrp="1"/>
          </p:cNvSpPr>
          <p:nvPr>
            <p:ph type="sldNum" sz="quarter" idx="10"/>
          </p:nvPr>
        </p:nvSpPr>
        <p:spPr/>
        <p:txBody>
          <a:bodyPr/>
          <a:lstStyle/>
          <a:p>
            <a:fld id="{F0AE34AA-D804-4CB9-B15D-A67A5BA83B42}" type="slidenum">
              <a:rPr lang="en-US" smtClean="0"/>
              <a:t>12</a:t>
            </a:fld>
            <a:endParaRPr lang="en-US"/>
          </a:p>
        </p:txBody>
      </p:sp>
    </p:spTree>
    <p:extLst>
      <p:ext uri="{BB962C8B-B14F-4D97-AF65-F5344CB8AC3E}">
        <p14:creationId xmlns:p14="http://schemas.microsoft.com/office/powerpoint/2010/main" val="2143688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5F42C2-A0E0-4A3E-AF7F-14900753DACD}"/>
              </a:ext>
            </a:extLst>
          </p:cNvPr>
          <p:cNvSpPr>
            <a:spLocks noGrp="1"/>
          </p:cNvSpPr>
          <p:nvPr>
            <p:ph type="dt" sz="half" idx="10"/>
          </p:nvPr>
        </p:nvSpPr>
        <p:spPr/>
        <p:txBody>
          <a:bodyPr/>
          <a:lstStyle/>
          <a:p>
            <a:fld id="{DE2E6ABE-B97B-4A73-B202-6A3F101785E5}"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1B19B245-955B-4246-A129-BE33BAC62915}"/>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20">
            <a:extLst>
              <a:ext uri="{FF2B5EF4-FFF2-40B4-BE49-F238E27FC236}">
                <a16:creationId xmlns:a16="http://schemas.microsoft.com/office/drawing/2014/main" id="{430412D5-F62C-4582-822D-523D66A3740B}"/>
              </a:ext>
            </a:extLst>
          </p:cNvPr>
          <p:cNvSpPr/>
          <p:nvPr userDrawn="1"/>
        </p:nvSpPr>
        <p:spPr>
          <a:xfrm>
            <a:off x="0" y="1"/>
            <a:ext cx="13055600" cy="7447051"/>
          </a:xfrm>
          <a:prstGeom prst="rect">
            <a:avLst/>
          </a:prstGeom>
          <a:blipFill>
            <a:blip r:embed="rId2" cstate="print"/>
            <a:stretch>
              <a:fillRect/>
            </a:stretch>
          </a:blipFill>
        </p:spPr>
        <p:txBody>
          <a:bodyPr wrap="square" lIns="0" tIns="0" rIns="0" bIns="0" rtlCol="0"/>
          <a:lstStyle/>
          <a:p>
            <a:endParaRPr sz="1345"/>
          </a:p>
        </p:txBody>
      </p:sp>
      <p:sp>
        <p:nvSpPr>
          <p:cNvPr id="6" name="Holder 3">
            <a:extLst>
              <a:ext uri="{FF2B5EF4-FFF2-40B4-BE49-F238E27FC236}">
                <a16:creationId xmlns:a16="http://schemas.microsoft.com/office/drawing/2014/main" id="{D51EB834-5A36-462F-9766-CF5252829048}"/>
              </a:ext>
            </a:extLst>
          </p:cNvPr>
          <p:cNvSpPr>
            <a:spLocks noGrp="1"/>
          </p:cNvSpPr>
          <p:nvPr>
            <p:ph idx="1" hasCustomPrompt="1"/>
          </p:nvPr>
        </p:nvSpPr>
        <p:spPr>
          <a:xfrm>
            <a:off x="948808" y="4057651"/>
            <a:ext cx="12106792" cy="1908536"/>
          </a:xfrm>
          <a:prstGeom prst="rect">
            <a:avLst/>
          </a:prstGeom>
        </p:spPr>
        <p:txBody>
          <a:bodyPr wrap="square" lIns="0" tIns="0" rIns="0" bIns="0">
            <a:spAutoFit/>
          </a:bodyPr>
          <a:lstStyle>
            <a:lvl1pPr algn="l">
              <a:defRPr sz="12402">
                <a:solidFill>
                  <a:schemeClr val="bg1"/>
                </a:solidFill>
                <a:latin typeface="Calibri Light" panose="020F0302020204030204" pitchFamily="34" charset="0"/>
              </a:defRPr>
            </a:lvl1pPr>
          </a:lstStyle>
          <a:p>
            <a:r>
              <a:rPr lang="en-US" dirty="0"/>
              <a:t>Title</a:t>
            </a:r>
          </a:p>
        </p:txBody>
      </p:sp>
    </p:spTree>
    <p:extLst>
      <p:ext uri="{BB962C8B-B14F-4D97-AF65-F5344CB8AC3E}">
        <p14:creationId xmlns:p14="http://schemas.microsoft.com/office/powerpoint/2010/main" val="213823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0F96D-5BDA-4C1D-BCD7-1A03F1B7E144}" type="datetimeFigureOut">
              <a:rPr lang="en-GB" smtClean="0"/>
              <a:t>15/11/2018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A48D05-AF44-4D94-A505-D97A91433368}" type="slidenum">
              <a:rPr lang="en-GB" smtClean="0"/>
              <a:t>‹#›</a:t>
            </a:fld>
            <a:endParaRPr lang="en-GB"/>
          </a:p>
        </p:txBody>
      </p:sp>
    </p:spTree>
    <p:extLst>
      <p:ext uri="{BB962C8B-B14F-4D97-AF65-F5344CB8AC3E}">
        <p14:creationId xmlns:p14="http://schemas.microsoft.com/office/powerpoint/2010/main" val="10954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C43566-6046-4E9C-8D17-ED54F38F8A33}"/>
              </a:ext>
            </a:extLst>
          </p:cNvPr>
          <p:cNvSpPr>
            <a:spLocks noGrp="1"/>
          </p:cNvSpPr>
          <p:nvPr>
            <p:ph type="dt" sz="half" idx="10"/>
          </p:nvPr>
        </p:nvSpPr>
        <p:spPr/>
        <p:txBody>
          <a:bodyPr/>
          <a:lstStyle/>
          <a:p>
            <a:fld id="{CA9DFB21-2B77-4727-8DA0-73215DD5C57C}"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449AE417-89F3-4937-8D80-F2DD32C664B8}"/>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Title 1">
            <a:extLst>
              <a:ext uri="{FF2B5EF4-FFF2-40B4-BE49-F238E27FC236}">
                <a16:creationId xmlns:a16="http://schemas.microsoft.com/office/drawing/2014/main" id="{043FAD77-7179-4530-8741-F8500359AB01}"/>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6" name="object 2">
            <a:extLst>
              <a:ext uri="{FF2B5EF4-FFF2-40B4-BE49-F238E27FC236}">
                <a16:creationId xmlns:a16="http://schemas.microsoft.com/office/drawing/2014/main" id="{2D0B4B6A-2A81-4C9F-B649-C12A8B0BD189}"/>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7" name="Text Placeholder 6">
            <a:extLst>
              <a:ext uri="{FF2B5EF4-FFF2-40B4-BE49-F238E27FC236}">
                <a16:creationId xmlns:a16="http://schemas.microsoft.com/office/drawing/2014/main" id="{CAB047D8-AC63-4F78-8530-D1DE054AE735}"/>
              </a:ext>
            </a:extLst>
          </p:cNvPr>
          <p:cNvSpPr>
            <a:spLocks noGrp="1"/>
          </p:cNvSpPr>
          <p:nvPr>
            <p:ph type="body" sz="quarter" idx="12" hasCustomPrompt="1"/>
          </p:nvPr>
        </p:nvSpPr>
        <p:spPr>
          <a:xfrm>
            <a:off x="897810" y="2762250"/>
            <a:ext cx="10070412" cy="4343400"/>
          </a:xfrm>
          <a:prstGeom prst="rect">
            <a:avLst/>
          </a:prstGeom>
        </p:spPr>
        <p:txBody>
          <a:bodyPr/>
          <a:lstStyle>
            <a:lvl1pPr>
              <a:defRPr sz="1793"/>
            </a:lvl1pPr>
          </a:lstStyle>
          <a:p>
            <a:pPr lvl="0"/>
            <a:r>
              <a:rPr lang="en-US" dirty="0"/>
              <a:t>Click to insert text.</a:t>
            </a:r>
          </a:p>
        </p:txBody>
      </p:sp>
    </p:spTree>
    <p:extLst>
      <p:ext uri="{BB962C8B-B14F-4D97-AF65-F5344CB8AC3E}">
        <p14:creationId xmlns:p14="http://schemas.microsoft.com/office/powerpoint/2010/main" val="24580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BA9CF6-AB2D-46CF-8D43-4A16861899F5}"/>
              </a:ext>
            </a:extLst>
          </p:cNvPr>
          <p:cNvSpPr>
            <a:spLocks noGrp="1"/>
          </p:cNvSpPr>
          <p:nvPr>
            <p:ph type="dt" sz="half" idx="10"/>
          </p:nvPr>
        </p:nvSpPr>
        <p:spPr/>
        <p:txBody>
          <a:bodyPr/>
          <a:lstStyle/>
          <a:p>
            <a:fld id="{D2008080-C00F-4680-BFFC-33C890FA1B66}"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5FC0936E-F890-4240-8C96-18902985B99A}"/>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D34479D8-3FF8-47A6-AFE0-325303D56120}"/>
              </a:ext>
            </a:extLst>
          </p:cNvPr>
          <p:cNvSpPr/>
          <p:nvPr userDrawn="1"/>
        </p:nvSpPr>
        <p:spPr>
          <a:xfrm>
            <a:off x="0" y="0"/>
            <a:ext cx="4714931" cy="587658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0BCB6BE5-C74F-4DEB-9DB1-035B3B8BF99F}"/>
              </a:ext>
            </a:extLst>
          </p:cNvPr>
          <p:cNvSpPr/>
          <p:nvPr userDrawn="1"/>
        </p:nvSpPr>
        <p:spPr>
          <a:xfrm>
            <a:off x="0" y="793752"/>
            <a:ext cx="5058096" cy="914400"/>
          </a:xfrm>
          <a:custGeom>
            <a:avLst/>
            <a:gdLst/>
            <a:ahLst/>
            <a:cxnLst/>
            <a:rect l="l" t="t" r="r" b="b"/>
            <a:pathLst>
              <a:path w="6770370" h="914400">
                <a:moveTo>
                  <a:pt x="6769963" y="0"/>
                </a:moveTo>
                <a:lnTo>
                  <a:pt x="0" y="0"/>
                </a:lnTo>
                <a:lnTo>
                  <a:pt x="0" y="914400"/>
                </a:lnTo>
                <a:lnTo>
                  <a:pt x="5803036" y="914400"/>
                </a:lnTo>
                <a:lnTo>
                  <a:pt x="6769963"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5289DB7F-780C-47BB-B26D-B55B3217E60E}"/>
              </a:ext>
            </a:extLst>
          </p:cNvPr>
          <p:cNvSpPr txBox="1"/>
          <p:nvPr userDrawn="1"/>
        </p:nvSpPr>
        <p:spPr>
          <a:xfrm>
            <a:off x="-929832" y="781051"/>
            <a:ext cx="5294349" cy="644151"/>
          </a:xfrm>
          <a:prstGeom prst="rect">
            <a:avLst/>
          </a:prstGeom>
          <a:noFill/>
        </p:spPr>
        <p:txBody>
          <a:bodyPr wrap="square" rtlCol="0">
            <a:spAutoFit/>
          </a:bodyPr>
          <a:lstStyle/>
          <a:p>
            <a:pPr algn="r"/>
            <a:r>
              <a:rPr lang="en-US" sz="3586" dirty="0">
                <a:solidFill>
                  <a:schemeClr val="bg1"/>
                </a:solidFill>
                <a:latin typeface="Calibri Light" panose="020F0302020204030204" pitchFamily="34" charset="0"/>
              </a:rPr>
              <a:t>overview </a:t>
            </a:r>
          </a:p>
        </p:txBody>
      </p:sp>
    </p:spTree>
    <p:extLst>
      <p:ext uri="{BB962C8B-B14F-4D97-AF65-F5344CB8AC3E}">
        <p14:creationId xmlns:p14="http://schemas.microsoft.com/office/powerpoint/2010/main" val="147800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1833AC-CE29-412E-9586-A2CCCF756ADD}"/>
              </a:ext>
            </a:extLst>
          </p:cNvPr>
          <p:cNvSpPr>
            <a:spLocks noGrp="1"/>
          </p:cNvSpPr>
          <p:nvPr>
            <p:ph type="dt" sz="half" idx="10"/>
          </p:nvPr>
        </p:nvSpPr>
        <p:spPr/>
        <p:txBody>
          <a:bodyPr/>
          <a:lstStyle/>
          <a:p>
            <a:fld id="{D0F6B087-20D5-46FC-9AC3-EF55EF059985}"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5785548F-1227-419F-8672-16150B2A2784}"/>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1E9B1FBC-B132-49E1-B55E-D2FA9F7C099B}"/>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1BDD7E71-4917-4E7C-ABFD-6A843BCDCA0D}"/>
              </a:ext>
            </a:extLst>
          </p:cNvPr>
          <p:cNvSpPr/>
          <p:nvPr userDrawn="1"/>
        </p:nvSpPr>
        <p:spPr>
          <a:xfrm>
            <a:off x="8405156" y="793752"/>
            <a:ext cx="4650583" cy="914400"/>
          </a:xfrm>
          <a:custGeom>
            <a:avLst/>
            <a:gdLst/>
            <a:ahLst/>
            <a:cxnLst/>
            <a:rect l="l" t="t" r="r" b="b"/>
            <a:pathLst>
              <a:path w="6224905" h="914400">
                <a:moveTo>
                  <a:pt x="6224727" y="0"/>
                </a:moveTo>
                <a:lnTo>
                  <a:pt x="0" y="0"/>
                </a:lnTo>
                <a:lnTo>
                  <a:pt x="966927" y="914400"/>
                </a:lnTo>
                <a:lnTo>
                  <a:pt x="6224727" y="914400"/>
                </a:lnTo>
                <a:lnTo>
                  <a:pt x="6224727"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420C29F6-276F-4ED4-8E5F-E4899554D283}"/>
              </a:ext>
            </a:extLst>
          </p:cNvPr>
          <p:cNvSpPr txBox="1"/>
          <p:nvPr userDrawn="1"/>
        </p:nvSpPr>
        <p:spPr>
          <a:xfrm>
            <a:off x="9089582" y="781051"/>
            <a:ext cx="5294349" cy="644151"/>
          </a:xfrm>
          <a:prstGeom prst="rect">
            <a:avLst/>
          </a:prstGeom>
          <a:noFill/>
        </p:spPr>
        <p:txBody>
          <a:bodyPr wrap="square" rtlCol="0">
            <a:spAutoFit/>
          </a:bodyPr>
          <a:lstStyle/>
          <a:p>
            <a:r>
              <a:rPr lang="en-US" sz="3586" dirty="0">
                <a:solidFill>
                  <a:schemeClr val="bg1"/>
                </a:solidFill>
                <a:latin typeface="Calibri Light" panose="020F0302020204030204" pitchFamily="34" charset="0"/>
              </a:rPr>
              <a:t>overview</a:t>
            </a:r>
          </a:p>
        </p:txBody>
      </p:sp>
    </p:spTree>
    <p:extLst>
      <p:ext uri="{BB962C8B-B14F-4D97-AF65-F5344CB8AC3E}">
        <p14:creationId xmlns:p14="http://schemas.microsoft.com/office/powerpoint/2010/main" val="93932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7A163D-3886-46C1-8E21-E308A8AB96A1}"/>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95700779-0233-4175-AB80-845BB3D39F2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Holder 3">
            <a:extLst>
              <a:ext uri="{FF2B5EF4-FFF2-40B4-BE49-F238E27FC236}">
                <a16:creationId xmlns:a16="http://schemas.microsoft.com/office/drawing/2014/main" id="{CBA3B939-BD69-4490-A25D-1CF869864331}"/>
              </a:ext>
            </a:extLst>
          </p:cNvPr>
          <p:cNvSpPr>
            <a:spLocks noGrp="1"/>
          </p:cNvSpPr>
          <p:nvPr>
            <p:ph idx="1" hasCustomPrompt="1"/>
          </p:nvPr>
        </p:nvSpPr>
        <p:spPr>
          <a:xfrm>
            <a:off x="4990731" y="4057650"/>
            <a:ext cx="8064869" cy="689869"/>
          </a:xfrm>
          <a:prstGeom prst="rect">
            <a:avLst/>
          </a:prstGeom>
        </p:spPr>
        <p:txBody>
          <a:bodyPr wrap="square" lIns="0" tIns="0" rIns="0" bIns="0">
            <a:spAutoFit/>
          </a:bodyPr>
          <a:lstStyle>
            <a:lvl1pPr algn="ctr">
              <a:defRPr sz="4483">
                <a:solidFill>
                  <a:srgbClr val="203189"/>
                </a:solidFill>
                <a:latin typeface="Calibri Light" panose="020F0302020204030204" pitchFamily="34" charset="0"/>
              </a:defRPr>
            </a:lvl1pPr>
          </a:lstStyle>
          <a:p>
            <a:r>
              <a:rPr lang="en-US" dirty="0"/>
              <a:t>Conclusion</a:t>
            </a:r>
            <a:endParaRPr dirty="0"/>
          </a:p>
        </p:txBody>
      </p:sp>
      <p:sp>
        <p:nvSpPr>
          <p:cNvPr id="6" name="bk object 16">
            <a:extLst>
              <a:ext uri="{FF2B5EF4-FFF2-40B4-BE49-F238E27FC236}">
                <a16:creationId xmlns:a16="http://schemas.microsoft.com/office/drawing/2014/main" id="{FAA1E53A-6FBD-4DBE-8C0D-055893377F68}"/>
              </a:ext>
            </a:extLst>
          </p:cNvPr>
          <p:cNvSpPr/>
          <p:nvPr userDrawn="1"/>
        </p:nvSpPr>
        <p:spPr>
          <a:xfrm>
            <a:off x="0" y="1009650"/>
            <a:ext cx="7688230" cy="7581900"/>
          </a:xfrm>
          <a:prstGeom prst="rect">
            <a:avLst/>
          </a:prstGeom>
          <a:blipFill>
            <a:blip r:embed="rId2" cstate="print"/>
            <a:stretch>
              <a:fillRect/>
            </a:stretch>
          </a:blipFill>
        </p:spPr>
        <p:txBody>
          <a:bodyPr wrap="square" lIns="0" tIns="0" rIns="0" bIns="0" rtlCol="0"/>
          <a:lstStyle/>
          <a:p>
            <a:endParaRPr sz="1345"/>
          </a:p>
        </p:txBody>
      </p:sp>
      <p:sp>
        <p:nvSpPr>
          <p:cNvPr id="7" name="bk object 17">
            <a:extLst>
              <a:ext uri="{FF2B5EF4-FFF2-40B4-BE49-F238E27FC236}">
                <a16:creationId xmlns:a16="http://schemas.microsoft.com/office/drawing/2014/main" id="{C220C9F3-64AA-448A-9B0B-92D658D4D759}"/>
              </a:ext>
            </a:extLst>
          </p:cNvPr>
          <p:cNvSpPr/>
          <p:nvPr userDrawn="1"/>
        </p:nvSpPr>
        <p:spPr>
          <a:xfrm>
            <a:off x="0" y="5556250"/>
            <a:ext cx="1869152" cy="3035300"/>
          </a:xfrm>
          <a:custGeom>
            <a:avLst/>
            <a:gdLst/>
            <a:ahLst/>
            <a:cxnLst/>
            <a:rect l="l" t="t" r="r" b="b"/>
            <a:pathLst>
              <a:path w="2501900" h="3035300">
                <a:moveTo>
                  <a:pt x="0" y="0"/>
                </a:moveTo>
                <a:lnTo>
                  <a:pt x="0" y="3035300"/>
                </a:lnTo>
                <a:lnTo>
                  <a:pt x="2501455" y="3035300"/>
                </a:lnTo>
                <a:lnTo>
                  <a:pt x="0" y="0"/>
                </a:lnTo>
                <a:close/>
              </a:path>
            </a:pathLst>
          </a:custGeom>
          <a:solidFill>
            <a:srgbClr val="203189"/>
          </a:solidFill>
        </p:spPr>
        <p:txBody>
          <a:bodyPr wrap="square" lIns="0" tIns="0" rIns="0" bIns="0" rtlCol="0"/>
          <a:lstStyle/>
          <a:p>
            <a:endParaRPr sz="1345"/>
          </a:p>
        </p:txBody>
      </p:sp>
      <p:sp>
        <p:nvSpPr>
          <p:cNvPr id="8" name="bk object 19">
            <a:extLst>
              <a:ext uri="{FF2B5EF4-FFF2-40B4-BE49-F238E27FC236}">
                <a16:creationId xmlns:a16="http://schemas.microsoft.com/office/drawing/2014/main" id="{593C4038-930A-43D6-BE50-90E2A5DB29B3}"/>
              </a:ext>
            </a:extLst>
          </p:cNvPr>
          <p:cNvSpPr/>
          <p:nvPr userDrawn="1"/>
        </p:nvSpPr>
        <p:spPr>
          <a:xfrm>
            <a:off x="0" y="342900"/>
            <a:ext cx="13055600" cy="914400"/>
          </a:xfrm>
          <a:custGeom>
            <a:avLst/>
            <a:gdLst/>
            <a:ahLst/>
            <a:cxnLst/>
            <a:rect l="l" t="t" r="r" b="b"/>
            <a:pathLst>
              <a:path w="17475200" h="914400">
                <a:moveTo>
                  <a:pt x="0" y="914400"/>
                </a:moveTo>
                <a:lnTo>
                  <a:pt x="17475200" y="914400"/>
                </a:lnTo>
                <a:lnTo>
                  <a:pt x="17475200" y="0"/>
                </a:lnTo>
                <a:lnTo>
                  <a:pt x="0" y="0"/>
                </a:lnTo>
                <a:lnTo>
                  <a:pt x="0" y="914400"/>
                </a:lnTo>
                <a:close/>
              </a:path>
            </a:pathLst>
          </a:custGeom>
          <a:solidFill>
            <a:srgbClr val="203189"/>
          </a:solidFill>
        </p:spPr>
        <p:txBody>
          <a:bodyPr wrap="square" lIns="0" tIns="0" rIns="0" bIns="0" rtlCol="0"/>
          <a:lstStyle/>
          <a:p>
            <a:endParaRPr sz="1345"/>
          </a:p>
        </p:txBody>
      </p:sp>
      <p:sp>
        <p:nvSpPr>
          <p:cNvPr id="9" name="Holder 2">
            <a:extLst>
              <a:ext uri="{FF2B5EF4-FFF2-40B4-BE49-F238E27FC236}">
                <a16:creationId xmlns:a16="http://schemas.microsoft.com/office/drawing/2014/main" id="{E2A89CE0-A685-4873-8C87-2996DED585AC}"/>
              </a:ext>
            </a:extLst>
          </p:cNvPr>
          <p:cNvSpPr>
            <a:spLocks noGrp="1"/>
          </p:cNvSpPr>
          <p:nvPr>
            <p:ph type="title" hasCustomPrompt="1"/>
          </p:nvPr>
        </p:nvSpPr>
        <p:spPr>
          <a:xfrm>
            <a:off x="400705" y="578764"/>
            <a:ext cx="12254189" cy="321948"/>
          </a:xfrm>
          <a:prstGeom prst="rect">
            <a:avLst/>
          </a:prstGeom>
        </p:spPr>
        <p:txBody>
          <a:bodyPr wrap="square" lIns="0" tIns="0" rIns="0" bIns="0">
            <a:spAutoFit/>
          </a:bodyPr>
          <a:lstStyle>
            <a:lvl1pPr>
              <a:defRPr sz="2092" b="1" i="0">
                <a:solidFill>
                  <a:schemeClr val="bg1"/>
                </a:solidFill>
                <a:latin typeface="Calibri"/>
                <a:cs typeface="Calibri"/>
              </a:defRPr>
            </a:lvl1pPr>
          </a:lstStyle>
          <a:p>
            <a:r>
              <a:rPr lang="en-US" dirty="0"/>
              <a:t>Part 2</a:t>
            </a:r>
            <a:endParaRPr dirty="0"/>
          </a:p>
        </p:txBody>
      </p:sp>
    </p:spTree>
    <p:extLst>
      <p:ext uri="{BB962C8B-B14F-4D97-AF65-F5344CB8AC3E}">
        <p14:creationId xmlns:p14="http://schemas.microsoft.com/office/powerpoint/2010/main" val="38666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E6F2EA-0AF8-4EF4-BD94-B4017F857E12}"/>
              </a:ext>
            </a:extLst>
          </p:cNvPr>
          <p:cNvSpPr>
            <a:spLocks noGrp="1"/>
          </p:cNvSpPr>
          <p:nvPr>
            <p:ph type="dt" sz="half" idx="10"/>
          </p:nvPr>
        </p:nvSpPr>
        <p:spPr/>
        <p:txBody>
          <a:bodyPr/>
          <a:lstStyle/>
          <a:p>
            <a:fld id="{272804E9-DEAF-46AD-95B2-D63C78700BF2}"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5C3EDB0C-E1C2-4B21-AE98-8E76A7AA44C2}"/>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Tree>
    <p:extLst>
      <p:ext uri="{BB962C8B-B14F-4D97-AF65-F5344CB8AC3E}">
        <p14:creationId xmlns:p14="http://schemas.microsoft.com/office/powerpoint/2010/main" val="6532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Tree>
    <p:extLst>
      <p:ext uri="{BB962C8B-B14F-4D97-AF65-F5344CB8AC3E}">
        <p14:creationId xmlns:p14="http://schemas.microsoft.com/office/powerpoint/2010/main" val="219676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
        <p:nvSpPr>
          <p:cNvPr id="6" name="Title 1">
            <a:extLst>
              <a:ext uri="{FF2B5EF4-FFF2-40B4-BE49-F238E27FC236}">
                <a16:creationId xmlns:a16="http://schemas.microsoft.com/office/drawing/2014/main" id="{01B40AA9-D85B-4470-887F-CE34A8661CE8}"/>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8" name="Text Placeholder 7">
            <a:extLst>
              <a:ext uri="{FF2B5EF4-FFF2-40B4-BE49-F238E27FC236}">
                <a16:creationId xmlns:a16="http://schemas.microsoft.com/office/drawing/2014/main" id="{C020D11E-C62D-46C5-97AC-FEF02646AECA}"/>
              </a:ext>
            </a:extLst>
          </p:cNvPr>
          <p:cNvSpPr>
            <a:spLocks noGrp="1"/>
          </p:cNvSpPr>
          <p:nvPr>
            <p:ph type="body" sz="quarter" idx="12" hasCustomPrompt="1"/>
          </p:nvPr>
        </p:nvSpPr>
        <p:spPr>
          <a:xfrm>
            <a:off x="917972" y="2914650"/>
            <a:ext cx="9165487" cy="3772168"/>
          </a:xfrm>
          <a:prstGeom prst="rect">
            <a:avLst/>
          </a:prstGeom>
        </p:spPr>
        <p:txBody>
          <a:bodyPr/>
          <a:lstStyle>
            <a:lvl1pPr>
              <a:defRPr sz="1644"/>
            </a:lvl1pPr>
          </a:lstStyle>
          <a:p>
            <a:pPr lvl="0"/>
            <a:r>
              <a:rPr lang="en-US" dirty="0"/>
              <a:t>Click to insert text</a:t>
            </a:r>
          </a:p>
        </p:txBody>
      </p:sp>
    </p:spTree>
    <p:extLst>
      <p:ext uri="{BB962C8B-B14F-4D97-AF65-F5344CB8AC3E}">
        <p14:creationId xmlns:p14="http://schemas.microsoft.com/office/powerpoint/2010/main" val="149627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30800" y="1285000"/>
            <a:ext cx="10794000" cy="790986"/>
          </a:xfrm>
        </p:spPr>
        <p:txBody>
          <a:bodyPr/>
          <a:lstStyle/>
          <a:p>
            <a:r>
              <a:rPr lang="en-GB" noProof="0" dirty="0"/>
              <a:t>Titre page courante</a:t>
            </a:r>
          </a:p>
        </p:txBody>
      </p:sp>
      <p:sp>
        <p:nvSpPr>
          <p:cNvPr id="3" name="Espace réservé du contenu 2"/>
          <p:cNvSpPr>
            <a:spLocks noGrp="1"/>
          </p:cNvSpPr>
          <p:nvPr>
            <p:ph idx="1" hasCustomPrompt="1"/>
          </p:nvPr>
        </p:nvSpPr>
        <p:spPr>
          <a:xfrm>
            <a:off x="1130800" y="2570000"/>
            <a:ext cx="10794000" cy="5654000"/>
          </a:xfrm>
        </p:spPr>
        <p:txBody>
          <a:bodyPr/>
          <a:lstStyle>
            <a:lvl1pPr marL="367177" marR="0" indent="-367177" algn="l" defTabSz="489570" rtl="0" eaLnBrk="1" fontAlgn="auto" latinLnBrk="0" hangingPunct="1">
              <a:lnSpc>
                <a:spcPct val="100000"/>
              </a:lnSpc>
              <a:spcBef>
                <a:spcPct val="20000"/>
              </a:spcBef>
              <a:spcAft>
                <a:spcPts val="0"/>
              </a:spcAft>
              <a:buClrTx/>
              <a:buSzTx/>
              <a:buFontTx/>
              <a:buChar char="-"/>
              <a:tabLst/>
              <a:defRPr/>
            </a:lvl1pPr>
            <a:lvl2pPr marL="550766" marR="0" indent="-367177" algn="l" defTabSz="489570" rtl="0" eaLnBrk="1" fontAlgn="auto" latinLnBrk="0" hangingPunct="1">
              <a:lnSpc>
                <a:spcPct val="100000"/>
              </a:lnSpc>
              <a:spcBef>
                <a:spcPct val="20000"/>
              </a:spcBef>
              <a:spcAft>
                <a:spcPts val="0"/>
              </a:spcAft>
              <a:buClrTx/>
              <a:buSzTx/>
              <a:buFont typeface="Arial" panose="020B0604020202020204" pitchFamily="34" charset="0"/>
              <a:buChar char="•"/>
              <a:tabLst/>
              <a:defRPr/>
            </a:lvl2pPr>
            <a:lvl3pPr marL="936642" marR="0" indent="-367177" algn="l" defTabSz="489570" rtl="0" eaLnBrk="1" fontAlgn="auto" latinLnBrk="0" hangingPunct="1">
              <a:lnSpc>
                <a:spcPct val="100000"/>
              </a:lnSpc>
              <a:spcBef>
                <a:spcPct val="20000"/>
              </a:spcBef>
              <a:spcAft>
                <a:spcPts val="0"/>
              </a:spcAft>
              <a:buClrTx/>
              <a:buSzTx/>
              <a:buFont typeface="Courier New" panose="02070309020205020404" pitchFamily="49" charset="0"/>
              <a:buChar char="o"/>
              <a:tabLst/>
              <a:defRPr/>
            </a:lvl3pPr>
            <a:lvl4pPr marL="2080671" marR="0" indent="-367177" algn="l" defTabSz="489570" rtl="0" eaLnBrk="1" fontAlgn="auto" latinLnBrk="0" hangingPunct="1">
              <a:lnSpc>
                <a:spcPct val="100000"/>
              </a:lnSpc>
              <a:spcBef>
                <a:spcPct val="20000"/>
              </a:spcBef>
              <a:spcAft>
                <a:spcPts val="0"/>
              </a:spcAft>
              <a:buClrTx/>
              <a:buSzTx/>
              <a:buFont typeface="Arial"/>
              <a:buChar char="–"/>
              <a:tabLst/>
              <a:defRPr/>
            </a:lvl4pPr>
            <a:lvl5pPr marL="2570241" marR="0" indent="-367177" algn="l" defTabSz="489570" rtl="0" eaLnBrk="1" fontAlgn="auto" latinLnBrk="0" hangingPunct="1">
              <a:lnSpc>
                <a:spcPct val="100000"/>
              </a:lnSpc>
              <a:spcBef>
                <a:spcPct val="20000"/>
              </a:spcBef>
              <a:spcAft>
                <a:spcPts val="0"/>
              </a:spcAft>
              <a:buClrTx/>
              <a:buSzTx/>
              <a:buFont typeface="Arial"/>
              <a:buChar char="»"/>
              <a:tabLst/>
              <a:defRPr sz="1499"/>
            </a:lvl5pPr>
          </a:lstStyle>
          <a:p>
            <a:pPr marL="367177" marR="0" lvl="0" indent="-367177" algn="l" defTabSz="489570" rtl="0" eaLnBrk="1" fontAlgn="auto" latinLnBrk="0" hangingPunct="1">
              <a:lnSpc>
                <a:spcPct val="100000"/>
              </a:lnSpc>
              <a:spcBef>
                <a:spcPct val="20000"/>
              </a:spcBef>
              <a:spcAft>
                <a:spcPts val="0"/>
              </a:spcAft>
              <a:buClrTx/>
              <a:buSzTx/>
              <a:tabLst/>
              <a:defRPr/>
            </a:pPr>
            <a:r>
              <a:rPr lang="en-GB" noProof="0" dirty="0"/>
              <a:t>Premier </a:t>
            </a:r>
            <a:r>
              <a:rPr lang="en-GB" noProof="0" dirty="0" err="1"/>
              <a:t>niveau</a:t>
            </a:r>
            <a:endParaRPr lang="en-GB" noProof="0" dirty="0"/>
          </a:p>
          <a:p>
            <a:pPr marL="550766" marR="0" lvl="1" indent="-367177" algn="l" defTabSz="489570" rtl="0" eaLnBrk="1" fontAlgn="auto" latinLnBrk="0" hangingPunct="1">
              <a:lnSpc>
                <a:spcPct val="100000"/>
              </a:lnSpc>
              <a:spcBef>
                <a:spcPct val="20000"/>
              </a:spcBef>
              <a:spcAft>
                <a:spcPts val="0"/>
              </a:spcAft>
              <a:buClrTx/>
              <a:buSzTx/>
              <a:tabLst/>
              <a:defRPr/>
            </a:pPr>
            <a:r>
              <a:rPr lang="en-GB" noProof="0" dirty="0" err="1"/>
              <a:t>Deuxième</a:t>
            </a:r>
            <a:r>
              <a:rPr lang="en-GB" noProof="0" dirty="0"/>
              <a:t> </a:t>
            </a:r>
            <a:r>
              <a:rPr lang="en-GB" noProof="0" dirty="0" err="1"/>
              <a:t>niveau</a:t>
            </a:r>
            <a:endParaRPr lang="en-GB" noProof="0" dirty="0"/>
          </a:p>
          <a:p>
            <a:pPr marL="936642" marR="0" lvl="2" indent="-367177" algn="l" defTabSz="489570" rtl="0" eaLnBrk="1" fontAlgn="auto" latinLnBrk="0" hangingPunct="1">
              <a:lnSpc>
                <a:spcPct val="100000"/>
              </a:lnSpc>
              <a:spcBef>
                <a:spcPct val="20000"/>
              </a:spcBef>
              <a:spcAft>
                <a:spcPts val="0"/>
              </a:spcAft>
              <a:buClrTx/>
              <a:buSzTx/>
              <a:tabLst/>
              <a:defRPr/>
            </a:pPr>
            <a:r>
              <a:rPr lang="en-GB" noProof="0" dirty="0" err="1"/>
              <a:t>Troisième</a:t>
            </a:r>
            <a:r>
              <a:rPr lang="en-GB" noProof="0" dirty="0"/>
              <a:t> </a:t>
            </a:r>
            <a:r>
              <a:rPr lang="en-GB" noProof="0" dirty="0" err="1"/>
              <a:t>niveau</a:t>
            </a:r>
            <a:endParaRPr lang="en-GB" noProof="0" dirty="0"/>
          </a:p>
          <a:p>
            <a:pPr marL="2080671" marR="0" lvl="3" indent="-367177" algn="l" defTabSz="489570" rtl="0" eaLnBrk="1" fontAlgn="auto" latinLnBrk="0" hangingPunct="1">
              <a:lnSpc>
                <a:spcPct val="100000"/>
              </a:lnSpc>
              <a:spcBef>
                <a:spcPct val="20000"/>
              </a:spcBef>
              <a:spcAft>
                <a:spcPts val="0"/>
              </a:spcAft>
              <a:buClrTx/>
              <a:buSzTx/>
              <a:tabLst/>
              <a:defRPr/>
            </a:pPr>
            <a:r>
              <a:rPr lang="en-GB" noProof="0" dirty="0" err="1"/>
              <a:t>Quatrième</a:t>
            </a:r>
            <a:r>
              <a:rPr lang="en-GB" noProof="0" dirty="0"/>
              <a:t> </a:t>
            </a:r>
            <a:r>
              <a:rPr lang="en-GB" noProof="0" dirty="0" err="1"/>
              <a:t>niveau</a:t>
            </a:r>
            <a:endParaRPr lang="en-GB" noProof="0" dirty="0"/>
          </a:p>
          <a:p>
            <a:pPr marL="2570241" marR="0" lvl="4" indent="-367177" algn="l" defTabSz="489570" rtl="0" eaLnBrk="1" fontAlgn="auto" latinLnBrk="0" hangingPunct="1">
              <a:lnSpc>
                <a:spcPct val="100000"/>
              </a:lnSpc>
              <a:spcBef>
                <a:spcPct val="20000"/>
              </a:spcBef>
              <a:spcAft>
                <a:spcPts val="0"/>
              </a:spcAft>
              <a:buClrTx/>
              <a:buSzTx/>
              <a:tabLst/>
              <a:defRPr/>
            </a:pPr>
            <a:r>
              <a:rPr lang="en-GB" noProof="0" dirty="0" err="1"/>
              <a:t>Cinquième</a:t>
            </a:r>
            <a:r>
              <a:rPr lang="en-GB" noProof="0" dirty="0"/>
              <a:t> </a:t>
            </a:r>
            <a:r>
              <a:rPr lang="en-GB" noProof="0" dirty="0" err="1"/>
              <a:t>niveau</a:t>
            </a:r>
            <a:endParaRPr lang="en-GB" noProof="0" dirty="0"/>
          </a:p>
          <a:p>
            <a:pPr marL="367177" marR="0" lvl="0" indent="-367177" algn="l" defTabSz="489570" rtl="0" eaLnBrk="1" fontAlgn="auto" latinLnBrk="0" hangingPunct="1">
              <a:lnSpc>
                <a:spcPct val="100000"/>
              </a:lnSpc>
              <a:spcBef>
                <a:spcPct val="20000"/>
              </a:spcBef>
              <a:spcAft>
                <a:spcPts val="0"/>
              </a:spcAft>
              <a:buClrTx/>
              <a:buSzTx/>
              <a:buFontTx/>
              <a:buChar char="-"/>
              <a:tabLst/>
              <a:defRPr/>
            </a:pPr>
            <a:endParaRPr kumimoji="0" lang="en-GB" sz="1499" b="0" i="0" u="none" strike="noStrike" kern="1200" cap="none" spc="0" normalizeH="0" baseline="0" noProof="0" dirty="0">
              <a:ln>
                <a:noFill/>
              </a:ln>
              <a:solidFill>
                <a:srgbClr val="646464"/>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endParaRPr lang="en-GB" dirty="0">
              <a:solidFill>
                <a:prstClr val="black"/>
              </a:solidFill>
            </a:endParaRPr>
          </a:p>
        </p:txBody>
      </p:sp>
      <p:sp>
        <p:nvSpPr>
          <p:cNvPr id="8" name="Rectangle 7">
            <a:hlinkClick r:id="" action="ppaction://hlinkshowjump?jump=nextslide"/>
          </p:cNvPr>
          <p:cNvSpPr/>
          <p:nvPr userDrawn="1"/>
        </p:nvSpPr>
        <p:spPr>
          <a:xfrm>
            <a:off x="11455384" y="8917900"/>
            <a:ext cx="524280" cy="524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9570"/>
            <a:endParaRPr lang="fr-FR" sz="1927">
              <a:solidFill>
                <a:prstClr val="white"/>
              </a:solidFill>
            </a:endParaRPr>
          </a:p>
        </p:txBody>
      </p:sp>
      <p:sp>
        <p:nvSpPr>
          <p:cNvPr id="9" name="Rectangle 8">
            <a:hlinkClick r:id="" action="ppaction://hlinkshowjump?jump=lastslide"/>
          </p:cNvPr>
          <p:cNvSpPr/>
          <p:nvPr userDrawn="1"/>
        </p:nvSpPr>
        <p:spPr>
          <a:xfrm>
            <a:off x="12153496" y="8916792"/>
            <a:ext cx="524280" cy="524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9570"/>
            <a:endParaRPr lang="fr-FR" sz="1927">
              <a:solidFill>
                <a:prstClr val="white"/>
              </a:solidFill>
            </a:endParaRPr>
          </a:p>
        </p:txBody>
      </p:sp>
      <p:sp>
        <p:nvSpPr>
          <p:cNvPr id="10" name="Rectangle 9">
            <a:hlinkClick r:id="" action="ppaction://hlinkshowjump?jump=firstslide"/>
          </p:cNvPr>
          <p:cNvSpPr/>
          <p:nvPr userDrawn="1"/>
        </p:nvSpPr>
        <p:spPr>
          <a:xfrm>
            <a:off x="9351982" y="8917900"/>
            <a:ext cx="524280" cy="524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9570"/>
            <a:endParaRPr lang="fr-FR" sz="1927">
              <a:solidFill>
                <a:prstClr val="white"/>
              </a:solidFill>
            </a:endParaRPr>
          </a:p>
        </p:txBody>
      </p:sp>
      <p:sp>
        <p:nvSpPr>
          <p:cNvPr id="11" name="Rectangle 10">
            <a:hlinkClick r:id="" action="ppaction://hlinkshowjump?jump=previousslide"/>
          </p:cNvPr>
          <p:cNvSpPr/>
          <p:nvPr userDrawn="1"/>
        </p:nvSpPr>
        <p:spPr>
          <a:xfrm>
            <a:off x="10050093" y="8916792"/>
            <a:ext cx="524280" cy="524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9570"/>
            <a:endParaRPr lang="fr-FR" sz="1927">
              <a:solidFill>
                <a:prstClr val="white"/>
              </a:solidFill>
            </a:endParaRPr>
          </a:p>
        </p:txBody>
      </p:sp>
      <p:sp>
        <p:nvSpPr>
          <p:cNvPr id="12" name="Slide Number Placeholder 3">
            <a:extLst>
              <a:ext uri="{FF2B5EF4-FFF2-40B4-BE49-F238E27FC236}">
                <a16:creationId xmlns:a16="http://schemas.microsoft.com/office/drawing/2014/main" id="{73DCE0BB-C441-4437-B6BB-78B7B37A771A}"/>
              </a:ext>
            </a:extLst>
          </p:cNvPr>
          <p:cNvSpPr txBox="1">
            <a:spLocks/>
          </p:cNvSpPr>
          <p:nvPr userDrawn="1"/>
        </p:nvSpPr>
        <p:spPr>
          <a:xfrm>
            <a:off x="341572" y="8953505"/>
            <a:ext cx="474404" cy="501645"/>
          </a:xfrm>
          <a:prstGeom prst="rect">
            <a:avLst/>
          </a:prstGeom>
        </p:spPr>
        <p:txBody>
          <a:bodyPr vert="horz" lIns="91440" tIns="45720" rIns="91440" bIns="45720" rtlCol="0" anchor="ctr"/>
          <a:lstStyle>
            <a:defPPr>
              <a:defRPr lang="en-US"/>
            </a:defPPr>
            <a:lvl1pPr marL="0" algn="r" defTabSz="914400" rtl="0" eaLnBrk="1" latinLnBrk="0" hangingPunct="1">
              <a:defRPr sz="1494" b="1" i="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A48D05-AF44-4D94-A505-D97A91433368}" type="slidenum">
              <a:rPr lang="en-GB" smtClean="0"/>
              <a:pPr/>
              <a:t>‹#›</a:t>
            </a:fld>
            <a:endParaRPr lang="en-GB"/>
          </a:p>
        </p:txBody>
      </p:sp>
      <p:sp>
        <p:nvSpPr>
          <p:cNvPr id="13" name="Date Placeholder 2">
            <a:extLst>
              <a:ext uri="{FF2B5EF4-FFF2-40B4-BE49-F238E27FC236}">
                <a16:creationId xmlns:a16="http://schemas.microsoft.com/office/drawing/2014/main" id="{775954CD-31EE-48FD-ABF5-8B513E70A0BE}"/>
              </a:ext>
            </a:extLst>
          </p:cNvPr>
          <p:cNvSpPr>
            <a:spLocks noGrp="1"/>
          </p:cNvSpPr>
          <p:nvPr>
            <p:ph type="dt" sz="half" idx="10"/>
          </p:nvPr>
        </p:nvSpPr>
        <p:spPr>
          <a:xfrm>
            <a:off x="9393200" y="9010651"/>
            <a:ext cx="3344904" cy="501645"/>
          </a:xfrm>
        </p:spPr>
        <p:txBody>
          <a:bodyPr/>
          <a:lstStyle/>
          <a:p>
            <a:fld id="{E001E81F-CAD3-412B-8E6F-53481B321DC6}" type="datetime4">
              <a:rPr lang="en-US" smtClean="0"/>
              <a:t>November 15, 2018</a:t>
            </a:fld>
            <a:endParaRPr lang="en-US" dirty="0"/>
          </a:p>
        </p:txBody>
      </p:sp>
    </p:spTree>
    <p:extLst>
      <p:ext uri="{BB962C8B-B14F-4D97-AF65-F5344CB8AC3E}">
        <p14:creationId xmlns:p14="http://schemas.microsoft.com/office/powerpoint/2010/main" val="101700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 6">
            <a:extLst>
              <a:ext uri="{FF2B5EF4-FFF2-40B4-BE49-F238E27FC236}">
                <a16:creationId xmlns:a16="http://schemas.microsoft.com/office/drawing/2014/main" id="{EC5A0E8A-69B7-4BBF-8F6A-3839C6A15B8F}"/>
              </a:ext>
            </a:extLst>
          </p:cNvPr>
          <p:cNvSpPr/>
          <p:nvPr userDrawn="1"/>
        </p:nvSpPr>
        <p:spPr>
          <a:xfrm>
            <a:off x="0" y="8769355"/>
            <a:ext cx="9393201" cy="184150"/>
          </a:xfrm>
          <a:custGeom>
            <a:avLst/>
            <a:gdLst/>
            <a:ahLst/>
            <a:cxnLst/>
            <a:rect l="l" t="t" r="r" b="b"/>
            <a:pathLst>
              <a:path w="12573000" h="184150">
                <a:moveTo>
                  <a:pt x="12573000" y="0"/>
                </a:moveTo>
                <a:lnTo>
                  <a:pt x="0" y="0"/>
                </a:lnTo>
                <a:lnTo>
                  <a:pt x="0" y="184149"/>
                </a:lnTo>
                <a:lnTo>
                  <a:pt x="12393663" y="184149"/>
                </a:lnTo>
                <a:lnTo>
                  <a:pt x="12573000" y="0"/>
                </a:lnTo>
                <a:close/>
              </a:path>
            </a:pathLst>
          </a:custGeom>
          <a:solidFill>
            <a:srgbClr val="203189"/>
          </a:solidFill>
        </p:spPr>
        <p:txBody>
          <a:bodyPr wrap="square" lIns="0" tIns="0" rIns="0" bIns="0" rtlCol="0"/>
          <a:lstStyle/>
          <a:p>
            <a:endParaRPr sz="1345"/>
          </a:p>
        </p:txBody>
      </p:sp>
      <p:sp>
        <p:nvSpPr>
          <p:cNvPr id="15" name="object 7">
            <a:extLst>
              <a:ext uri="{FF2B5EF4-FFF2-40B4-BE49-F238E27FC236}">
                <a16:creationId xmlns:a16="http://schemas.microsoft.com/office/drawing/2014/main" id="{542D003F-B569-416D-A322-6D45F3337DC5}"/>
              </a:ext>
            </a:extLst>
          </p:cNvPr>
          <p:cNvSpPr/>
          <p:nvPr userDrawn="1"/>
        </p:nvSpPr>
        <p:spPr>
          <a:xfrm>
            <a:off x="9421666" y="8769355"/>
            <a:ext cx="3633935" cy="184150"/>
          </a:xfrm>
          <a:custGeom>
            <a:avLst/>
            <a:gdLst/>
            <a:ahLst/>
            <a:cxnLst/>
            <a:rect l="l" t="t" r="r" b="b"/>
            <a:pathLst>
              <a:path w="4864100" h="184150">
                <a:moveTo>
                  <a:pt x="4864100" y="0"/>
                </a:moveTo>
                <a:lnTo>
                  <a:pt x="165100" y="0"/>
                </a:lnTo>
                <a:lnTo>
                  <a:pt x="0" y="184149"/>
                </a:lnTo>
                <a:lnTo>
                  <a:pt x="4864100" y="184149"/>
                </a:lnTo>
                <a:lnTo>
                  <a:pt x="4864100" y="0"/>
                </a:lnTo>
                <a:close/>
              </a:path>
            </a:pathLst>
          </a:custGeom>
          <a:solidFill>
            <a:srgbClr val="1D8BC1"/>
          </a:solidFill>
        </p:spPr>
        <p:txBody>
          <a:bodyPr wrap="square" lIns="0" tIns="0" rIns="0" bIns="0" rtlCol="0"/>
          <a:lstStyle/>
          <a:p>
            <a:endParaRPr sz="1345"/>
          </a:p>
        </p:txBody>
      </p:sp>
      <p:sp>
        <p:nvSpPr>
          <p:cNvPr id="17" name="object 8">
            <a:extLst>
              <a:ext uri="{FF2B5EF4-FFF2-40B4-BE49-F238E27FC236}">
                <a16:creationId xmlns:a16="http://schemas.microsoft.com/office/drawing/2014/main" id="{4D361103-1B35-4DFB-ACCB-D2433F559F4F}"/>
              </a:ext>
            </a:extLst>
          </p:cNvPr>
          <p:cNvSpPr/>
          <p:nvPr userDrawn="1"/>
        </p:nvSpPr>
        <p:spPr>
          <a:xfrm>
            <a:off x="341571" y="8769350"/>
            <a:ext cx="474404" cy="768350"/>
          </a:xfrm>
          <a:custGeom>
            <a:avLst/>
            <a:gdLst/>
            <a:ahLst/>
            <a:cxnLst/>
            <a:rect l="l" t="t" r="r" b="b"/>
            <a:pathLst>
              <a:path w="635000" h="768350">
                <a:moveTo>
                  <a:pt x="0" y="768350"/>
                </a:moveTo>
                <a:lnTo>
                  <a:pt x="635000" y="768350"/>
                </a:lnTo>
                <a:lnTo>
                  <a:pt x="635000" y="0"/>
                </a:lnTo>
                <a:lnTo>
                  <a:pt x="0" y="0"/>
                </a:lnTo>
                <a:lnTo>
                  <a:pt x="0" y="768350"/>
                </a:lnTo>
                <a:close/>
              </a:path>
            </a:pathLst>
          </a:custGeom>
          <a:solidFill>
            <a:srgbClr val="203189"/>
          </a:solidFill>
        </p:spPr>
        <p:txBody>
          <a:bodyPr wrap="square" lIns="0" tIns="0" rIns="0" bIns="0" rtlCol="0"/>
          <a:lstStyle/>
          <a:p>
            <a:endParaRPr sz="1345"/>
          </a:p>
        </p:txBody>
      </p:sp>
      <p:sp>
        <p:nvSpPr>
          <p:cNvPr id="2" name="Date Placeholder 1">
            <a:extLst>
              <a:ext uri="{FF2B5EF4-FFF2-40B4-BE49-F238E27FC236}">
                <a16:creationId xmlns:a16="http://schemas.microsoft.com/office/drawing/2014/main" id="{949C34AD-FD71-460F-9ECD-D1EB5F35AA35}"/>
              </a:ext>
            </a:extLst>
          </p:cNvPr>
          <p:cNvSpPr>
            <a:spLocks noGrp="1"/>
          </p:cNvSpPr>
          <p:nvPr>
            <p:ph type="dt" sz="half" idx="2"/>
          </p:nvPr>
        </p:nvSpPr>
        <p:spPr>
          <a:xfrm>
            <a:off x="9393200" y="9010651"/>
            <a:ext cx="3344904" cy="501645"/>
          </a:xfrm>
          <a:prstGeom prst="rect">
            <a:avLst/>
          </a:prstGeom>
        </p:spPr>
        <p:txBody>
          <a:bodyPr vert="horz" lIns="91440" tIns="45720" rIns="91440" bIns="45720" rtlCol="0" anchor="ctr"/>
          <a:lstStyle>
            <a:lvl1pPr algn="r">
              <a:defRPr sz="1644" baseline="0">
                <a:solidFill>
                  <a:srgbClr val="203189"/>
                </a:solidFill>
                <a:latin typeface="Calibri Light" panose="020F0302020204030204" pitchFamily="34" charset="0"/>
              </a:defRPr>
            </a:lvl1pPr>
          </a:lstStyle>
          <a:p>
            <a:r>
              <a:rPr lang="en-US" dirty="0"/>
              <a:t>/</a:t>
            </a:r>
          </a:p>
        </p:txBody>
      </p:sp>
      <p:sp>
        <p:nvSpPr>
          <p:cNvPr id="3" name="Slide Number Placeholder 2">
            <a:extLst>
              <a:ext uri="{FF2B5EF4-FFF2-40B4-BE49-F238E27FC236}">
                <a16:creationId xmlns:a16="http://schemas.microsoft.com/office/drawing/2014/main" id="{F3213C5B-0668-4A88-8A60-00E4C593989F}"/>
              </a:ext>
            </a:extLst>
          </p:cNvPr>
          <p:cNvSpPr>
            <a:spLocks noGrp="1"/>
          </p:cNvSpPr>
          <p:nvPr>
            <p:ph type="sldNum" sz="quarter" idx="4"/>
          </p:nvPr>
        </p:nvSpPr>
        <p:spPr>
          <a:xfrm>
            <a:off x="341572" y="8953505"/>
            <a:ext cx="474404" cy="501645"/>
          </a:xfrm>
          <a:prstGeom prst="rect">
            <a:avLst/>
          </a:prstGeom>
        </p:spPr>
        <p:txBody>
          <a:bodyPr vert="horz" lIns="91440" tIns="45720" rIns="91440" bIns="45720" rtlCol="0" anchor="ctr"/>
          <a:lstStyle>
            <a:lvl1pPr algn="r">
              <a:defRPr sz="1494" b="1" i="0" baseline="0">
                <a:solidFill>
                  <a:schemeClr val="bg1"/>
                </a:solidFill>
                <a:latin typeface="Calibri" panose="020F0502020204030204" pitchFamily="34" charset="0"/>
              </a:defRPr>
            </a:lvl1pPr>
          </a:lstStyle>
          <a:p>
            <a:pPr algn="ctr"/>
            <a:fld id="{6B918772-37A3-47DC-BE01-33CAE9FCB74A}" type="slidenum">
              <a:rPr lang="en-US" smtClean="0"/>
              <a:pPr algn="ctr"/>
              <a:t>‹#›</a:t>
            </a:fld>
            <a:endParaRPr lang="en-US" dirty="0"/>
          </a:p>
        </p:txBody>
      </p:sp>
      <p:sp>
        <p:nvSpPr>
          <p:cNvPr id="9" name="Date Placeholder 1">
            <a:extLst>
              <a:ext uri="{FF2B5EF4-FFF2-40B4-BE49-F238E27FC236}">
                <a16:creationId xmlns:a16="http://schemas.microsoft.com/office/drawing/2014/main" id="{E15B787B-E169-4A6D-9BAB-6F919C455F16}"/>
              </a:ext>
            </a:extLst>
          </p:cNvPr>
          <p:cNvSpPr txBox="1">
            <a:spLocks/>
          </p:cNvSpPr>
          <p:nvPr userDrawn="1"/>
        </p:nvSpPr>
        <p:spPr>
          <a:xfrm>
            <a:off x="948808" y="9010651"/>
            <a:ext cx="5045592" cy="501645"/>
          </a:xfrm>
          <a:prstGeom prst="rect">
            <a:avLst/>
          </a:prstGeom>
        </p:spPr>
        <p:txBody>
          <a:bodyPr vert="horz" lIns="68314" tIns="34157" rIns="68314" bIns="34157" rtlCol="0" anchor="ctr"/>
          <a:lstStyle>
            <a:defPPr>
              <a:defRPr lang="en-US"/>
            </a:defPPr>
            <a:lvl1pPr marL="0" algn="r" defTabSz="914400" rtl="0" eaLnBrk="1" latinLnBrk="0" hangingPunct="1">
              <a:defRPr sz="2200" kern="1200" baseline="0">
                <a:solidFill>
                  <a:srgbClr val="203189"/>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44" dirty="0"/>
              <a:t>Cataloguing with RDA</a:t>
            </a:r>
          </a:p>
        </p:txBody>
      </p:sp>
      <p:sp>
        <p:nvSpPr>
          <p:cNvPr id="11" name="object 5">
            <a:extLst>
              <a:ext uri="{FF2B5EF4-FFF2-40B4-BE49-F238E27FC236}">
                <a16:creationId xmlns:a16="http://schemas.microsoft.com/office/drawing/2014/main" id="{9A570B3C-81C1-42F9-8484-11ABABD9899B}"/>
              </a:ext>
            </a:extLst>
          </p:cNvPr>
          <p:cNvSpPr/>
          <p:nvPr userDrawn="1"/>
        </p:nvSpPr>
        <p:spPr>
          <a:xfrm>
            <a:off x="10272369" y="7784375"/>
            <a:ext cx="2427631" cy="927834"/>
          </a:xfrm>
          <a:prstGeom prst="rect">
            <a:avLst/>
          </a:prstGeom>
          <a:blipFill>
            <a:blip r:embed="rId12"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8" r:id="rId7"/>
    <p:sldLayoutId id="2147483675" r:id="rId8"/>
    <p:sldLayoutId id="2147483680" r:id="rId9"/>
    <p:sldLayoutId id="2147483681" r:id="rId10"/>
  </p:sldLayoutIdLst>
  <p:hf hdr="0"/>
  <p:txStyles>
    <p:titleStyle>
      <a:lvl1pPr>
        <a:defRPr>
          <a:latin typeface="+mj-lt"/>
          <a:ea typeface="+mj-ea"/>
          <a:cs typeface="+mj-cs"/>
        </a:defRPr>
      </a:lvl1pPr>
    </p:titleStyle>
    <p:body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bodyStyle>
    <p:other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DB831-3D3F-414C-BD80-80F881A22730}"/>
              </a:ext>
            </a:extLst>
          </p:cNvPr>
          <p:cNvSpPr>
            <a:spLocks noGrp="1"/>
          </p:cNvSpPr>
          <p:nvPr>
            <p:ph type="dt" sz="half" idx="10"/>
          </p:nvPr>
        </p:nvSpPr>
        <p:spPr/>
        <p:txBody>
          <a:bodyPr/>
          <a:lstStyle/>
          <a:p>
            <a:fld id="{272804E9-DEAF-46AD-95B2-D63C78700BF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B1C251D-DA0F-4B81-AEB6-433E94280727}"/>
              </a:ext>
            </a:extLst>
          </p:cNvPr>
          <p:cNvSpPr>
            <a:spLocks noGrp="1"/>
          </p:cNvSpPr>
          <p:nvPr>
            <p:ph type="sldNum" sz="quarter" idx="11"/>
          </p:nvPr>
        </p:nvSpPr>
        <p:spPr/>
        <p:txBody>
          <a:bodyPr/>
          <a:lstStyle/>
          <a:p>
            <a:pPr algn="ctr"/>
            <a:fld id="{6B918772-37A3-47DC-BE01-33CAE9FCB74A}" type="slidenum">
              <a:rPr lang="en-US" smtClean="0"/>
              <a:pPr algn="ctr"/>
              <a:t>1</a:t>
            </a:fld>
            <a:endParaRPr lang="en-US" dirty="0"/>
          </a:p>
        </p:txBody>
      </p:sp>
      <p:sp>
        <p:nvSpPr>
          <p:cNvPr id="4" name="TextBox 3">
            <a:extLst>
              <a:ext uri="{FF2B5EF4-FFF2-40B4-BE49-F238E27FC236}">
                <a16:creationId xmlns:a16="http://schemas.microsoft.com/office/drawing/2014/main" id="{5265570B-69DE-458E-AADA-19513974CE03}"/>
              </a:ext>
            </a:extLst>
          </p:cNvPr>
          <p:cNvSpPr txBox="1"/>
          <p:nvPr/>
        </p:nvSpPr>
        <p:spPr>
          <a:xfrm>
            <a:off x="1193800" y="716373"/>
            <a:ext cx="10668000" cy="1446550"/>
          </a:xfrm>
          <a:prstGeom prst="rect">
            <a:avLst/>
          </a:prstGeom>
          <a:noFill/>
        </p:spPr>
        <p:txBody>
          <a:bodyPr wrap="square" rtlCol="0">
            <a:spAutoFit/>
          </a:bodyPr>
          <a:lstStyle/>
          <a:p>
            <a:pPr algn="ctr"/>
            <a:r>
              <a:rPr lang="en-US" sz="8800" dirty="0">
                <a:solidFill>
                  <a:schemeClr val="tx2"/>
                </a:solidFill>
              </a:rPr>
              <a:t>Cataloguing with RDA</a:t>
            </a:r>
            <a:endParaRPr lang="en-GB" sz="8800" dirty="0">
              <a:solidFill>
                <a:schemeClr val="tx2"/>
              </a:solidFill>
            </a:endParaRPr>
          </a:p>
        </p:txBody>
      </p:sp>
      <p:sp>
        <p:nvSpPr>
          <p:cNvPr id="5" name="TextBox 4">
            <a:extLst>
              <a:ext uri="{FF2B5EF4-FFF2-40B4-BE49-F238E27FC236}">
                <a16:creationId xmlns:a16="http://schemas.microsoft.com/office/drawing/2014/main" id="{15813FB1-E211-4561-901E-456C608675E0}"/>
              </a:ext>
            </a:extLst>
          </p:cNvPr>
          <p:cNvSpPr txBox="1"/>
          <p:nvPr/>
        </p:nvSpPr>
        <p:spPr>
          <a:xfrm>
            <a:off x="578774" y="4920344"/>
            <a:ext cx="11887200" cy="1938992"/>
          </a:xfrm>
          <a:prstGeom prst="rect">
            <a:avLst/>
          </a:prstGeom>
          <a:noFill/>
        </p:spPr>
        <p:txBody>
          <a:bodyPr wrap="square" rtlCol="0">
            <a:spAutoFit/>
          </a:bodyPr>
          <a:lstStyle/>
          <a:p>
            <a:pPr algn="ctr"/>
            <a:r>
              <a:rPr lang="en-US" sz="4000" dirty="0">
                <a:solidFill>
                  <a:schemeClr val="tx2"/>
                </a:solidFill>
              </a:rPr>
              <a:t>Gordon Dunsire, Chair, RSC</a:t>
            </a:r>
          </a:p>
          <a:p>
            <a:pPr algn="ctr"/>
            <a:r>
              <a:rPr lang="en-US" sz="4000" dirty="0">
                <a:solidFill>
                  <a:schemeClr val="tx2"/>
                </a:solidFill>
              </a:rPr>
              <a:t>Presented at First Colloquium on RDA in Latin America</a:t>
            </a:r>
          </a:p>
          <a:p>
            <a:pPr algn="ctr"/>
            <a:r>
              <a:rPr lang="en-US" sz="4000" dirty="0">
                <a:solidFill>
                  <a:schemeClr val="tx2"/>
                </a:solidFill>
              </a:rPr>
              <a:t>Mexico City, Mexico, 14 November 2018</a:t>
            </a:r>
          </a:p>
        </p:txBody>
      </p:sp>
    </p:spTree>
    <p:extLst>
      <p:ext uri="{BB962C8B-B14F-4D97-AF65-F5344CB8AC3E}">
        <p14:creationId xmlns:p14="http://schemas.microsoft.com/office/powerpoint/2010/main" val="365883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urved Connector 9"/>
          <p:cNvCxnSpPr>
            <a:cxnSpLocks/>
            <a:stCxn id="83" idx="6"/>
            <a:endCxn id="87" idx="2"/>
          </p:cNvCxnSpPr>
          <p:nvPr/>
        </p:nvCxnSpPr>
        <p:spPr>
          <a:xfrm>
            <a:off x="7731604" y="2993606"/>
            <a:ext cx="2661958" cy="35151"/>
          </a:xfrm>
          <a:prstGeom prst="curvedConnector3">
            <a:avLst>
              <a:gd name="adj1" fmla="val 50000"/>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98482" y="2489116"/>
            <a:ext cx="2632259" cy="531812"/>
          </a:xfrm>
          <a:prstGeom prst="rect">
            <a:avLst/>
          </a:prstGeom>
          <a:noFill/>
        </p:spPr>
        <p:txBody>
          <a:bodyPr wrap="none" rtlCol="0">
            <a:spAutoFit/>
          </a:bodyPr>
          <a:lstStyle/>
          <a:p>
            <a:r>
              <a:rPr lang="en-GB" sz="2856" dirty="0"/>
              <a:t>has appellation*</a:t>
            </a:r>
          </a:p>
        </p:txBody>
      </p:sp>
      <p:cxnSp>
        <p:nvCxnSpPr>
          <p:cNvPr id="29" name="Curved Connector 28"/>
          <p:cNvCxnSpPr>
            <a:cxnSpLocks/>
            <a:stCxn id="80" idx="0"/>
            <a:endCxn id="100" idx="4"/>
          </p:cNvCxnSpPr>
          <p:nvPr/>
        </p:nvCxnSpPr>
        <p:spPr>
          <a:xfrm rot="5400000" flipH="1" flipV="1">
            <a:off x="6447846" y="7299725"/>
            <a:ext cx="432452" cy="498766"/>
          </a:xfrm>
          <a:prstGeom prst="curvedConnector3">
            <a:avLst>
              <a:gd name="adj1" fmla="val 50000"/>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a:cxnSpLocks/>
            <a:stCxn id="81" idx="0"/>
            <a:endCxn id="100" idx="4"/>
          </p:cNvCxnSpPr>
          <p:nvPr/>
        </p:nvCxnSpPr>
        <p:spPr>
          <a:xfrm rot="16200000" flipV="1">
            <a:off x="6941703" y="7304634"/>
            <a:ext cx="432452" cy="488947"/>
          </a:xfrm>
          <a:prstGeom prst="curvedConnector3">
            <a:avLst>
              <a:gd name="adj1" fmla="val 50000"/>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Curved Connector 45"/>
          <p:cNvCxnSpPr>
            <a:cxnSpLocks/>
            <a:stCxn id="83" idx="6"/>
            <a:endCxn id="89" idx="2"/>
          </p:cNvCxnSpPr>
          <p:nvPr/>
        </p:nvCxnSpPr>
        <p:spPr>
          <a:xfrm>
            <a:off x="7731604" y="2993606"/>
            <a:ext cx="3190726" cy="1518243"/>
          </a:xfrm>
          <a:prstGeom prst="curvedConnector3">
            <a:avLst>
              <a:gd name="adj1" fmla="val 50000"/>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cxnSpLocks/>
            <a:stCxn id="83" idx="6"/>
            <a:endCxn id="91" idx="2"/>
          </p:cNvCxnSpPr>
          <p:nvPr/>
        </p:nvCxnSpPr>
        <p:spPr>
          <a:xfrm>
            <a:off x="7731604" y="2993606"/>
            <a:ext cx="1870014" cy="3001334"/>
          </a:xfrm>
          <a:prstGeom prst="curvedConnector3">
            <a:avLst>
              <a:gd name="adj1" fmla="val 50000"/>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Curved Connector 57"/>
          <p:cNvCxnSpPr>
            <a:cxnSpLocks/>
            <a:stCxn id="75" idx="0"/>
            <a:endCxn id="93" idx="4"/>
          </p:cNvCxnSpPr>
          <p:nvPr/>
        </p:nvCxnSpPr>
        <p:spPr>
          <a:xfrm rot="5400000" flipH="1" flipV="1">
            <a:off x="3907684" y="6437232"/>
            <a:ext cx="2643273" cy="12932"/>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a:cxnSpLocks/>
            <a:stCxn id="100" idx="0"/>
            <a:endCxn id="93" idx="4"/>
          </p:cNvCxnSpPr>
          <p:nvPr/>
        </p:nvCxnSpPr>
        <p:spPr>
          <a:xfrm rot="16200000" flipV="1">
            <a:off x="5775737" y="4582110"/>
            <a:ext cx="597768" cy="1677669"/>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Curved Connector 63"/>
          <p:cNvCxnSpPr>
            <a:cxnSpLocks/>
            <a:stCxn id="65" idx="6"/>
            <a:endCxn id="93" idx="2"/>
          </p:cNvCxnSpPr>
          <p:nvPr/>
        </p:nvCxnSpPr>
        <p:spPr>
          <a:xfrm>
            <a:off x="2041775" y="3652022"/>
            <a:ext cx="2308500" cy="1034316"/>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cxnSpLocks/>
            <a:stCxn id="66" idx="6"/>
            <a:endCxn id="93" idx="2"/>
          </p:cNvCxnSpPr>
          <p:nvPr/>
        </p:nvCxnSpPr>
        <p:spPr>
          <a:xfrm>
            <a:off x="1913290" y="4668075"/>
            <a:ext cx="2436985" cy="18263"/>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cxnSpLocks/>
            <a:stCxn id="68" idx="6"/>
            <a:endCxn id="93" idx="2"/>
          </p:cNvCxnSpPr>
          <p:nvPr/>
        </p:nvCxnSpPr>
        <p:spPr>
          <a:xfrm flipV="1">
            <a:off x="2038976" y="4686338"/>
            <a:ext cx="2311299" cy="997791"/>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cxnSpLocks/>
            <a:stCxn id="69" idx="6"/>
            <a:endCxn id="93" idx="2"/>
          </p:cNvCxnSpPr>
          <p:nvPr/>
        </p:nvCxnSpPr>
        <p:spPr>
          <a:xfrm flipV="1">
            <a:off x="1844539" y="4686338"/>
            <a:ext cx="2505736" cy="2013846"/>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063735" y="3162389"/>
            <a:ext cx="2060692" cy="531812"/>
          </a:xfrm>
          <a:prstGeom prst="rect">
            <a:avLst/>
          </a:prstGeom>
          <a:noFill/>
        </p:spPr>
        <p:txBody>
          <a:bodyPr wrap="square" rtlCol="0">
            <a:spAutoFit/>
          </a:bodyPr>
          <a:lstStyle/>
          <a:p>
            <a:r>
              <a:rPr lang="en-GB" sz="2856" dirty="0"/>
              <a:t>is created by</a:t>
            </a:r>
          </a:p>
        </p:txBody>
      </p:sp>
      <p:sp>
        <p:nvSpPr>
          <p:cNvPr id="77" name="TextBox 76"/>
          <p:cNvSpPr txBox="1"/>
          <p:nvPr/>
        </p:nvSpPr>
        <p:spPr>
          <a:xfrm>
            <a:off x="8845729" y="4893240"/>
            <a:ext cx="2795061" cy="531812"/>
          </a:xfrm>
          <a:prstGeom prst="rect">
            <a:avLst/>
          </a:prstGeom>
          <a:noFill/>
        </p:spPr>
        <p:txBody>
          <a:bodyPr wrap="none" rtlCol="0">
            <a:spAutoFit/>
          </a:bodyPr>
          <a:lstStyle/>
          <a:p>
            <a:r>
              <a:rPr lang="en-GB" sz="2856" dirty="0"/>
              <a:t>is associated with</a:t>
            </a:r>
          </a:p>
        </p:txBody>
      </p:sp>
      <p:sp>
        <p:nvSpPr>
          <p:cNvPr id="78" name="TextBox 77"/>
          <p:cNvSpPr txBox="1"/>
          <p:nvPr/>
        </p:nvSpPr>
        <p:spPr>
          <a:xfrm>
            <a:off x="6160085" y="4879288"/>
            <a:ext cx="1832553" cy="971292"/>
          </a:xfrm>
          <a:prstGeom prst="rect">
            <a:avLst/>
          </a:prstGeom>
          <a:noFill/>
        </p:spPr>
        <p:txBody>
          <a:bodyPr wrap="square" rtlCol="0">
            <a:spAutoFit/>
          </a:bodyPr>
          <a:lstStyle/>
          <a:p>
            <a:pPr algn="r"/>
            <a:r>
              <a:rPr lang="en-GB" sz="2856" dirty="0"/>
              <a:t>is sub-class</a:t>
            </a:r>
          </a:p>
          <a:p>
            <a:pPr algn="r"/>
            <a:r>
              <a:rPr lang="en-GB" sz="2856" dirty="0"/>
              <a:t>of</a:t>
            </a:r>
          </a:p>
        </p:txBody>
      </p:sp>
      <p:sp>
        <p:nvSpPr>
          <p:cNvPr id="79" name="Down Arrow 78"/>
          <p:cNvSpPr/>
          <p:nvPr/>
        </p:nvSpPr>
        <p:spPr>
          <a:xfrm>
            <a:off x="6384463" y="3864794"/>
            <a:ext cx="934625" cy="478677"/>
          </a:xfrm>
          <a:prstGeom prst="downArrow">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70"/>
          </a:p>
        </p:txBody>
      </p:sp>
      <p:sp>
        <p:nvSpPr>
          <p:cNvPr id="59" name="TextBox 58"/>
          <p:cNvSpPr txBox="1"/>
          <p:nvPr/>
        </p:nvSpPr>
        <p:spPr>
          <a:xfrm>
            <a:off x="604832" y="1629122"/>
            <a:ext cx="4979606" cy="1410771"/>
          </a:xfrm>
          <a:prstGeom prst="rect">
            <a:avLst/>
          </a:prstGeom>
          <a:noFill/>
          <a:ln w="19050">
            <a:solidFill>
              <a:schemeClr val="accent5"/>
            </a:solidFill>
          </a:ln>
        </p:spPr>
        <p:txBody>
          <a:bodyPr wrap="square" rtlCol="0">
            <a:spAutoFit/>
          </a:bodyPr>
          <a:lstStyle/>
          <a:p>
            <a:pPr algn="ctr"/>
            <a:r>
              <a:rPr lang="en-GB" sz="2856" dirty="0"/>
              <a:t>RDA Entity = Any RDA Thing</a:t>
            </a:r>
          </a:p>
          <a:p>
            <a:pPr algn="ctr"/>
            <a:endParaRPr lang="en-GB" sz="2856" dirty="0"/>
          </a:p>
          <a:p>
            <a:pPr algn="ctr"/>
            <a:r>
              <a:rPr lang="en-GB" sz="2856" dirty="0"/>
              <a:t>Covers all other types of entity</a:t>
            </a:r>
          </a:p>
        </p:txBody>
      </p:sp>
      <p:sp>
        <p:nvSpPr>
          <p:cNvPr id="60" name="TextBox 59"/>
          <p:cNvSpPr txBox="1"/>
          <p:nvPr/>
        </p:nvSpPr>
        <p:spPr>
          <a:xfrm>
            <a:off x="1947023" y="6628935"/>
            <a:ext cx="2265172" cy="531812"/>
          </a:xfrm>
          <a:prstGeom prst="rect">
            <a:avLst/>
          </a:prstGeom>
          <a:noFill/>
        </p:spPr>
        <p:txBody>
          <a:bodyPr wrap="square" rtlCol="0">
            <a:spAutoFit/>
          </a:bodyPr>
          <a:lstStyle/>
          <a:p>
            <a:r>
              <a:rPr lang="en-GB" sz="2856" dirty="0"/>
              <a:t>is modified by</a:t>
            </a:r>
          </a:p>
        </p:txBody>
      </p:sp>
      <p:sp>
        <p:nvSpPr>
          <p:cNvPr id="65" name="TextBox 64"/>
          <p:cNvSpPr txBox="1"/>
          <p:nvPr/>
        </p:nvSpPr>
        <p:spPr>
          <a:xfrm>
            <a:off x="1223076" y="3216299"/>
            <a:ext cx="818699" cy="871446"/>
          </a:xfrm>
          <a:prstGeom prst="ellipse">
            <a:avLst/>
          </a:prstGeom>
          <a:noFill/>
          <a:ln w="28575">
            <a:solidFill>
              <a:schemeClr val="accent3"/>
            </a:solidFill>
          </a:ln>
        </p:spPr>
        <p:txBody>
          <a:bodyPr wrap="square" rtlCol="0">
            <a:spAutoFit/>
          </a:bodyPr>
          <a:lstStyle/>
          <a:p>
            <a:pPr algn="ctr"/>
            <a:r>
              <a:rPr lang="en-GB" sz="3427" b="1" dirty="0"/>
              <a:t>W</a:t>
            </a:r>
          </a:p>
        </p:txBody>
      </p:sp>
      <p:sp>
        <p:nvSpPr>
          <p:cNvPr id="66" name="TextBox 65"/>
          <p:cNvSpPr txBox="1"/>
          <p:nvPr/>
        </p:nvSpPr>
        <p:spPr>
          <a:xfrm>
            <a:off x="1351562" y="4232352"/>
            <a:ext cx="561728" cy="871446"/>
          </a:xfrm>
          <a:prstGeom prst="ellipse">
            <a:avLst/>
          </a:prstGeom>
          <a:noFill/>
          <a:ln w="28575">
            <a:solidFill>
              <a:schemeClr val="accent3"/>
            </a:solidFill>
          </a:ln>
        </p:spPr>
        <p:txBody>
          <a:bodyPr wrap="square" rtlCol="0">
            <a:spAutoFit/>
          </a:bodyPr>
          <a:lstStyle/>
          <a:p>
            <a:pPr algn="ctr"/>
            <a:r>
              <a:rPr lang="en-GB" sz="3427" b="1" dirty="0"/>
              <a:t>E</a:t>
            </a:r>
          </a:p>
        </p:txBody>
      </p:sp>
      <p:sp>
        <p:nvSpPr>
          <p:cNvPr id="68" name="TextBox 67"/>
          <p:cNvSpPr txBox="1"/>
          <p:nvPr/>
        </p:nvSpPr>
        <p:spPr>
          <a:xfrm>
            <a:off x="1225874" y="5248406"/>
            <a:ext cx="813102" cy="871446"/>
          </a:xfrm>
          <a:prstGeom prst="ellipse">
            <a:avLst/>
          </a:prstGeom>
          <a:noFill/>
          <a:ln w="28575">
            <a:solidFill>
              <a:schemeClr val="accent3"/>
            </a:solidFill>
          </a:ln>
        </p:spPr>
        <p:txBody>
          <a:bodyPr wrap="square" rtlCol="0">
            <a:spAutoFit/>
          </a:bodyPr>
          <a:lstStyle/>
          <a:p>
            <a:pPr algn="ctr"/>
            <a:r>
              <a:rPr lang="en-GB" sz="3427" b="1" dirty="0"/>
              <a:t>M</a:t>
            </a:r>
          </a:p>
        </p:txBody>
      </p:sp>
      <p:sp>
        <p:nvSpPr>
          <p:cNvPr id="69" name="TextBox 68"/>
          <p:cNvSpPr txBox="1"/>
          <p:nvPr/>
        </p:nvSpPr>
        <p:spPr>
          <a:xfrm>
            <a:off x="1420312" y="6264461"/>
            <a:ext cx="424227" cy="871446"/>
          </a:xfrm>
          <a:prstGeom prst="ellipse">
            <a:avLst/>
          </a:prstGeom>
          <a:noFill/>
          <a:ln w="28575">
            <a:solidFill>
              <a:schemeClr val="accent3"/>
            </a:solidFill>
          </a:ln>
        </p:spPr>
        <p:txBody>
          <a:bodyPr wrap="square" rtlCol="0">
            <a:spAutoFit/>
          </a:bodyPr>
          <a:lstStyle/>
          <a:p>
            <a:pPr algn="ctr"/>
            <a:r>
              <a:rPr lang="en-GB" sz="3427" b="1" dirty="0"/>
              <a:t>I</a:t>
            </a:r>
          </a:p>
        </p:txBody>
      </p:sp>
      <p:sp>
        <p:nvSpPr>
          <p:cNvPr id="75" name="TextBox 74"/>
          <p:cNvSpPr txBox="1"/>
          <p:nvPr/>
        </p:nvSpPr>
        <p:spPr>
          <a:xfrm>
            <a:off x="4619650" y="7765334"/>
            <a:ext cx="1206408" cy="871446"/>
          </a:xfrm>
          <a:prstGeom prst="ellipse">
            <a:avLst/>
          </a:prstGeom>
          <a:noFill/>
          <a:ln w="28575">
            <a:solidFill>
              <a:schemeClr val="accent3"/>
            </a:solidFill>
          </a:ln>
        </p:spPr>
        <p:txBody>
          <a:bodyPr wrap="none" rtlCol="0">
            <a:spAutoFit/>
          </a:bodyPr>
          <a:lstStyle/>
          <a:p>
            <a:pPr algn="ctr"/>
            <a:r>
              <a:rPr lang="en-GB" sz="3427" b="1" dirty="0"/>
              <a:t>P**</a:t>
            </a:r>
          </a:p>
        </p:txBody>
      </p:sp>
      <p:sp>
        <p:nvSpPr>
          <p:cNvPr id="80" name="TextBox 79"/>
          <p:cNvSpPr txBox="1"/>
          <p:nvPr/>
        </p:nvSpPr>
        <p:spPr>
          <a:xfrm>
            <a:off x="6142841" y="7765334"/>
            <a:ext cx="543695" cy="871446"/>
          </a:xfrm>
          <a:prstGeom prst="ellipse">
            <a:avLst/>
          </a:prstGeom>
          <a:noFill/>
          <a:ln w="28575">
            <a:solidFill>
              <a:schemeClr val="accent3"/>
            </a:solidFill>
          </a:ln>
        </p:spPr>
        <p:txBody>
          <a:bodyPr wrap="square" rtlCol="0">
            <a:spAutoFit/>
          </a:bodyPr>
          <a:lstStyle/>
          <a:p>
            <a:pPr algn="ctr"/>
            <a:r>
              <a:rPr lang="en-GB" sz="3427" b="1" dirty="0"/>
              <a:t>F</a:t>
            </a:r>
          </a:p>
        </p:txBody>
      </p:sp>
      <p:sp>
        <p:nvSpPr>
          <p:cNvPr id="81" name="TextBox 80"/>
          <p:cNvSpPr txBox="1"/>
          <p:nvPr/>
        </p:nvSpPr>
        <p:spPr>
          <a:xfrm>
            <a:off x="7109140" y="7765334"/>
            <a:ext cx="586524" cy="871446"/>
          </a:xfrm>
          <a:prstGeom prst="ellipse">
            <a:avLst/>
          </a:prstGeom>
          <a:noFill/>
          <a:ln w="28575">
            <a:solidFill>
              <a:schemeClr val="accent3"/>
            </a:solidFill>
          </a:ln>
        </p:spPr>
        <p:txBody>
          <a:bodyPr wrap="square" rtlCol="0">
            <a:spAutoFit/>
          </a:bodyPr>
          <a:lstStyle/>
          <a:p>
            <a:pPr algn="ctr"/>
            <a:r>
              <a:rPr lang="en-GB" sz="3427" b="1" dirty="0"/>
              <a:t>C</a:t>
            </a:r>
          </a:p>
        </p:txBody>
      </p:sp>
      <p:sp>
        <p:nvSpPr>
          <p:cNvPr id="83" name="TextBox 82"/>
          <p:cNvSpPr txBox="1"/>
          <p:nvPr/>
        </p:nvSpPr>
        <p:spPr>
          <a:xfrm>
            <a:off x="5971943" y="2187079"/>
            <a:ext cx="1759661" cy="1613053"/>
          </a:xfrm>
          <a:prstGeom prst="ellipse">
            <a:avLst/>
          </a:prstGeom>
          <a:noFill/>
          <a:ln w="28575">
            <a:solidFill>
              <a:schemeClr val="tx2"/>
            </a:solidFill>
          </a:ln>
        </p:spPr>
        <p:txBody>
          <a:bodyPr wrap="none" rtlCol="0">
            <a:spAutoFit/>
          </a:bodyPr>
          <a:lstStyle/>
          <a:p>
            <a:pPr algn="ctr"/>
            <a:r>
              <a:rPr lang="en-GB" sz="3427" b="1" dirty="0"/>
              <a:t>RDA</a:t>
            </a:r>
          </a:p>
          <a:p>
            <a:pPr algn="ctr"/>
            <a:r>
              <a:rPr lang="en-GB" sz="3427" b="1" dirty="0"/>
              <a:t>Entity</a:t>
            </a:r>
          </a:p>
        </p:txBody>
      </p:sp>
      <p:sp>
        <p:nvSpPr>
          <p:cNvPr id="87" name="TextBox 86"/>
          <p:cNvSpPr txBox="1"/>
          <p:nvPr/>
        </p:nvSpPr>
        <p:spPr>
          <a:xfrm>
            <a:off x="10393562" y="2593034"/>
            <a:ext cx="2144125" cy="871446"/>
          </a:xfrm>
          <a:prstGeom prst="ellipse">
            <a:avLst/>
          </a:prstGeom>
          <a:noFill/>
          <a:ln w="28575">
            <a:solidFill>
              <a:schemeClr val="accent3"/>
            </a:solidFill>
          </a:ln>
        </p:spPr>
        <p:txBody>
          <a:bodyPr wrap="none" rtlCol="0">
            <a:spAutoFit/>
          </a:bodyPr>
          <a:lstStyle/>
          <a:p>
            <a:pPr algn="ctr"/>
            <a:r>
              <a:rPr lang="en-GB" sz="3427" b="1" dirty="0" err="1"/>
              <a:t>Nomen</a:t>
            </a:r>
            <a:endParaRPr lang="en-GB" sz="3427" b="1" dirty="0"/>
          </a:p>
        </p:txBody>
      </p:sp>
      <p:sp>
        <p:nvSpPr>
          <p:cNvPr id="89" name="TextBox 88"/>
          <p:cNvSpPr txBox="1"/>
          <p:nvPr/>
        </p:nvSpPr>
        <p:spPr>
          <a:xfrm>
            <a:off x="10922330" y="4076126"/>
            <a:ext cx="1614404" cy="871446"/>
          </a:xfrm>
          <a:prstGeom prst="ellipse">
            <a:avLst/>
          </a:prstGeom>
          <a:noFill/>
          <a:ln w="28575">
            <a:solidFill>
              <a:schemeClr val="accent3"/>
            </a:solidFill>
          </a:ln>
        </p:spPr>
        <p:txBody>
          <a:bodyPr wrap="none" rtlCol="0">
            <a:spAutoFit/>
          </a:bodyPr>
          <a:lstStyle/>
          <a:p>
            <a:pPr algn="ctr"/>
            <a:r>
              <a:rPr lang="en-GB" sz="3427" b="1" dirty="0"/>
              <a:t>Place</a:t>
            </a:r>
          </a:p>
        </p:txBody>
      </p:sp>
      <p:sp>
        <p:nvSpPr>
          <p:cNvPr id="91" name="TextBox 90"/>
          <p:cNvSpPr txBox="1"/>
          <p:nvPr/>
        </p:nvSpPr>
        <p:spPr>
          <a:xfrm>
            <a:off x="9601618" y="5559217"/>
            <a:ext cx="2933069" cy="871446"/>
          </a:xfrm>
          <a:prstGeom prst="ellipse">
            <a:avLst/>
          </a:prstGeom>
          <a:noFill/>
          <a:ln w="28575">
            <a:solidFill>
              <a:schemeClr val="accent3"/>
            </a:solidFill>
          </a:ln>
        </p:spPr>
        <p:txBody>
          <a:bodyPr wrap="none" rtlCol="0">
            <a:spAutoFit/>
          </a:bodyPr>
          <a:lstStyle/>
          <a:p>
            <a:pPr algn="ctr"/>
            <a:r>
              <a:rPr lang="en-GB" sz="3427" b="1" dirty="0"/>
              <a:t>Time-span</a:t>
            </a:r>
          </a:p>
        </p:txBody>
      </p:sp>
      <p:sp>
        <p:nvSpPr>
          <p:cNvPr id="93" name="TextBox 92"/>
          <p:cNvSpPr txBox="1"/>
          <p:nvPr/>
        </p:nvSpPr>
        <p:spPr>
          <a:xfrm>
            <a:off x="4350275" y="4250615"/>
            <a:ext cx="1771022" cy="871446"/>
          </a:xfrm>
          <a:prstGeom prst="ellipse">
            <a:avLst/>
          </a:prstGeom>
          <a:noFill/>
          <a:ln w="28575">
            <a:solidFill>
              <a:schemeClr val="accent3"/>
            </a:solidFill>
          </a:ln>
        </p:spPr>
        <p:txBody>
          <a:bodyPr wrap="square" rtlCol="0">
            <a:spAutoFit/>
          </a:bodyPr>
          <a:lstStyle/>
          <a:p>
            <a:pPr algn="ctr"/>
            <a:r>
              <a:rPr lang="en-GB" sz="3427" b="1" dirty="0"/>
              <a:t>Agent</a:t>
            </a:r>
          </a:p>
        </p:txBody>
      </p:sp>
      <p:sp>
        <p:nvSpPr>
          <p:cNvPr id="100" name="TextBox 99"/>
          <p:cNvSpPr txBox="1"/>
          <p:nvPr/>
        </p:nvSpPr>
        <p:spPr>
          <a:xfrm>
            <a:off x="5536590" y="5719829"/>
            <a:ext cx="2753730" cy="1613053"/>
          </a:xfrm>
          <a:prstGeom prst="ellipse">
            <a:avLst/>
          </a:prstGeom>
          <a:noFill/>
          <a:ln w="28575">
            <a:solidFill>
              <a:schemeClr val="accent3"/>
            </a:solidFill>
          </a:ln>
        </p:spPr>
        <p:txBody>
          <a:bodyPr wrap="square" rtlCol="0">
            <a:spAutoFit/>
          </a:bodyPr>
          <a:lstStyle/>
          <a:p>
            <a:pPr algn="ctr"/>
            <a:r>
              <a:rPr lang="en-GB" sz="3427" b="1" dirty="0"/>
              <a:t>Collective</a:t>
            </a:r>
          </a:p>
          <a:p>
            <a:pPr algn="ctr"/>
            <a:r>
              <a:rPr lang="en-GB" sz="3427" b="1" dirty="0"/>
              <a:t>Agent</a:t>
            </a:r>
          </a:p>
        </p:txBody>
      </p:sp>
      <p:sp>
        <p:nvSpPr>
          <p:cNvPr id="137" name="TextBox 136"/>
          <p:cNvSpPr txBox="1"/>
          <p:nvPr/>
        </p:nvSpPr>
        <p:spPr>
          <a:xfrm>
            <a:off x="11391010" y="596247"/>
            <a:ext cx="1154563" cy="871446"/>
          </a:xfrm>
          <a:prstGeom prst="ellipse">
            <a:avLst/>
          </a:prstGeom>
          <a:noFill/>
          <a:ln w="28575">
            <a:solidFill>
              <a:schemeClr val="tx2"/>
            </a:solidFill>
          </a:ln>
        </p:spPr>
        <p:txBody>
          <a:bodyPr wrap="none" rtlCol="0">
            <a:spAutoFit/>
          </a:bodyPr>
          <a:lstStyle/>
          <a:p>
            <a:pPr algn="ctr"/>
            <a:r>
              <a:rPr lang="en-GB" sz="3427" b="1" dirty="0"/>
              <a:t>Res</a:t>
            </a:r>
          </a:p>
        </p:txBody>
      </p:sp>
      <p:cxnSp>
        <p:nvCxnSpPr>
          <p:cNvPr id="141" name="Curved Connector 57"/>
          <p:cNvCxnSpPr>
            <a:cxnSpLocks/>
            <a:stCxn id="83" idx="0"/>
            <a:endCxn id="137" idx="4"/>
          </p:cNvCxnSpPr>
          <p:nvPr/>
        </p:nvCxnSpPr>
        <p:spPr>
          <a:xfrm rot="5400000" flipH="1" flipV="1">
            <a:off x="9050340" y="-730873"/>
            <a:ext cx="719386" cy="5116518"/>
          </a:xfrm>
          <a:prstGeom prst="curvedConnector3">
            <a:avLst>
              <a:gd name="adj1" fmla="val 50000"/>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9231737" y="1214564"/>
            <a:ext cx="2323650" cy="531812"/>
          </a:xfrm>
          <a:prstGeom prst="rect">
            <a:avLst/>
          </a:prstGeom>
          <a:noFill/>
        </p:spPr>
        <p:txBody>
          <a:bodyPr wrap="square" rtlCol="0">
            <a:spAutoFit/>
          </a:bodyPr>
          <a:lstStyle/>
          <a:p>
            <a:r>
              <a:rPr lang="en-GB" sz="2856" dirty="0"/>
              <a:t>is sub-class of</a:t>
            </a:r>
          </a:p>
        </p:txBody>
      </p:sp>
      <p:sp>
        <p:nvSpPr>
          <p:cNvPr id="38" name="Title 1">
            <a:extLst>
              <a:ext uri="{FF2B5EF4-FFF2-40B4-BE49-F238E27FC236}">
                <a16:creationId xmlns:a16="http://schemas.microsoft.com/office/drawing/2014/main" id="{54F4C090-415B-4721-BA32-00796F9C73A2}"/>
              </a:ext>
            </a:extLst>
          </p:cNvPr>
          <p:cNvSpPr txBox="1">
            <a:spLocks/>
          </p:cNvSpPr>
          <p:nvPr/>
        </p:nvSpPr>
        <p:spPr>
          <a:xfrm>
            <a:off x="508000" y="403678"/>
            <a:ext cx="8534400" cy="1111441"/>
          </a:xfrm>
          <a:prstGeom prst="rect">
            <a:avLst/>
          </a:prstGeom>
        </p:spPr>
        <p:txBody>
          <a:bodyPr/>
          <a:lstStyle>
            <a:lvl1pPr>
              <a:defRPr>
                <a:latin typeface="+mj-lt"/>
                <a:ea typeface="+mj-ea"/>
                <a:cs typeface="+mj-cs"/>
              </a:defRPr>
            </a:lvl1pPr>
          </a:lstStyle>
          <a:p>
            <a:r>
              <a:rPr lang="en-US" sz="6000" kern="0" dirty="0">
                <a:solidFill>
                  <a:schemeClr val="tx2"/>
                </a:solidFill>
              </a:rPr>
              <a:t>IFLA LRM and RDA entities</a:t>
            </a:r>
          </a:p>
        </p:txBody>
      </p:sp>
      <p:sp>
        <p:nvSpPr>
          <p:cNvPr id="43" name="Down Arrow 78">
            <a:extLst>
              <a:ext uri="{FF2B5EF4-FFF2-40B4-BE49-F238E27FC236}">
                <a16:creationId xmlns:a16="http://schemas.microsoft.com/office/drawing/2014/main" id="{3BCF7CD3-E6C0-4D72-9881-70EBB47E1469}"/>
              </a:ext>
            </a:extLst>
          </p:cNvPr>
          <p:cNvSpPr/>
          <p:nvPr/>
        </p:nvSpPr>
        <p:spPr>
          <a:xfrm>
            <a:off x="2664469" y="2127248"/>
            <a:ext cx="934625" cy="478677"/>
          </a:xfrm>
          <a:prstGeom prst="downArrow">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70"/>
          </a:p>
        </p:txBody>
      </p:sp>
      <p:cxnSp>
        <p:nvCxnSpPr>
          <p:cNvPr id="44" name="Curved Connector 48">
            <a:extLst>
              <a:ext uri="{FF2B5EF4-FFF2-40B4-BE49-F238E27FC236}">
                <a16:creationId xmlns:a16="http://schemas.microsoft.com/office/drawing/2014/main" id="{A9A41382-0FDE-405A-8B52-8920CA1B774B}"/>
              </a:ext>
            </a:extLst>
          </p:cNvPr>
          <p:cNvCxnSpPr>
            <a:cxnSpLocks/>
            <a:stCxn id="83" idx="2"/>
            <a:endCxn id="93" idx="0"/>
          </p:cNvCxnSpPr>
          <p:nvPr/>
        </p:nvCxnSpPr>
        <p:spPr>
          <a:xfrm rot="10800000" flipV="1">
            <a:off x="5235787" y="2993605"/>
            <a:ext cx="736157" cy="1257009"/>
          </a:xfrm>
          <a:prstGeom prst="curvedConnector2">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5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1000"/>
                                        <p:tgtEl>
                                          <p:spTgt spid="8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fade">
                                      <p:cBhvr>
                                        <p:cTn id="18" dur="1000"/>
                                        <p:tgtEl>
                                          <p:spTgt spid="1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6"/>
                                        </p:tgtEl>
                                        <p:attrNameLst>
                                          <p:attrName>style.visibility</p:attrName>
                                        </p:attrNameLst>
                                      </p:cBhvr>
                                      <p:to>
                                        <p:strVal val="visible"/>
                                      </p:to>
                                    </p:set>
                                    <p:animEffect transition="in" filter="fade">
                                      <p:cBhvr>
                                        <p:cTn id="21" dur="1000"/>
                                        <p:tgtEl>
                                          <p:spTgt spid="186"/>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1000"/>
                                        <p:tgtEl>
                                          <p:spTgt spid="13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1000"/>
                                        <p:tgtEl>
                                          <p:spTgt spid="8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1000"/>
                                        <p:tgtEl>
                                          <p:spTgt spid="89"/>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10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1000"/>
                                        <p:tgtEl>
                                          <p:spTgt spid="100"/>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1000"/>
                                        <p:tgtEl>
                                          <p:spTgt spid="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1000"/>
                                        <p:tgtEl>
                                          <p:spTgt spid="93"/>
                                        </p:tgtEl>
                                      </p:cBhvr>
                                    </p:animEffect>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1000"/>
                                        <p:tgtEl>
                                          <p:spTgt spid="80"/>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childTnLst>
                                </p:cTn>
                              </p:par>
                            </p:childTnLst>
                          </p:cTn>
                        </p:par>
                        <p:par>
                          <p:cTn id="95" fill="hold">
                            <p:stCondLst>
                              <p:cond delay="3000"/>
                            </p:stCondLst>
                            <p:childTnLst>
                              <p:par>
                                <p:cTn id="96" presetID="10" presetClass="entr" presetSubtype="0" fill="hold"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1000"/>
                                        <p:tgtEl>
                                          <p:spTgt spid="75"/>
                                        </p:tgtEl>
                                      </p:cBhvr>
                                    </p:animEffec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1000"/>
                                        <p:tgtEl>
                                          <p:spTgt spid="5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childTnLst>
                                </p:cTn>
                              </p:par>
                            </p:childTnLst>
                          </p:cTn>
                        </p:par>
                        <p:par>
                          <p:cTn id="113" fill="hold">
                            <p:stCondLst>
                              <p:cond delay="1000"/>
                            </p:stCondLst>
                            <p:childTnLst>
                              <p:par>
                                <p:cTn id="114" presetID="10" presetClass="entr" presetSubtype="0" fill="hold" nodeType="after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fade">
                                      <p:cBhvr>
                                        <p:cTn id="123" dur="1000"/>
                                        <p:tgtEl>
                                          <p:spTgt spid="66"/>
                                        </p:tgtEl>
                                      </p:cBhvr>
                                    </p:animEffect>
                                  </p:childTnLst>
                                </p:cTn>
                              </p:par>
                            </p:childTnLst>
                          </p:cTn>
                        </p:par>
                        <p:par>
                          <p:cTn id="124" fill="hold">
                            <p:stCondLst>
                              <p:cond delay="3000"/>
                            </p:stCondLst>
                            <p:childTnLst>
                              <p:par>
                                <p:cTn id="125" presetID="10" presetClass="entr" presetSubtype="0"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childTnLst>
                                </p:cTn>
                              </p:par>
                            </p:childTnLst>
                          </p:cTn>
                        </p:par>
                        <p:par>
                          <p:cTn id="128" fill="hold">
                            <p:stCondLst>
                              <p:cond delay="4000"/>
                            </p:stCondLst>
                            <p:childTnLst>
                              <p:par>
                                <p:cTn id="129" presetID="10" presetClass="entr" presetSubtype="0" fill="hold" grpId="0" nodeType="after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fade">
                                      <p:cBhvr>
                                        <p:cTn id="131" dur="1000"/>
                                        <p:tgtEl>
                                          <p:spTgt spid="68"/>
                                        </p:tgtEl>
                                      </p:cBhvr>
                                    </p:animEffect>
                                  </p:childTnLst>
                                </p:cTn>
                              </p:par>
                            </p:childTnLst>
                          </p:cTn>
                        </p:par>
                        <p:par>
                          <p:cTn id="132" fill="hold">
                            <p:stCondLst>
                              <p:cond delay="5000"/>
                            </p:stCondLst>
                            <p:childTnLst>
                              <p:par>
                                <p:cTn id="133" presetID="10" presetClass="entr" presetSubtype="0" fill="hold" nodeType="after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fade">
                                      <p:cBhvr>
                                        <p:cTn id="135" dur="1000"/>
                                        <p:tgtEl>
                                          <p:spTgt spid="7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69"/>
                                        </p:tgtEl>
                                        <p:attrNameLst>
                                          <p:attrName>style.visibility</p:attrName>
                                        </p:attrNameLst>
                                      </p:cBhvr>
                                      <p:to>
                                        <p:strVal val="visible"/>
                                      </p:to>
                                    </p:set>
                                    <p:animEffect transition="in" filter="fade">
                                      <p:cBhvr>
                                        <p:cTn id="140" dur="1000"/>
                                        <p:tgtEl>
                                          <p:spTgt spid="69"/>
                                        </p:tgtEl>
                                      </p:cBhvr>
                                    </p:animEffect>
                                  </p:childTnLst>
                                </p:cTn>
                              </p:par>
                            </p:childTnLst>
                          </p:cTn>
                        </p:par>
                        <p:par>
                          <p:cTn id="141" fill="hold">
                            <p:stCondLst>
                              <p:cond delay="1000"/>
                            </p:stCondLst>
                            <p:childTnLst>
                              <p:par>
                                <p:cTn id="142" presetID="10" presetClass="entr" presetSubtype="0" fill="hold" nodeType="afterEffect">
                                  <p:stCondLst>
                                    <p:cond delay="0"/>
                                  </p:stCondLst>
                                  <p:childTnLst>
                                    <p:set>
                                      <p:cBhvr>
                                        <p:cTn id="143" dur="1" fill="hold">
                                          <p:stCondLst>
                                            <p:cond delay="0"/>
                                          </p:stCondLst>
                                        </p:cTn>
                                        <p:tgtEl>
                                          <p:spTgt spid="73"/>
                                        </p:tgtEl>
                                        <p:attrNameLst>
                                          <p:attrName>style.visibility</p:attrName>
                                        </p:attrNameLst>
                                      </p:cBhvr>
                                      <p:to>
                                        <p:strVal val="visible"/>
                                      </p:to>
                                    </p:set>
                                    <p:animEffect transition="in" filter="fade">
                                      <p:cBhvr>
                                        <p:cTn id="144" dur="1000"/>
                                        <p:tgtEl>
                                          <p:spTgt spid="7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77" grpId="0"/>
      <p:bldP spid="78" grpId="0"/>
      <p:bldP spid="79" grpId="0" animBg="1"/>
      <p:bldP spid="59" grpId="0" animBg="1"/>
      <p:bldP spid="60" grpId="0"/>
      <p:bldP spid="65" grpId="0" animBg="1"/>
      <p:bldP spid="66" grpId="0" animBg="1"/>
      <p:bldP spid="68" grpId="0" animBg="1"/>
      <p:bldP spid="69" grpId="0" animBg="1"/>
      <p:bldP spid="75" grpId="0" animBg="1"/>
      <p:bldP spid="80" grpId="0" animBg="1"/>
      <p:bldP spid="81" grpId="0" animBg="1"/>
      <p:bldP spid="83" grpId="0" animBg="1"/>
      <p:bldP spid="87" grpId="0" animBg="1"/>
      <p:bldP spid="89" grpId="0" animBg="1"/>
      <p:bldP spid="91" grpId="0" animBg="1"/>
      <p:bldP spid="93" grpId="0" animBg="1"/>
      <p:bldP spid="100" grpId="0" animBg="1"/>
      <p:bldP spid="137" grpId="0" animBg="1"/>
      <p:bldP spid="186" grpId="0"/>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C5B9E-193D-4825-9BD3-A534A060A243}"/>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821A31-2F66-452B-81A2-82EC998F4B18}"/>
              </a:ext>
            </a:extLst>
          </p:cNvPr>
          <p:cNvSpPr>
            <a:spLocks noGrp="1"/>
          </p:cNvSpPr>
          <p:nvPr>
            <p:ph type="sldNum" sz="quarter" idx="11"/>
          </p:nvPr>
        </p:nvSpPr>
        <p:spPr/>
        <p:txBody>
          <a:bodyPr/>
          <a:lstStyle/>
          <a:p>
            <a:pPr algn="ctr"/>
            <a:fld id="{6B918772-37A3-47DC-BE01-33CAE9FCB74A}" type="slidenum">
              <a:rPr lang="en-US" smtClean="0"/>
              <a:pPr algn="ctr"/>
              <a:t>11</a:t>
            </a:fld>
            <a:endParaRPr lang="en-US" dirty="0"/>
          </a:p>
        </p:txBody>
      </p:sp>
      <p:sp>
        <p:nvSpPr>
          <p:cNvPr id="4" name="Content Placeholder 3">
            <a:extLst>
              <a:ext uri="{FF2B5EF4-FFF2-40B4-BE49-F238E27FC236}">
                <a16:creationId xmlns:a16="http://schemas.microsoft.com/office/drawing/2014/main" id="{913F1651-3049-46B5-BF02-80B4D80BD377}"/>
              </a:ext>
            </a:extLst>
          </p:cNvPr>
          <p:cNvSpPr>
            <a:spLocks noGrp="1"/>
          </p:cNvSpPr>
          <p:nvPr>
            <p:ph idx="1"/>
          </p:nvPr>
        </p:nvSpPr>
        <p:spPr/>
        <p:txBody>
          <a:bodyPr/>
          <a:lstStyle/>
          <a:p>
            <a:r>
              <a:rPr lang="en-GB" dirty="0"/>
              <a:t>LRM and RDA Toolkit</a:t>
            </a:r>
          </a:p>
        </p:txBody>
      </p:sp>
      <p:sp>
        <p:nvSpPr>
          <p:cNvPr id="5" name="Title 4">
            <a:extLst>
              <a:ext uri="{FF2B5EF4-FFF2-40B4-BE49-F238E27FC236}">
                <a16:creationId xmlns:a16="http://schemas.microsoft.com/office/drawing/2014/main" id="{CED81CB5-021E-4786-85FB-EFB085E9FEDA}"/>
              </a:ext>
            </a:extLst>
          </p:cNvPr>
          <p:cNvSpPr>
            <a:spLocks noGrp="1"/>
          </p:cNvSpPr>
          <p:nvPr>
            <p:ph type="title"/>
          </p:nvPr>
        </p:nvSpPr>
        <p:spPr/>
        <p:txBody>
          <a:bodyPr/>
          <a:lstStyle/>
          <a:p>
            <a:r>
              <a:rPr lang="en-GB" dirty="0"/>
              <a:t>Cataloguing with RDA</a:t>
            </a:r>
          </a:p>
        </p:txBody>
      </p:sp>
    </p:spTree>
    <p:extLst>
      <p:ext uri="{BB962C8B-B14F-4D97-AF65-F5344CB8AC3E}">
        <p14:creationId xmlns:p14="http://schemas.microsoft.com/office/powerpoint/2010/main" val="124070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1978307"/>
            <a:ext cx="10439400" cy="1200329"/>
          </a:xfrm>
          <a:prstGeom prst="rect">
            <a:avLst/>
          </a:prstGeom>
          <a:noFill/>
        </p:spPr>
        <p:txBody>
          <a:bodyPr wrap="square" rtlCol="0">
            <a:spAutoFit/>
          </a:bodyPr>
          <a:lstStyle/>
          <a:p>
            <a:r>
              <a:rPr lang="en-GB" sz="3600" dirty="0"/>
              <a:t>Foundational structure for the organization of elements, instructions, and guidance</a:t>
            </a:r>
          </a:p>
        </p:txBody>
      </p:sp>
      <p:sp>
        <p:nvSpPr>
          <p:cNvPr id="7" name="Title 1">
            <a:extLst>
              <a:ext uri="{FF2B5EF4-FFF2-40B4-BE49-F238E27FC236}">
                <a16:creationId xmlns:a16="http://schemas.microsoft.com/office/drawing/2014/main" id="{DF0F2936-14B8-4EA6-A71E-845FC9BDC2D1}"/>
              </a:ext>
            </a:extLst>
          </p:cNvPr>
          <p:cNvSpPr txBox="1">
            <a:spLocks/>
          </p:cNvSpPr>
          <p:nvPr/>
        </p:nvSpPr>
        <p:spPr>
          <a:xfrm>
            <a:off x="508000" y="476250"/>
            <a:ext cx="5562600" cy="1111441"/>
          </a:xfrm>
          <a:prstGeom prst="rect">
            <a:avLst/>
          </a:prstGeom>
        </p:spPr>
        <p:txBody>
          <a:bodyPr/>
          <a:lstStyle>
            <a:lvl1pPr>
              <a:defRPr>
                <a:latin typeface="+mj-lt"/>
                <a:ea typeface="+mj-ea"/>
                <a:cs typeface="+mj-cs"/>
              </a:defRPr>
            </a:lvl1pPr>
          </a:lstStyle>
          <a:p>
            <a:r>
              <a:rPr lang="en-GB" sz="6000" kern="0" dirty="0">
                <a:solidFill>
                  <a:schemeClr val="tx2"/>
                </a:solidFill>
              </a:rPr>
              <a:t>Beta RDA Toolkit</a:t>
            </a:r>
          </a:p>
        </p:txBody>
      </p:sp>
      <p:sp>
        <p:nvSpPr>
          <p:cNvPr id="6" name="TextBox 5">
            <a:extLst>
              <a:ext uri="{FF2B5EF4-FFF2-40B4-BE49-F238E27FC236}">
                <a16:creationId xmlns:a16="http://schemas.microsoft.com/office/drawing/2014/main" id="{6739D83F-E9B4-4718-B8E3-7B32B745244B}"/>
              </a:ext>
            </a:extLst>
          </p:cNvPr>
          <p:cNvSpPr txBox="1"/>
          <p:nvPr/>
        </p:nvSpPr>
        <p:spPr>
          <a:xfrm>
            <a:off x="508000" y="3516032"/>
            <a:ext cx="11049000" cy="3970318"/>
          </a:xfrm>
          <a:prstGeom prst="rect">
            <a:avLst/>
          </a:prstGeom>
          <a:noFill/>
        </p:spPr>
        <p:txBody>
          <a:bodyPr wrap="square" rtlCol="0">
            <a:spAutoFit/>
          </a:bodyPr>
          <a:lstStyle/>
          <a:p>
            <a:r>
              <a:rPr lang="en-US" sz="3600" dirty="0"/>
              <a:t>Combines</a:t>
            </a:r>
          </a:p>
          <a:p>
            <a:pPr marL="457200" indent="-457200">
              <a:buFont typeface="Arial" panose="020B0604020202020204" pitchFamily="34" charset="0"/>
              <a:buChar char="•"/>
            </a:pPr>
            <a:r>
              <a:rPr lang="en-US" sz="3600" dirty="0"/>
              <a:t>The organization of entities, attributes, and relationships in the IFLA Library Reference Model (LRM)</a:t>
            </a:r>
          </a:p>
          <a:p>
            <a:pPr marL="457200" indent="-457200">
              <a:buFont typeface="Arial" panose="020B0604020202020204" pitchFamily="34" charset="0"/>
              <a:buChar char="•"/>
            </a:pPr>
            <a:r>
              <a:rPr lang="en-US" sz="3600" dirty="0"/>
              <a:t>The extension of RDA as an implementation of the LRM and resolution of gaps and inconsistencies in RDA</a:t>
            </a:r>
          </a:p>
          <a:p>
            <a:pPr marL="457200" indent="-457200">
              <a:buFont typeface="Arial" panose="020B0604020202020204" pitchFamily="34" charset="0"/>
              <a:buChar char="•"/>
            </a:pPr>
            <a:r>
              <a:rPr lang="en-US" sz="3600" dirty="0"/>
              <a:t>Explicit provision of recording methods to improve support for RDA data applications</a:t>
            </a:r>
          </a:p>
        </p:txBody>
      </p:sp>
    </p:spTree>
    <p:extLst>
      <p:ext uri="{BB962C8B-B14F-4D97-AF65-F5344CB8AC3E}">
        <p14:creationId xmlns:p14="http://schemas.microsoft.com/office/powerpoint/2010/main" val="133951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419A5-6952-4B62-BD7A-D36392C9BEF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266C6FC3-7D4C-4D2F-8DDA-BCE079D5E389}"/>
              </a:ext>
            </a:extLst>
          </p:cNvPr>
          <p:cNvSpPr>
            <a:spLocks noGrp="1"/>
          </p:cNvSpPr>
          <p:nvPr>
            <p:ph type="sldNum" sz="quarter" idx="11"/>
          </p:nvPr>
        </p:nvSpPr>
        <p:spPr/>
        <p:txBody>
          <a:bodyPr/>
          <a:lstStyle/>
          <a:p>
            <a:pPr algn="ctr"/>
            <a:fld id="{6B918772-37A3-47DC-BE01-33CAE9FCB74A}" type="slidenum">
              <a:rPr lang="en-US" smtClean="0"/>
              <a:pPr algn="ctr"/>
              <a:t>13</a:t>
            </a:fld>
            <a:endParaRPr lang="en-US" dirty="0"/>
          </a:p>
        </p:txBody>
      </p:sp>
      <p:sp>
        <p:nvSpPr>
          <p:cNvPr id="11" name="Title 1">
            <a:extLst>
              <a:ext uri="{FF2B5EF4-FFF2-40B4-BE49-F238E27FC236}">
                <a16:creationId xmlns:a16="http://schemas.microsoft.com/office/drawing/2014/main" id="{483DE8A6-E84A-4999-85F7-B5AEAB362C24}"/>
              </a:ext>
            </a:extLst>
          </p:cNvPr>
          <p:cNvSpPr txBox="1">
            <a:spLocks/>
          </p:cNvSpPr>
          <p:nvPr/>
        </p:nvSpPr>
        <p:spPr>
          <a:xfrm>
            <a:off x="508000" y="476250"/>
            <a:ext cx="3079689"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Elements</a:t>
            </a:r>
          </a:p>
        </p:txBody>
      </p:sp>
      <p:sp>
        <p:nvSpPr>
          <p:cNvPr id="12" name="TextBox 11">
            <a:extLst>
              <a:ext uri="{FF2B5EF4-FFF2-40B4-BE49-F238E27FC236}">
                <a16:creationId xmlns:a16="http://schemas.microsoft.com/office/drawing/2014/main" id="{7D883BA6-7A1F-43D6-B422-EDA412055273}"/>
              </a:ext>
            </a:extLst>
          </p:cNvPr>
          <p:cNvSpPr txBox="1"/>
          <p:nvPr/>
        </p:nvSpPr>
        <p:spPr>
          <a:xfrm>
            <a:off x="508000" y="1820781"/>
            <a:ext cx="10001969" cy="1323439"/>
          </a:xfrm>
          <a:prstGeom prst="rect">
            <a:avLst/>
          </a:prstGeom>
          <a:noFill/>
        </p:spPr>
        <p:txBody>
          <a:bodyPr wrap="none" rtlCol="0">
            <a:spAutoFit/>
          </a:bodyPr>
          <a:lstStyle/>
          <a:p>
            <a:r>
              <a:rPr lang="en-GB" sz="4000" dirty="0"/>
              <a:t>Element is the unit of focus in the new Toolkit</a:t>
            </a:r>
          </a:p>
          <a:p>
            <a:pPr marL="715963"/>
            <a:r>
              <a:rPr lang="en-GB" sz="4000" dirty="0"/>
              <a:t>e.g. “performer” has a “page” all to itself</a:t>
            </a:r>
          </a:p>
        </p:txBody>
      </p:sp>
      <p:sp>
        <p:nvSpPr>
          <p:cNvPr id="7" name="TextBox 6">
            <a:extLst>
              <a:ext uri="{FF2B5EF4-FFF2-40B4-BE49-F238E27FC236}">
                <a16:creationId xmlns:a16="http://schemas.microsoft.com/office/drawing/2014/main" id="{387A9B5B-2E66-48F8-8344-E0DAC1DD4B22}"/>
              </a:ext>
            </a:extLst>
          </p:cNvPr>
          <p:cNvSpPr txBox="1"/>
          <p:nvPr/>
        </p:nvSpPr>
        <p:spPr>
          <a:xfrm>
            <a:off x="508000" y="3566125"/>
            <a:ext cx="6750246" cy="707886"/>
          </a:xfrm>
          <a:prstGeom prst="rect">
            <a:avLst/>
          </a:prstGeom>
          <a:noFill/>
        </p:spPr>
        <p:txBody>
          <a:bodyPr wrap="none" rtlCol="0">
            <a:spAutoFit/>
          </a:bodyPr>
          <a:lstStyle/>
          <a:p>
            <a:r>
              <a:rPr lang="en-GB" sz="4000" dirty="0"/>
              <a:t>New elements for access points</a:t>
            </a:r>
          </a:p>
        </p:txBody>
      </p:sp>
      <p:sp>
        <p:nvSpPr>
          <p:cNvPr id="8" name="TextBox 7">
            <a:extLst>
              <a:ext uri="{FF2B5EF4-FFF2-40B4-BE49-F238E27FC236}">
                <a16:creationId xmlns:a16="http://schemas.microsoft.com/office/drawing/2014/main" id="{C295776F-E933-47CF-A2AC-EC77C9EB63FD}"/>
              </a:ext>
            </a:extLst>
          </p:cNvPr>
          <p:cNvSpPr txBox="1"/>
          <p:nvPr/>
        </p:nvSpPr>
        <p:spPr>
          <a:xfrm>
            <a:off x="508000" y="4695916"/>
            <a:ext cx="11678703" cy="1323439"/>
          </a:xfrm>
          <a:prstGeom prst="rect">
            <a:avLst/>
          </a:prstGeom>
          <a:noFill/>
        </p:spPr>
        <p:txBody>
          <a:bodyPr wrap="square" rtlCol="0">
            <a:spAutoFit/>
          </a:bodyPr>
          <a:lstStyle/>
          <a:p>
            <a:r>
              <a:rPr lang="en-GB" sz="4000" dirty="0"/>
              <a:t>Distinction between attribute and relationship elements is dependent on the recording method</a:t>
            </a:r>
          </a:p>
        </p:txBody>
      </p:sp>
      <p:sp>
        <p:nvSpPr>
          <p:cNvPr id="10" name="TextBox 9">
            <a:extLst>
              <a:ext uri="{FF2B5EF4-FFF2-40B4-BE49-F238E27FC236}">
                <a16:creationId xmlns:a16="http://schemas.microsoft.com/office/drawing/2014/main" id="{0D13A06F-DBFB-4BA7-BA4B-16259D4AE142}"/>
              </a:ext>
            </a:extLst>
          </p:cNvPr>
          <p:cNvSpPr txBox="1"/>
          <p:nvPr/>
        </p:nvSpPr>
        <p:spPr>
          <a:xfrm>
            <a:off x="508000" y="6441261"/>
            <a:ext cx="11087394" cy="1323439"/>
          </a:xfrm>
          <a:prstGeom prst="rect">
            <a:avLst/>
          </a:prstGeom>
          <a:noFill/>
        </p:spPr>
        <p:txBody>
          <a:bodyPr wrap="none" rtlCol="0">
            <a:spAutoFit/>
          </a:bodyPr>
          <a:lstStyle/>
          <a:p>
            <a:r>
              <a:rPr lang="en-GB" sz="4000" dirty="0"/>
              <a:t>New entities </a:t>
            </a:r>
            <a:r>
              <a:rPr lang="en-GB" sz="4000" dirty="0">
                <a:sym typeface="Wingdings" panose="05000000000000000000" pitchFamily="2" charset="2"/>
              </a:rPr>
              <a:t></a:t>
            </a:r>
            <a:r>
              <a:rPr lang="en-GB" sz="4000" dirty="0"/>
              <a:t> more relationships </a:t>
            </a:r>
            <a:r>
              <a:rPr lang="en-GB" sz="4000" dirty="0">
                <a:sym typeface="Wingdings" panose="05000000000000000000" pitchFamily="2" charset="2"/>
              </a:rPr>
              <a:t></a:t>
            </a:r>
            <a:r>
              <a:rPr lang="en-GB" sz="4000" dirty="0"/>
              <a:t> more inverses</a:t>
            </a:r>
          </a:p>
          <a:p>
            <a:pPr marL="720725"/>
            <a:r>
              <a:rPr lang="en-GB" sz="4000" dirty="0">
                <a:sym typeface="Wingdings" panose="05000000000000000000" pitchFamily="2" charset="2"/>
              </a:rPr>
              <a:t></a:t>
            </a:r>
            <a:r>
              <a:rPr lang="en-GB" sz="4000" dirty="0"/>
              <a:t>Many more elements</a:t>
            </a:r>
          </a:p>
        </p:txBody>
      </p:sp>
    </p:spTree>
    <p:extLst>
      <p:ext uri="{BB962C8B-B14F-4D97-AF65-F5344CB8AC3E}">
        <p14:creationId xmlns:p14="http://schemas.microsoft.com/office/powerpoint/2010/main" val="67333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C7159-1266-4949-B9A5-BAEC6C1017F1}"/>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E0068382-CDBC-47D8-BF5F-9805FEE5760B}"/>
              </a:ext>
            </a:extLst>
          </p:cNvPr>
          <p:cNvSpPr>
            <a:spLocks noGrp="1"/>
          </p:cNvSpPr>
          <p:nvPr>
            <p:ph type="sldNum" sz="quarter" idx="11"/>
          </p:nvPr>
        </p:nvSpPr>
        <p:spPr/>
        <p:txBody>
          <a:bodyPr/>
          <a:lstStyle/>
          <a:p>
            <a:pPr algn="ctr"/>
            <a:fld id="{6B918772-37A3-47DC-BE01-33CAE9FCB74A}" type="slidenum">
              <a:rPr lang="en-US" smtClean="0"/>
              <a:pPr algn="ctr"/>
              <a:t>14</a:t>
            </a:fld>
            <a:endParaRPr lang="en-US" dirty="0"/>
          </a:p>
        </p:txBody>
      </p:sp>
      <p:sp>
        <p:nvSpPr>
          <p:cNvPr id="4" name="Title 1">
            <a:extLst>
              <a:ext uri="{FF2B5EF4-FFF2-40B4-BE49-F238E27FC236}">
                <a16:creationId xmlns:a16="http://schemas.microsoft.com/office/drawing/2014/main" id="{D9CE3219-0879-440A-B024-F8879A462C0D}"/>
              </a:ext>
            </a:extLst>
          </p:cNvPr>
          <p:cNvSpPr txBox="1">
            <a:spLocks/>
          </p:cNvSpPr>
          <p:nvPr/>
        </p:nvSpPr>
        <p:spPr>
          <a:xfrm>
            <a:off x="628817" y="322918"/>
            <a:ext cx="5059602" cy="1143932"/>
          </a:xfrm>
          <a:prstGeom prst="rect">
            <a:avLst/>
          </a:prstGeom>
        </p:spPr>
        <p:txBody>
          <a:bodyPr/>
          <a:lstStyle>
            <a:lvl1pPr>
              <a:defRPr>
                <a:latin typeface="+mj-lt"/>
                <a:ea typeface="+mj-ea"/>
                <a:cs typeface="+mj-cs"/>
              </a:defRPr>
            </a:lvl1pPr>
          </a:lstStyle>
          <a:p>
            <a:r>
              <a:rPr lang="en-GB" sz="6000" kern="0" dirty="0">
                <a:solidFill>
                  <a:schemeClr val="tx2"/>
                </a:solidFill>
              </a:rPr>
              <a:t>The numbers</a:t>
            </a:r>
          </a:p>
        </p:txBody>
      </p:sp>
      <p:sp>
        <p:nvSpPr>
          <p:cNvPr id="5" name="TextBox 4">
            <a:extLst>
              <a:ext uri="{FF2B5EF4-FFF2-40B4-BE49-F238E27FC236}">
                <a16:creationId xmlns:a16="http://schemas.microsoft.com/office/drawing/2014/main" id="{FD7A06E5-38DB-4476-8711-BF6FD72A643A}"/>
              </a:ext>
            </a:extLst>
          </p:cNvPr>
          <p:cNvSpPr txBox="1"/>
          <p:nvPr/>
        </p:nvSpPr>
        <p:spPr>
          <a:xfrm>
            <a:off x="866018" y="1706576"/>
            <a:ext cx="2815899" cy="830997"/>
          </a:xfrm>
          <a:prstGeom prst="rect">
            <a:avLst/>
          </a:prstGeom>
          <a:noFill/>
          <a:ln w="38100">
            <a:solidFill>
              <a:schemeClr val="tx2"/>
            </a:solidFill>
          </a:ln>
        </p:spPr>
        <p:txBody>
          <a:bodyPr wrap="none" rtlCol="0">
            <a:spAutoFit/>
          </a:bodyPr>
          <a:lstStyle/>
          <a:p>
            <a:r>
              <a:rPr lang="en-GB" sz="4800" dirty="0"/>
              <a:t>13 entities</a:t>
            </a:r>
          </a:p>
        </p:txBody>
      </p:sp>
      <p:sp>
        <p:nvSpPr>
          <p:cNvPr id="8" name="TextBox 7">
            <a:extLst>
              <a:ext uri="{FF2B5EF4-FFF2-40B4-BE49-F238E27FC236}">
                <a16:creationId xmlns:a16="http://schemas.microsoft.com/office/drawing/2014/main" id="{662E380C-CCFF-445E-97ED-255D1FE52FA5}"/>
              </a:ext>
            </a:extLst>
          </p:cNvPr>
          <p:cNvSpPr txBox="1"/>
          <p:nvPr/>
        </p:nvSpPr>
        <p:spPr>
          <a:xfrm>
            <a:off x="4089400" y="1694098"/>
            <a:ext cx="4197688" cy="830997"/>
          </a:xfrm>
          <a:prstGeom prst="rect">
            <a:avLst/>
          </a:prstGeom>
          <a:noFill/>
          <a:ln w="38100">
            <a:solidFill>
              <a:schemeClr val="tx2"/>
            </a:solidFill>
          </a:ln>
        </p:spPr>
        <p:txBody>
          <a:bodyPr wrap="none" rtlCol="0">
            <a:spAutoFit/>
          </a:bodyPr>
          <a:lstStyle/>
          <a:p>
            <a:r>
              <a:rPr lang="en-GB" sz="4800" dirty="0"/>
              <a:t>1700+ elements</a:t>
            </a:r>
          </a:p>
        </p:txBody>
      </p:sp>
      <p:graphicFrame>
        <p:nvGraphicFramePr>
          <p:cNvPr id="9" name="Table 8">
            <a:extLst>
              <a:ext uri="{FF2B5EF4-FFF2-40B4-BE49-F238E27FC236}">
                <a16:creationId xmlns:a16="http://schemas.microsoft.com/office/drawing/2014/main" id="{2D7701F8-5FC6-4D2D-9B7F-71A18A2949D6}"/>
              </a:ext>
            </a:extLst>
          </p:cNvPr>
          <p:cNvGraphicFramePr>
            <a:graphicFrameLocks noGrp="1"/>
          </p:cNvGraphicFramePr>
          <p:nvPr>
            <p:extLst/>
          </p:nvPr>
        </p:nvGraphicFramePr>
        <p:xfrm>
          <a:off x="866018" y="2695577"/>
          <a:ext cx="9166981" cy="4480560"/>
        </p:xfrm>
        <a:graphic>
          <a:graphicData uri="http://schemas.openxmlformats.org/drawingml/2006/table">
            <a:tbl>
              <a:tblPr bandRow="1">
                <a:tableStyleId>{5C22544A-7EE6-4342-B048-85BDC9FD1C3A}</a:tableStyleId>
              </a:tblPr>
              <a:tblGrid>
                <a:gridCol w="3018962">
                  <a:extLst>
                    <a:ext uri="{9D8B030D-6E8A-4147-A177-3AD203B41FA5}">
                      <a16:colId xmlns:a16="http://schemas.microsoft.com/office/drawing/2014/main" val="2351244148"/>
                    </a:ext>
                  </a:extLst>
                </a:gridCol>
                <a:gridCol w="1103491">
                  <a:extLst>
                    <a:ext uri="{9D8B030D-6E8A-4147-A177-3AD203B41FA5}">
                      <a16:colId xmlns:a16="http://schemas.microsoft.com/office/drawing/2014/main" val="1902807445"/>
                    </a:ext>
                  </a:extLst>
                </a:gridCol>
                <a:gridCol w="547294">
                  <a:extLst>
                    <a:ext uri="{9D8B030D-6E8A-4147-A177-3AD203B41FA5}">
                      <a16:colId xmlns:a16="http://schemas.microsoft.com/office/drawing/2014/main" val="76765333"/>
                    </a:ext>
                  </a:extLst>
                </a:gridCol>
                <a:gridCol w="3597788">
                  <a:extLst>
                    <a:ext uri="{9D8B030D-6E8A-4147-A177-3AD203B41FA5}">
                      <a16:colId xmlns:a16="http://schemas.microsoft.com/office/drawing/2014/main" val="2134271122"/>
                    </a:ext>
                  </a:extLst>
                </a:gridCol>
                <a:gridCol w="899446">
                  <a:extLst>
                    <a:ext uri="{9D8B030D-6E8A-4147-A177-3AD203B41FA5}">
                      <a16:colId xmlns:a16="http://schemas.microsoft.com/office/drawing/2014/main" val="647232227"/>
                    </a:ext>
                  </a:extLst>
                </a:gridCol>
              </a:tblGrid>
              <a:tr h="370840">
                <a:tc>
                  <a:txBody>
                    <a:bodyPr/>
                    <a:lstStyle/>
                    <a:p>
                      <a:r>
                        <a:rPr lang="en-GB" sz="3600" dirty="0"/>
                        <a:t>Work</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388</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Agent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175</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339093"/>
                  </a:ext>
                </a:extLst>
              </a:tr>
              <a:tr h="370840">
                <a:tc>
                  <a:txBody>
                    <a:bodyPr/>
                    <a:lstStyle/>
                    <a:p>
                      <a:r>
                        <a:rPr lang="en-GB" sz="3600" dirty="0"/>
                        <a:t>Expression</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GB" sz="3600" dirty="0"/>
                        <a:t>291</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Person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85</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382794"/>
                  </a:ext>
                </a:extLst>
              </a:tr>
              <a:tr h="370840">
                <a:tc>
                  <a:txBody>
                    <a:bodyPr/>
                    <a:lstStyle/>
                    <a:p>
                      <a:r>
                        <a:rPr lang="en-GB" sz="3600" dirty="0"/>
                        <a:t>Manifestation</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282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Collective Agent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34</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1414802"/>
                  </a:ext>
                </a:extLst>
              </a:tr>
              <a:tr h="370840">
                <a:tc>
                  <a:txBody>
                    <a:bodyPr/>
                    <a:lstStyle/>
                    <a:p>
                      <a:r>
                        <a:rPr lang="en-GB" sz="3600" dirty="0"/>
                        <a:t>Item</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70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Corporate Body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84</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287405"/>
                  </a:ext>
                </a:extLst>
              </a:tr>
              <a:tr h="370840">
                <a:tc>
                  <a:txBody>
                    <a:bodyPr/>
                    <a:lstStyle/>
                    <a:p>
                      <a:r>
                        <a:rPr lang="en-GB" sz="3600" dirty="0"/>
                        <a:t>Place</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45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Family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46</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834339"/>
                  </a:ext>
                </a:extLst>
              </a:tr>
              <a:tr h="370840">
                <a:tc>
                  <a:txBody>
                    <a:bodyPr/>
                    <a:lstStyle/>
                    <a:p>
                      <a:r>
                        <a:rPr lang="en-GB" sz="3600" dirty="0"/>
                        <a:t>Timespan</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54</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err="1"/>
                        <a:t>Nomen</a:t>
                      </a: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169</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90762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RDA Entity</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27</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280280"/>
                  </a:ext>
                </a:extLst>
              </a:tr>
            </a:tbl>
          </a:graphicData>
        </a:graphic>
      </p:graphicFrame>
    </p:spTree>
    <p:extLst>
      <p:ext uri="{BB962C8B-B14F-4D97-AF65-F5344CB8AC3E}">
        <p14:creationId xmlns:p14="http://schemas.microsoft.com/office/powerpoint/2010/main" val="425444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15</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5893408" cy="1015663"/>
          </a:xfrm>
          <a:prstGeom prst="rect">
            <a:avLst/>
          </a:prstGeom>
          <a:noFill/>
        </p:spPr>
        <p:txBody>
          <a:bodyPr wrap="none" rtlCol="0">
            <a:spAutoFit/>
          </a:bodyPr>
          <a:lstStyle/>
          <a:p>
            <a:r>
              <a:rPr lang="en-GB" sz="6000" dirty="0">
                <a:solidFill>
                  <a:schemeClr val="tx2"/>
                </a:solidFill>
              </a:rPr>
              <a:t>Modular structure</a:t>
            </a:r>
          </a:p>
        </p:txBody>
      </p:sp>
      <p:sp>
        <p:nvSpPr>
          <p:cNvPr id="5" name="TextBox 4">
            <a:extLst>
              <a:ext uri="{FF2B5EF4-FFF2-40B4-BE49-F238E27FC236}">
                <a16:creationId xmlns:a16="http://schemas.microsoft.com/office/drawing/2014/main" id="{85F76E34-87C2-4556-8D95-D47D62FB8A99}"/>
              </a:ext>
            </a:extLst>
          </p:cNvPr>
          <p:cNvSpPr txBox="1"/>
          <p:nvPr/>
        </p:nvSpPr>
        <p:spPr>
          <a:xfrm>
            <a:off x="642840" y="2019526"/>
            <a:ext cx="9829799" cy="2308324"/>
          </a:xfrm>
          <a:prstGeom prst="rect">
            <a:avLst/>
          </a:prstGeom>
          <a:noFill/>
        </p:spPr>
        <p:txBody>
          <a:bodyPr wrap="square" rtlCol="0">
            <a:spAutoFit/>
          </a:bodyPr>
          <a:lstStyle/>
          <a:p>
            <a:r>
              <a:rPr lang="en-US" sz="3600" dirty="0"/>
              <a:t>Instructions are grouped by element and recording method</a:t>
            </a:r>
          </a:p>
          <a:p>
            <a:pPr marL="715963"/>
            <a:r>
              <a:rPr lang="en-US" sz="3600" dirty="0"/>
              <a:t>Finer granularity is more flexible for a wider range of applications</a:t>
            </a:r>
          </a:p>
        </p:txBody>
      </p:sp>
      <p:sp>
        <p:nvSpPr>
          <p:cNvPr id="6" name="TextBox 5">
            <a:extLst>
              <a:ext uri="{FF2B5EF4-FFF2-40B4-BE49-F238E27FC236}">
                <a16:creationId xmlns:a16="http://schemas.microsoft.com/office/drawing/2014/main" id="{816A72B1-6144-46D3-B8D9-9CC90BB0218A}"/>
              </a:ext>
            </a:extLst>
          </p:cNvPr>
          <p:cNvSpPr txBox="1"/>
          <p:nvPr/>
        </p:nvSpPr>
        <p:spPr>
          <a:xfrm>
            <a:off x="642840" y="5761813"/>
            <a:ext cx="10640826" cy="1754326"/>
          </a:xfrm>
          <a:prstGeom prst="rect">
            <a:avLst/>
          </a:prstGeom>
          <a:noFill/>
        </p:spPr>
        <p:txBody>
          <a:bodyPr wrap="square" rtlCol="0">
            <a:spAutoFit/>
          </a:bodyPr>
          <a:lstStyle/>
          <a:p>
            <a:r>
              <a:rPr lang="en-US" sz="3600" dirty="0"/>
              <a:t>RDA Reference data are maintained and displayed separately from guidance and instructions</a:t>
            </a:r>
          </a:p>
          <a:p>
            <a:pPr marL="715963"/>
            <a:r>
              <a:rPr lang="en-US" sz="3600" dirty="0"/>
              <a:t>Reference data are extracted from the RDA Registry</a:t>
            </a:r>
          </a:p>
        </p:txBody>
      </p:sp>
      <p:sp>
        <p:nvSpPr>
          <p:cNvPr id="7" name="TextBox 6">
            <a:extLst>
              <a:ext uri="{FF2B5EF4-FFF2-40B4-BE49-F238E27FC236}">
                <a16:creationId xmlns:a16="http://schemas.microsoft.com/office/drawing/2014/main" id="{AD849FB3-9992-4A46-9E65-4081CEF767BA}"/>
              </a:ext>
            </a:extLst>
          </p:cNvPr>
          <p:cNvSpPr txBox="1"/>
          <p:nvPr/>
        </p:nvSpPr>
        <p:spPr>
          <a:xfrm>
            <a:off x="607965" y="4721666"/>
            <a:ext cx="9829799" cy="646331"/>
          </a:xfrm>
          <a:prstGeom prst="rect">
            <a:avLst/>
          </a:prstGeom>
          <a:noFill/>
        </p:spPr>
        <p:txBody>
          <a:bodyPr wrap="square" rtlCol="0">
            <a:spAutoFit/>
          </a:bodyPr>
          <a:lstStyle/>
          <a:p>
            <a:r>
              <a:rPr lang="en-US" sz="3600" dirty="0"/>
              <a:t>Every element page has the same basic structure</a:t>
            </a:r>
          </a:p>
        </p:txBody>
      </p:sp>
    </p:spTree>
    <p:extLst>
      <p:ext uri="{BB962C8B-B14F-4D97-AF65-F5344CB8AC3E}">
        <p14:creationId xmlns:p14="http://schemas.microsoft.com/office/powerpoint/2010/main" val="361857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789C1-FB36-42B4-8E51-15BBDFFF4D96}"/>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DF0D0FAD-6670-4BAB-B963-ECE9F5386D37}"/>
              </a:ext>
            </a:extLst>
          </p:cNvPr>
          <p:cNvSpPr>
            <a:spLocks noGrp="1"/>
          </p:cNvSpPr>
          <p:nvPr>
            <p:ph type="sldNum" sz="quarter" idx="11"/>
          </p:nvPr>
        </p:nvSpPr>
        <p:spPr/>
        <p:txBody>
          <a:bodyPr/>
          <a:lstStyle/>
          <a:p>
            <a:pPr algn="ctr"/>
            <a:fld id="{6B918772-37A3-47DC-BE01-33CAE9FCB74A}" type="slidenum">
              <a:rPr lang="en-US" smtClean="0"/>
              <a:pPr algn="ctr"/>
              <a:t>16</a:t>
            </a:fld>
            <a:endParaRPr lang="en-US" dirty="0"/>
          </a:p>
        </p:txBody>
      </p:sp>
      <p:sp>
        <p:nvSpPr>
          <p:cNvPr id="4" name="TextBox 3">
            <a:extLst>
              <a:ext uri="{FF2B5EF4-FFF2-40B4-BE49-F238E27FC236}">
                <a16:creationId xmlns:a16="http://schemas.microsoft.com/office/drawing/2014/main" id="{C2E99B37-31F1-4601-9BA7-C040876C5CC2}"/>
              </a:ext>
            </a:extLst>
          </p:cNvPr>
          <p:cNvSpPr txBox="1"/>
          <p:nvPr/>
        </p:nvSpPr>
        <p:spPr>
          <a:xfrm>
            <a:off x="642840" y="270154"/>
            <a:ext cx="7482882" cy="1015663"/>
          </a:xfrm>
          <a:prstGeom prst="rect">
            <a:avLst/>
          </a:prstGeom>
          <a:noFill/>
        </p:spPr>
        <p:txBody>
          <a:bodyPr wrap="none" rtlCol="0">
            <a:spAutoFit/>
          </a:bodyPr>
          <a:lstStyle/>
          <a:p>
            <a:r>
              <a:rPr lang="en-GB" sz="6000" dirty="0">
                <a:solidFill>
                  <a:schemeClr val="tx2"/>
                </a:solidFill>
              </a:rPr>
              <a:t>Element page structure</a:t>
            </a:r>
          </a:p>
        </p:txBody>
      </p:sp>
      <p:sp>
        <p:nvSpPr>
          <p:cNvPr id="5" name="TextBox 4">
            <a:extLst>
              <a:ext uri="{FF2B5EF4-FFF2-40B4-BE49-F238E27FC236}">
                <a16:creationId xmlns:a16="http://schemas.microsoft.com/office/drawing/2014/main" id="{E5B0FAD9-2A02-44FB-8C77-1B82EA7E108F}"/>
              </a:ext>
            </a:extLst>
          </p:cNvPr>
          <p:cNvSpPr txBox="1"/>
          <p:nvPr/>
        </p:nvSpPr>
        <p:spPr>
          <a:xfrm>
            <a:off x="815976" y="2076450"/>
            <a:ext cx="8891152" cy="1323439"/>
          </a:xfrm>
          <a:prstGeom prst="rect">
            <a:avLst/>
          </a:prstGeom>
          <a:solidFill>
            <a:schemeClr val="accent5">
              <a:lumMod val="40000"/>
              <a:lumOff val="60000"/>
            </a:schemeClr>
          </a:solidFill>
        </p:spPr>
        <p:txBody>
          <a:bodyPr wrap="square" rtlCol="0">
            <a:spAutoFit/>
          </a:bodyPr>
          <a:lstStyle/>
          <a:p>
            <a:r>
              <a:rPr lang="en-GB" sz="4000" dirty="0"/>
              <a:t>Definition and Scope</a:t>
            </a:r>
          </a:p>
          <a:p>
            <a:r>
              <a:rPr lang="en-GB" sz="4000" dirty="0"/>
              <a:t>Element Reference</a:t>
            </a:r>
          </a:p>
        </p:txBody>
      </p:sp>
      <p:sp>
        <p:nvSpPr>
          <p:cNvPr id="6" name="TextBox 5">
            <a:extLst>
              <a:ext uri="{FF2B5EF4-FFF2-40B4-BE49-F238E27FC236}">
                <a16:creationId xmlns:a16="http://schemas.microsoft.com/office/drawing/2014/main" id="{CD81A9E2-BD16-478F-9446-6E76EC9D4206}"/>
              </a:ext>
            </a:extLst>
          </p:cNvPr>
          <p:cNvSpPr txBox="1"/>
          <p:nvPr/>
        </p:nvSpPr>
        <p:spPr>
          <a:xfrm>
            <a:off x="815976" y="7153791"/>
            <a:ext cx="8891152" cy="707886"/>
          </a:xfrm>
          <a:prstGeom prst="rect">
            <a:avLst/>
          </a:prstGeom>
          <a:solidFill>
            <a:schemeClr val="accent5">
              <a:lumMod val="40000"/>
              <a:lumOff val="60000"/>
            </a:schemeClr>
          </a:solidFill>
        </p:spPr>
        <p:txBody>
          <a:bodyPr wrap="square" rtlCol="0">
            <a:spAutoFit/>
          </a:bodyPr>
          <a:lstStyle/>
          <a:p>
            <a:r>
              <a:rPr lang="en-GB" sz="4000" dirty="0"/>
              <a:t>Related Elements</a:t>
            </a:r>
          </a:p>
        </p:txBody>
      </p:sp>
      <p:sp>
        <p:nvSpPr>
          <p:cNvPr id="7" name="TextBox 6">
            <a:extLst>
              <a:ext uri="{FF2B5EF4-FFF2-40B4-BE49-F238E27FC236}">
                <a16:creationId xmlns:a16="http://schemas.microsoft.com/office/drawing/2014/main" id="{0CA6EAC1-3F31-4C48-B398-70EAAD149D8C}"/>
              </a:ext>
            </a:extLst>
          </p:cNvPr>
          <p:cNvSpPr txBox="1"/>
          <p:nvPr/>
        </p:nvSpPr>
        <p:spPr>
          <a:xfrm>
            <a:off x="815976" y="3384014"/>
            <a:ext cx="8891152" cy="3785652"/>
          </a:xfrm>
          <a:prstGeom prst="rect">
            <a:avLst/>
          </a:prstGeom>
          <a:solidFill>
            <a:schemeClr val="bg2"/>
          </a:solidFill>
        </p:spPr>
        <p:txBody>
          <a:bodyPr wrap="none" rtlCol="0">
            <a:spAutoFit/>
          </a:bodyPr>
          <a:lstStyle/>
          <a:p>
            <a:r>
              <a:rPr lang="en-GB" sz="4000" dirty="0"/>
              <a:t>Prerecording</a:t>
            </a:r>
          </a:p>
          <a:p>
            <a:r>
              <a:rPr lang="en-GB" sz="4000" dirty="0"/>
              <a:t>Recording</a:t>
            </a:r>
          </a:p>
          <a:p>
            <a:pPr marL="719138"/>
            <a:r>
              <a:rPr lang="en-GB" sz="4000" dirty="0"/>
              <a:t>Recording an unstructured description</a:t>
            </a:r>
          </a:p>
          <a:p>
            <a:pPr marL="719138"/>
            <a:r>
              <a:rPr lang="en-GB" sz="4000" dirty="0"/>
              <a:t>Recording a structured description</a:t>
            </a:r>
          </a:p>
          <a:p>
            <a:pPr marL="719138"/>
            <a:r>
              <a:rPr lang="en-GB" sz="4000" dirty="0"/>
              <a:t>Recording an identifier</a:t>
            </a:r>
          </a:p>
          <a:p>
            <a:pPr marL="719138"/>
            <a:r>
              <a:rPr lang="en-GB" sz="4000" dirty="0"/>
              <a:t>Recording an IRI</a:t>
            </a:r>
          </a:p>
        </p:txBody>
      </p:sp>
      <p:sp>
        <p:nvSpPr>
          <p:cNvPr id="8" name="TextBox 7">
            <a:extLst>
              <a:ext uri="{FF2B5EF4-FFF2-40B4-BE49-F238E27FC236}">
                <a16:creationId xmlns:a16="http://schemas.microsoft.com/office/drawing/2014/main" id="{03A4B0B2-9B62-4AFC-8BDB-E00458EED627}"/>
              </a:ext>
            </a:extLst>
          </p:cNvPr>
          <p:cNvSpPr txBox="1"/>
          <p:nvPr/>
        </p:nvSpPr>
        <p:spPr>
          <a:xfrm>
            <a:off x="10085198" y="6267450"/>
            <a:ext cx="2652906" cy="584775"/>
          </a:xfrm>
          <a:prstGeom prst="rect">
            <a:avLst/>
          </a:prstGeom>
          <a:solidFill>
            <a:schemeClr val="accent5">
              <a:lumMod val="40000"/>
              <a:lumOff val="60000"/>
            </a:schemeClr>
          </a:solidFill>
          <a:ln w="28575">
            <a:solidFill>
              <a:schemeClr val="tx2"/>
            </a:solidFill>
          </a:ln>
        </p:spPr>
        <p:txBody>
          <a:bodyPr wrap="none" rtlCol="0">
            <a:spAutoFit/>
          </a:bodyPr>
          <a:lstStyle/>
          <a:p>
            <a:r>
              <a:rPr lang="en-GB" sz="3200" dirty="0"/>
              <a:t>RDA Reference</a:t>
            </a:r>
          </a:p>
        </p:txBody>
      </p:sp>
      <p:sp>
        <p:nvSpPr>
          <p:cNvPr id="9" name="TextBox 8">
            <a:extLst>
              <a:ext uri="{FF2B5EF4-FFF2-40B4-BE49-F238E27FC236}">
                <a16:creationId xmlns:a16="http://schemas.microsoft.com/office/drawing/2014/main" id="{D2DFBF5A-7DA8-44E7-BC16-2DE4797E93F9}"/>
              </a:ext>
            </a:extLst>
          </p:cNvPr>
          <p:cNvSpPr txBox="1"/>
          <p:nvPr/>
        </p:nvSpPr>
        <p:spPr>
          <a:xfrm>
            <a:off x="10261600" y="5505450"/>
            <a:ext cx="2156552" cy="584775"/>
          </a:xfrm>
          <a:prstGeom prst="rect">
            <a:avLst/>
          </a:prstGeom>
          <a:solidFill>
            <a:schemeClr val="bg2"/>
          </a:solidFill>
          <a:ln w="28575">
            <a:solidFill>
              <a:schemeClr val="tx2"/>
            </a:solidFill>
          </a:ln>
        </p:spPr>
        <p:txBody>
          <a:bodyPr wrap="none" rtlCol="0">
            <a:spAutoFit/>
          </a:bodyPr>
          <a:lstStyle/>
          <a:p>
            <a:r>
              <a:rPr lang="en-GB" sz="3200" dirty="0"/>
              <a:t>Instructions</a:t>
            </a:r>
          </a:p>
        </p:txBody>
      </p:sp>
    </p:spTree>
    <p:extLst>
      <p:ext uri="{BB962C8B-B14F-4D97-AF65-F5344CB8AC3E}">
        <p14:creationId xmlns:p14="http://schemas.microsoft.com/office/powerpoint/2010/main" val="242932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C5B9E-193D-4825-9BD3-A534A060A243}"/>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821A31-2F66-452B-81A2-82EC998F4B18}"/>
              </a:ext>
            </a:extLst>
          </p:cNvPr>
          <p:cNvSpPr>
            <a:spLocks noGrp="1"/>
          </p:cNvSpPr>
          <p:nvPr>
            <p:ph type="sldNum" sz="quarter" idx="11"/>
          </p:nvPr>
        </p:nvSpPr>
        <p:spPr/>
        <p:txBody>
          <a:bodyPr/>
          <a:lstStyle/>
          <a:p>
            <a:pPr algn="ctr"/>
            <a:fld id="{6B918772-37A3-47DC-BE01-33CAE9FCB74A}" type="slidenum">
              <a:rPr lang="en-US" smtClean="0"/>
              <a:pPr algn="ctr"/>
              <a:t>17</a:t>
            </a:fld>
            <a:endParaRPr lang="en-US" dirty="0"/>
          </a:p>
        </p:txBody>
      </p:sp>
      <p:sp>
        <p:nvSpPr>
          <p:cNvPr id="4" name="Content Placeholder 3">
            <a:extLst>
              <a:ext uri="{FF2B5EF4-FFF2-40B4-BE49-F238E27FC236}">
                <a16:creationId xmlns:a16="http://schemas.microsoft.com/office/drawing/2014/main" id="{913F1651-3049-46B5-BF02-80B4D80BD377}"/>
              </a:ext>
            </a:extLst>
          </p:cNvPr>
          <p:cNvSpPr>
            <a:spLocks noGrp="1"/>
          </p:cNvSpPr>
          <p:nvPr>
            <p:ph idx="1"/>
          </p:nvPr>
        </p:nvSpPr>
        <p:spPr/>
        <p:txBody>
          <a:bodyPr/>
          <a:lstStyle/>
          <a:p>
            <a:r>
              <a:rPr lang="en-GB" dirty="0"/>
              <a:t>Application profiles</a:t>
            </a:r>
          </a:p>
        </p:txBody>
      </p:sp>
      <p:sp>
        <p:nvSpPr>
          <p:cNvPr id="5" name="Title 4">
            <a:extLst>
              <a:ext uri="{FF2B5EF4-FFF2-40B4-BE49-F238E27FC236}">
                <a16:creationId xmlns:a16="http://schemas.microsoft.com/office/drawing/2014/main" id="{CED81CB5-021E-4786-85FB-EFB085E9FEDA}"/>
              </a:ext>
            </a:extLst>
          </p:cNvPr>
          <p:cNvSpPr>
            <a:spLocks noGrp="1"/>
          </p:cNvSpPr>
          <p:nvPr>
            <p:ph type="title"/>
          </p:nvPr>
        </p:nvSpPr>
        <p:spPr/>
        <p:txBody>
          <a:bodyPr/>
          <a:lstStyle/>
          <a:p>
            <a:r>
              <a:rPr lang="en-GB" dirty="0"/>
              <a:t>Cataloguing with RDA</a:t>
            </a:r>
          </a:p>
        </p:txBody>
      </p:sp>
    </p:spTree>
    <p:extLst>
      <p:ext uri="{BB962C8B-B14F-4D97-AF65-F5344CB8AC3E}">
        <p14:creationId xmlns:p14="http://schemas.microsoft.com/office/powerpoint/2010/main" val="180808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419A5-6952-4B62-BD7A-D36392C9BEF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266C6FC3-7D4C-4D2F-8DDA-BCE079D5E389}"/>
              </a:ext>
            </a:extLst>
          </p:cNvPr>
          <p:cNvSpPr>
            <a:spLocks noGrp="1"/>
          </p:cNvSpPr>
          <p:nvPr>
            <p:ph type="sldNum" sz="quarter" idx="11"/>
          </p:nvPr>
        </p:nvSpPr>
        <p:spPr/>
        <p:txBody>
          <a:bodyPr/>
          <a:lstStyle/>
          <a:p>
            <a:pPr algn="ctr"/>
            <a:fld id="{6B918772-37A3-47DC-BE01-33CAE9FCB74A}" type="slidenum">
              <a:rPr lang="en-US" smtClean="0"/>
              <a:pPr algn="ctr"/>
              <a:t>18</a:t>
            </a:fld>
            <a:endParaRPr lang="en-US" dirty="0"/>
          </a:p>
        </p:txBody>
      </p:sp>
      <p:sp>
        <p:nvSpPr>
          <p:cNvPr id="11" name="Title 1">
            <a:extLst>
              <a:ext uri="{FF2B5EF4-FFF2-40B4-BE49-F238E27FC236}">
                <a16:creationId xmlns:a16="http://schemas.microsoft.com/office/drawing/2014/main" id="{483DE8A6-E84A-4999-85F7-B5AEAB362C24}"/>
              </a:ext>
            </a:extLst>
          </p:cNvPr>
          <p:cNvSpPr txBox="1">
            <a:spLocks/>
          </p:cNvSpPr>
          <p:nvPr/>
        </p:nvSpPr>
        <p:spPr>
          <a:xfrm>
            <a:off x="508000" y="476250"/>
            <a:ext cx="3884397"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Instructions</a:t>
            </a:r>
          </a:p>
        </p:txBody>
      </p:sp>
      <p:sp>
        <p:nvSpPr>
          <p:cNvPr id="12" name="TextBox 11">
            <a:extLst>
              <a:ext uri="{FF2B5EF4-FFF2-40B4-BE49-F238E27FC236}">
                <a16:creationId xmlns:a16="http://schemas.microsoft.com/office/drawing/2014/main" id="{7D883BA6-7A1F-43D6-B422-EDA412055273}"/>
              </a:ext>
            </a:extLst>
          </p:cNvPr>
          <p:cNvSpPr txBox="1"/>
          <p:nvPr/>
        </p:nvSpPr>
        <p:spPr>
          <a:xfrm>
            <a:off x="584200" y="2000250"/>
            <a:ext cx="4133824" cy="707886"/>
          </a:xfrm>
          <a:prstGeom prst="rect">
            <a:avLst/>
          </a:prstGeom>
          <a:noFill/>
        </p:spPr>
        <p:txBody>
          <a:bodyPr wrap="none" rtlCol="0">
            <a:spAutoFit/>
          </a:bodyPr>
          <a:lstStyle/>
          <a:p>
            <a:r>
              <a:rPr lang="en-GB" sz="4000" dirty="0"/>
              <a:t>There are no rules!</a:t>
            </a:r>
          </a:p>
        </p:txBody>
      </p:sp>
      <p:sp>
        <p:nvSpPr>
          <p:cNvPr id="8" name="TextBox 7">
            <a:extLst>
              <a:ext uri="{FF2B5EF4-FFF2-40B4-BE49-F238E27FC236}">
                <a16:creationId xmlns:a16="http://schemas.microsoft.com/office/drawing/2014/main" id="{C295776F-E933-47CF-A2AC-EC77C9EB63FD}"/>
              </a:ext>
            </a:extLst>
          </p:cNvPr>
          <p:cNvSpPr txBox="1"/>
          <p:nvPr/>
        </p:nvSpPr>
        <p:spPr>
          <a:xfrm>
            <a:off x="584200" y="2983859"/>
            <a:ext cx="11618373" cy="1323439"/>
          </a:xfrm>
          <a:prstGeom prst="rect">
            <a:avLst/>
          </a:prstGeom>
          <a:noFill/>
        </p:spPr>
        <p:txBody>
          <a:bodyPr wrap="none" rtlCol="0">
            <a:spAutoFit/>
          </a:bodyPr>
          <a:lstStyle/>
          <a:p>
            <a:r>
              <a:rPr lang="en-GB" sz="4000" dirty="0"/>
              <a:t>Most instructions are now optional</a:t>
            </a:r>
          </a:p>
          <a:p>
            <a:pPr marL="720725"/>
            <a:r>
              <a:rPr lang="en-GB" sz="4000" dirty="0"/>
              <a:t>Accommodates local practice in a global framework</a:t>
            </a:r>
          </a:p>
        </p:txBody>
      </p:sp>
      <p:sp>
        <p:nvSpPr>
          <p:cNvPr id="9" name="TextBox 8">
            <a:extLst>
              <a:ext uri="{FF2B5EF4-FFF2-40B4-BE49-F238E27FC236}">
                <a16:creationId xmlns:a16="http://schemas.microsoft.com/office/drawing/2014/main" id="{542322A4-98C1-4645-A94F-02251DB020EE}"/>
              </a:ext>
            </a:extLst>
          </p:cNvPr>
          <p:cNvSpPr txBox="1"/>
          <p:nvPr/>
        </p:nvSpPr>
        <p:spPr>
          <a:xfrm>
            <a:off x="584200" y="4583021"/>
            <a:ext cx="9166868" cy="707886"/>
          </a:xfrm>
          <a:prstGeom prst="rect">
            <a:avLst/>
          </a:prstGeom>
          <a:noFill/>
        </p:spPr>
        <p:txBody>
          <a:bodyPr wrap="none" rtlCol="0">
            <a:spAutoFit/>
          </a:bodyPr>
          <a:lstStyle/>
          <a:p>
            <a:r>
              <a:rPr lang="en-GB" sz="4000" dirty="0"/>
              <a:t>Instructions assigned to recording methods</a:t>
            </a:r>
          </a:p>
        </p:txBody>
      </p:sp>
      <p:sp>
        <p:nvSpPr>
          <p:cNvPr id="10" name="TextBox 9">
            <a:extLst>
              <a:ext uri="{FF2B5EF4-FFF2-40B4-BE49-F238E27FC236}">
                <a16:creationId xmlns:a16="http://schemas.microsoft.com/office/drawing/2014/main" id="{D079CABC-1680-4FD9-AC51-B787279D9312}"/>
              </a:ext>
            </a:extLst>
          </p:cNvPr>
          <p:cNvSpPr txBox="1"/>
          <p:nvPr/>
        </p:nvSpPr>
        <p:spPr>
          <a:xfrm>
            <a:off x="584200" y="5566630"/>
            <a:ext cx="4691734" cy="1938992"/>
          </a:xfrm>
          <a:prstGeom prst="rect">
            <a:avLst/>
          </a:prstGeom>
          <a:noFill/>
        </p:spPr>
        <p:txBody>
          <a:bodyPr wrap="none" rtlCol="0">
            <a:spAutoFit/>
          </a:bodyPr>
          <a:lstStyle/>
          <a:p>
            <a:r>
              <a:rPr lang="en-GB" sz="4000" dirty="0"/>
              <a:t>Much more choice</a:t>
            </a:r>
          </a:p>
          <a:p>
            <a:r>
              <a:rPr lang="en-GB" sz="4000" dirty="0">
                <a:sym typeface="Wingdings" panose="05000000000000000000" pitchFamily="2" charset="2"/>
              </a:rPr>
              <a:t></a:t>
            </a:r>
            <a:r>
              <a:rPr lang="en-GB" sz="4000" dirty="0"/>
              <a:t>Flexibility </a:t>
            </a:r>
            <a:r>
              <a:rPr lang="en-GB" sz="4000" dirty="0">
                <a:sym typeface="Wingdings" panose="05000000000000000000" pitchFamily="2" charset="2"/>
              </a:rPr>
              <a:t></a:t>
            </a:r>
            <a:endParaRPr lang="en-GB" sz="4000" dirty="0"/>
          </a:p>
          <a:p>
            <a:r>
              <a:rPr lang="en-GB" sz="4000" dirty="0">
                <a:sym typeface="Wingdings" panose="05000000000000000000" pitchFamily="2" charset="2"/>
              </a:rPr>
              <a:t>How to choose? </a:t>
            </a:r>
            <a:r>
              <a:rPr lang="en-GB" sz="4000" dirty="0"/>
              <a:t> </a:t>
            </a:r>
          </a:p>
        </p:txBody>
      </p:sp>
    </p:spTree>
    <p:extLst>
      <p:ext uri="{BB962C8B-B14F-4D97-AF65-F5344CB8AC3E}">
        <p14:creationId xmlns:p14="http://schemas.microsoft.com/office/powerpoint/2010/main" val="35730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19</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6732099" cy="1015663"/>
          </a:xfrm>
          <a:prstGeom prst="rect">
            <a:avLst/>
          </a:prstGeom>
          <a:noFill/>
        </p:spPr>
        <p:txBody>
          <a:bodyPr wrap="none" rtlCol="0">
            <a:spAutoFit/>
          </a:bodyPr>
          <a:lstStyle/>
          <a:p>
            <a:r>
              <a:rPr lang="en-GB" sz="6000" dirty="0">
                <a:solidFill>
                  <a:schemeClr val="tx2"/>
                </a:solidFill>
              </a:rPr>
              <a:t>Optional instructions</a:t>
            </a:r>
          </a:p>
        </p:txBody>
      </p:sp>
      <p:sp>
        <p:nvSpPr>
          <p:cNvPr id="5" name="TextBox 4">
            <a:extLst>
              <a:ext uri="{FF2B5EF4-FFF2-40B4-BE49-F238E27FC236}">
                <a16:creationId xmlns:a16="http://schemas.microsoft.com/office/drawing/2014/main" id="{D617A32B-8467-4F51-8209-2143855FAD1E}"/>
              </a:ext>
            </a:extLst>
          </p:cNvPr>
          <p:cNvSpPr txBox="1"/>
          <p:nvPr/>
        </p:nvSpPr>
        <p:spPr>
          <a:xfrm>
            <a:off x="642840" y="1920536"/>
            <a:ext cx="10685560" cy="1200329"/>
          </a:xfrm>
          <a:prstGeom prst="rect">
            <a:avLst/>
          </a:prstGeom>
          <a:noFill/>
          <a:ln w="38100">
            <a:solidFill>
              <a:schemeClr val="accent1"/>
            </a:solidFill>
          </a:ln>
        </p:spPr>
        <p:txBody>
          <a:bodyPr wrap="square" rtlCol="0">
            <a:spAutoFit/>
          </a:bodyPr>
          <a:lstStyle/>
          <a:p>
            <a:r>
              <a:rPr lang="en-US" sz="3600" dirty="0"/>
              <a:t>Internationalization</a:t>
            </a:r>
          </a:p>
          <a:p>
            <a:pPr marL="715963"/>
            <a:r>
              <a:rPr lang="en-US" sz="3600" dirty="0"/>
              <a:t>No “one way” of describing and accessing a resource</a:t>
            </a:r>
          </a:p>
        </p:txBody>
      </p:sp>
      <p:sp>
        <p:nvSpPr>
          <p:cNvPr id="6" name="TextBox 5">
            <a:extLst>
              <a:ext uri="{FF2B5EF4-FFF2-40B4-BE49-F238E27FC236}">
                <a16:creationId xmlns:a16="http://schemas.microsoft.com/office/drawing/2014/main" id="{5F3041D1-18E8-471E-BA8F-16B45E57DA3E}"/>
              </a:ext>
            </a:extLst>
          </p:cNvPr>
          <p:cNvSpPr txBox="1"/>
          <p:nvPr/>
        </p:nvSpPr>
        <p:spPr>
          <a:xfrm>
            <a:off x="1983732" y="3447123"/>
            <a:ext cx="9829799" cy="1200329"/>
          </a:xfrm>
          <a:prstGeom prst="rect">
            <a:avLst/>
          </a:prstGeom>
          <a:noFill/>
          <a:ln w="38100">
            <a:solidFill>
              <a:schemeClr val="accent1"/>
            </a:solidFill>
          </a:ln>
        </p:spPr>
        <p:txBody>
          <a:bodyPr wrap="square" rtlCol="0">
            <a:spAutoFit/>
          </a:bodyPr>
          <a:lstStyle/>
          <a:p>
            <a:r>
              <a:rPr lang="en-US" sz="3600" dirty="0"/>
              <a:t>Two or more recording methods are valid for many elements</a:t>
            </a:r>
          </a:p>
        </p:txBody>
      </p:sp>
      <p:sp>
        <p:nvSpPr>
          <p:cNvPr id="7" name="Plus Sign 6">
            <a:extLst>
              <a:ext uri="{FF2B5EF4-FFF2-40B4-BE49-F238E27FC236}">
                <a16:creationId xmlns:a16="http://schemas.microsoft.com/office/drawing/2014/main" id="{C5EA0B57-4869-4AB0-AA19-F7E9744213A8}"/>
              </a:ext>
            </a:extLst>
          </p:cNvPr>
          <p:cNvSpPr/>
          <p:nvPr/>
        </p:nvSpPr>
        <p:spPr>
          <a:xfrm>
            <a:off x="906364" y="3695606"/>
            <a:ext cx="685800" cy="664599"/>
          </a:xfrm>
          <a:prstGeom prst="mathPlus">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4DF6A66-F538-458F-8DEE-F577AE13E60C}"/>
              </a:ext>
            </a:extLst>
          </p:cNvPr>
          <p:cNvSpPr txBox="1"/>
          <p:nvPr/>
        </p:nvSpPr>
        <p:spPr>
          <a:xfrm>
            <a:off x="1983732" y="4973710"/>
            <a:ext cx="9829799" cy="1200329"/>
          </a:xfrm>
          <a:prstGeom prst="rect">
            <a:avLst/>
          </a:prstGeom>
          <a:noFill/>
          <a:ln w="38100">
            <a:solidFill>
              <a:schemeClr val="accent1"/>
            </a:solidFill>
          </a:ln>
        </p:spPr>
        <p:txBody>
          <a:bodyPr wrap="square" rtlCol="0">
            <a:spAutoFit/>
          </a:bodyPr>
          <a:lstStyle/>
          <a:p>
            <a:r>
              <a:rPr lang="en-US" sz="3600" dirty="0"/>
              <a:t>No element is mandatory [except “</a:t>
            </a:r>
            <a:r>
              <a:rPr lang="en-US" sz="3600" dirty="0" err="1"/>
              <a:t>nomen</a:t>
            </a:r>
            <a:r>
              <a:rPr lang="en-US" sz="3600" dirty="0"/>
              <a:t> string”]</a:t>
            </a:r>
          </a:p>
          <a:p>
            <a:pPr marL="715963"/>
            <a:r>
              <a:rPr lang="en-US" sz="3600" dirty="0"/>
              <a:t>Same as original Toolkit</a:t>
            </a:r>
          </a:p>
        </p:txBody>
      </p:sp>
      <p:sp>
        <p:nvSpPr>
          <p:cNvPr id="11" name="Plus Sign 10">
            <a:extLst>
              <a:ext uri="{FF2B5EF4-FFF2-40B4-BE49-F238E27FC236}">
                <a16:creationId xmlns:a16="http://schemas.microsoft.com/office/drawing/2014/main" id="{C8F50845-EE08-41A8-8597-213BE76CADF6}"/>
              </a:ext>
            </a:extLst>
          </p:cNvPr>
          <p:cNvSpPr/>
          <p:nvPr/>
        </p:nvSpPr>
        <p:spPr>
          <a:xfrm>
            <a:off x="906364" y="5243204"/>
            <a:ext cx="685800" cy="6645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6BAB7CA-FFAB-4286-8F90-6733936528BC}"/>
              </a:ext>
            </a:extLst>
          </p:cNvPr>
          <p:cNvSpPr txBox="1"/>
          <p:nvPr/>
        </p:nvSpPr>
        <p:spPr>
          <a:xfrm>
            <a:off x="1983732" y="6500296"/>
            <a:ext cx="5993385" cy="646331"/>
          </a:xfrm>
          <a:prstGeom prst="rect">
            <a:avLst/>
          </a:prstGeom>
          <a:noFill/>
          <a:ln w="38100">
            <a:solidFill>
              <a:schemeClr val="accent1"/>
            </a:solidFill>
          </a:ln>
        </p:spPr>
        <p:txBody>
          <a:bodyPr wrap="square" rtlCol="0">
            <a:spAutoFit/>
          </a:bodyPr>
          <a:lstStyle/>
          <a:p>
            <a:r>
              <a:rPr lang="en-US" sz="3600" dirty="0"/>
              <a:t>Most instructions are optional</a:t>
            </a:r>
          </a:p>
        </p:txBody>
      </p:sp>
      <p:sp>
        <p:nvSpPr>
          <p:cNvPr id="12" name="Equals 11">
            <a:extLst>
              <a:ext uri="{FF2B5EF4-FFF2-40B4-BE49-F238E27FC236}">
                <a16:creationId xmlns:a16="http://schemas.microsoft.com/office/drawing/2014/main" id="{BDE5432E-A689-41AE-8B1F-358C1C44DEF9}"/>
              </a:ext>
            </a:extLst>
          </p:cNvPr>
          <p:cNvSpPr/>
          <p:nvPr/>
        </p:nvSpPr>
        <p:spPr>
          <a:xfrm>
            <a:off x="946052" y="6500296"/>
            <a:ext cx="606424" cy="64633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29C459B-827A-49DC-B715-76CFB3855843}"/>
              </a:ext>
            </a:extLst>
          </p:cNvPr>
          <p:cNvSpPr txBox="1"/>
          <p:nvPr/>
        </p:nvSpPr>
        <p:spPr>
          <a:xfrm>
            <a:off x="642840" y="7721637"/>
            <a:ext cx="9390160" cy="646331"/>
          </a:xfrm>
          <a:prstGeom prst="rect">
            <a:avLst/>
          </a:prstGeom>
          <a:noFill/>
          <a:ln w="38100">
            <a:solidFill>
              <a:srgbClr val="FF0000"/>
            </a:solidFill>
          </a:ln>
        </p:spPr>
        <p:txBody>
          <a:bodyPr wrap="none" rtlCol="0">
            <a:spAutoFit/>
          </a:bodyPr>
          <a:lstStyle/>
          <a:p>
            <a:pPr algn="ctr"/>
            <a:r>
              <a:rPr lang="en-US" sz="3600" dirty="0"/>
              <a:t>Application profile is required to manage choice</a:t>
            </a:r>
          </a:p>
        </p:txBody>
      </p:sp>
    </p:spTree>
    <p:extLst>
      <p:ext uri="{BB962C8B-B14F-4D97-AF65-F5344CB8AC3E}">
        <p14:creationId xmlns:p14="http://schemas.microsoft.com/office/powerpoint/2010/main" val="257768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0A48B-1AE7-49D9-803D-B640B7CC1410}"/>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F167A65A-E901-47FE-8ACB-5AF3B21F8594}"/>
              </a:ext>
            </a:extLst>
          </p:cNvPr>
          <p:cNvSpPr>
            <a:spLocks noGrp="1"/>
          </p:cNvSpPr>
          <p:nvPr>
            <p:ph type="sldNum" sz="quarter" idx="11"/>
          </p:nvPr>
        </p:nvSpPr>
        <p:spPr/>
        <p:txBody>
          <a:bodyPr/>
          <a:lstStyle/>
          <a:p>
            <a:pPr algn="ctr"/>
            <a:fld id="{6B918772-37A3-47DC-BE01-33CAE9FCB74A}" type="slidenum">
              <a:rPr lang="en-US" smtClean="0"/>
              <a:pPr algn="ctr"/>
              <a:t>2</a:t>
            </a:fld>
            <a:endParaRPr lang="en-US" dirty="0"/>
          </a:p>
        </p:txBody>
      </p:sp>
      <p:sp>
        <p:nvSpPr>
          <p:cNvPr id="4" name="Title 1">
            <a:extLst>
              <a:ext uri="{FF2B5EF4-FFF2-40B4-BE49-F238E27FC236}">
                <a16:creationId xmlns:a16="http://schemas.microsoft.com/office/drawing/2014/main" id="{888139D8-7A31-4C38-BEE6-426CEC7E2E00}"/>
              </a:ext>
            </a:extLst>
          </p:cNvPr>
          <p:cNvSpPr txBox="1">
            <a:spLocks/>
          </p:cNvSpPr>
          <p:nvPr/>
        </p:nvSpPr>
        <p:spPr>
          <a:xfrm>
            <a:off x="508000" y="476250"/>
            <a:ext cx="3352800" cy="1111441"/>
          </a:xfrm>
          <a:prstGeom prst="rect">
            <a:avLst/>
          </a:prstGeom>
        </p:spPr>
        <p:txBody>
          <a:bodyPr/>
          <a:lstStyle>
            <a:lvl1pPr>
              <a:defRPr>
                <a:latin typeface="+mj-lt"/>
                <a:ea typeface="+mj-ea"/>
                <a:cs typeface="+mj-cs"/>
              </a:defRPr>
            </a:lvl1pPr>
          </a:lstStyle>
          <a:p>
            <a:r>
              <a:rPr lang="en-GB" sz="6000" kern="0" dirty="0">
                <a:solidFill>
                  <a:schemeClr val="tx2"/>
                </a:solidFill>
              </a:rPr>
              <a:t>Overview</a:t>
            </a:r>
          </a:p>
        </p:txBody>
      </p:sp>
      <p:sp>
        <p:nvSpPr>
          <p:cNvPr id="5" name="TextBox 4">
            <a:extLst>
              <a:ext uri="{FF2B5EF4-FFF2-40B4-BE49-F238E27FC236}">
                <a16:creationId xmlns:a16="http://schemas.microsoft.com/office/drawing/2014/main" id="{8AC41820-D3B5-4C4B-8912-11067EED2518}"/>
              </a:ext>
            </a:extLst>
          </p:cNvPr>
          <p:cNvSpPr txBox="1"/>
          <p:nvPr/>
        </p:nvSpPr>
        <p:spPr>
          <a:xfrm>
            <a:off x="3022600" y="1771650"/>
            <a:ext cx="5870930" cy="769441"/>
          </a:xfrm>
          <a:prstGeom prst="rect">
            <a:avLst/>
          </a:prstGeom>
          <a:noFill/>
        </p:spPr>
        <p:txBody>
          <a:bodyPr wrap="square" rtlCol="0">
            <a:spAutoFit/>
          </a:bodyPr>
          <a:lstStyle/>
          <a:p>
            <a:r>
              <a:rPr lang="en-US" sz="4400" dirty="0"/>
              <a:t>Library Reference Model</a:t>
            </a:r>
          </a:p>
        </p:txBody>
      </p:sp>
      <p:sp>
        <p:nvSpPr>
          <p:cNvPr id="6" name="TextBox 5">
            <a:extLst>
              <a:ext uri="{FF2B5EF4-FFF2-40B4-BE49-F238E27FC236}">
                <a16:creationId xmlns:a16="http://schemas.microsoft.com/office/drawing/2014/main" id="{4ABE432B-3C37-4BDB-988E-EE708CE45400}"/>
              </a:ext>
            </a:extLst>
          </p:cNvPr>
          <p:cNvSpPr txBox="1"/>
          <p:nvPr/>
        </p:nvSpPr>
        <p:spPr>
          <a:xfrm>
            <a:off x="3022600" y="2724150"/>
            <a:ext cx="6252029" cy="769441"/>
          </a:xfrm>
          <a:prstGeom prst="rect">
            <a:avLst/>
          </a:prstGeom>
          <a:noFill/>
        </p:spPr>
        <p:txBody>
          <a:bodyPr wrap="square" rtlCol="0">
            <a:spAutoFit/>
          </a:bodyPr>
          <a:lstStyle/>
          <a:p>
            <a:r>
              <a:rPr lang="en-US" sz="4400" dirty="0"/>
              <a:t>LRM and RDA Toolkit</a:t>
            </a:r>
          </a:p>
        </p:txBody>
      </p:sp>
      <p:sp>
        <p:nvSpPr>
          <p:cNvPr id="7" name="TextBox 6">
            <a:extLst>
              <a:ext uri="{FF2B5EF4-FFF2-40B4-BE49-F238E27FC236}">
                <a16:creationId xmlns:a16="http://schemas.microsoft.com/office/drawing/2014/main" id="{ABBC8DEC-AD19-422B-A89E-D36D73814E2F}"/>
              </a:ext>
            </a:extLst>
          </p:cNvPr>
          <p:cNvSpPr txBox="1"/>
          <p:nvPr/>
        </p:nvSpPr>
        <p:spPr>
          <a:xfrm>
            <a:off x="3022600" y="3676650"/>
            <a:ext cx="6252029" cy="769441"/>
          </a:xfrm>
          <a:prstGeom prst="rect">
            <a:avLst/>
          </a:prstGeom>
          <a:noFill/>
        </p:spPr>
        <p:txBody>
          <a:bodyPr wrap="square" rtlCol="0">
            <a:spAutoFit/>
          </a:bodyPr>
          <a:lstStyle/>
          <a:p>
            <a:r>
              <a:rPr lang="en-US" sz="4400" dirty="0"/>
              <a:t>Application profiles</a:t>
            </a:r>
          </a:p>
        </p:txBody>
      </p:sp>
      <p:sp>
        <p:nvSpPr>
          <p:cNvPr id="8" name="TextBox 7">
            <a:extLst>
              <a:ext uri="{FF2B5EF4-FFF2-40B4-BE49-F238E27FC236}">
                <a16:creationId xmlns:a16="http://schemas.microsoft.com/office/drawing/2014/main" id="{CB6D6720-109E-43DF-B304-73362A2B335A}"/>
              </a:ext>
            </a:extLst>
          </p:cNvPr>
          <p:cNvSpPr txBox="1"/>
          <p:nvPr/>
        </p:nvSpPr>
        <p:spPr>
          <a:xfrm>
            <a:off x="3022600" y="4629150"/>
            <a:ext cx="6252029" cy="769441"/>
          </a:xfrm>
          <a:prstGeom prst="rect">
            <a:avLst/>
          </a:prstGeom>
          <a:noFill/>
        </p:spPr>
        <p:txBody>
          <a:bodyPr wrap="square" rtlCol="0">
            <a:spAutoFit/>
          </a:bodyPr>
          <a:lstStyle/>
          <a:p>
            <a:r>
              <a:rPr lang="en-US" sz="4400" dirty="0"/>
              <a:t>Recording methods</a:t>
            </a:r>
          </a:p>
        </p:txBody>
      </p:sp>
      <p:sp>
        <p:nvSpPr>
          <p:cNvPr id="9" name="TextBox 8">
            <a:extLst>
              <a:ext uri="{FF2B5EF4-FFF2-40B4-BE49-F238E27FC236}">
                <a16:creationId xmlns:a16="http://schemas.microsoft.com/office/drawing/2014/main" id="{8C16127E-B5FC-461C-B982-7F67EFBFC13F}"/>
              </a:ext>
            </a:extLst>
          </p:cNvPr>
          <p:cNvSpPr txBox="1"/>
          <p:nvPr/>
        </p:nvSpPr>
        <p:spPr>
          <a:xfrm>
            <a:off x="3022600" y="5581650"/>
            <a:ext cx="6821714" cy="769441"/>
          </a:xfrm>
          <a:prstGeom prst="rect">
            <a:avLst/>
          </a:prstGeom>
          <a:noFill/>
        </p:spPr>
        <p:txBody>
          <a:bodyPr wrap="square" rtlCol="0">
            <a:spAutoFit/>
          </a:bodyPr>
          <a:lstStyle/>
          <a:p>
            <a:r>
              <a:rPr lang="en-US" sz="4400" dirty="0"/>
              <a:t>Access and authority control</a:t>
            </a:r>
          </a:p>
        </p:txBody>
      </p:sp>
      <p:sp>
        <p:nvSpPr>
          <p:cNvPr id="10" name="TextBox 9">
            <a:extLst>
              <a:ext uri="{FF2B5EF4-FFF2-40B4-BE49-F238E27FC236}">
                <a16:creationId xmlns:a16="http://schemas.microsoft.com/office/drawing/2014/main" id="{BB9B99C0-185C-4DA8-9EB2-C4E0349C6D8E}"/>
              </a:ext>
            </a:extLst>
          </p:cNvPr>
          <p:cNvSpPr txBox="1"/>
          <p:nvPr/>
        </p:nvSpPr>
        <p:spPr>
          <a:xfrm>
            <a:off x="3022600" y="6534150"/>
            <a:ext cx="6821714" cy="769441"/>
          </a:xfrm>
          <a:prstGeom prst="rect">
            <a:avLst/>
          </a:prstGeom>
          <a:noFill/>
        </p:spPr>
        <p:txBody>
          <a:bodyPr wrap="square" rtlCol="0">
            <a:spAutoFit/>
          </a:bodyPr>
          <a:lstStyle/>
          <a:p>
            <a:r>
              <a:rPr lang="en-US" sz="4400" dirty="0"/>
              <a:t>Aggregates</a:t>
            </a:r>
          </a:p>
        </p:txBody>
      </p:sp>
      <p:sp>
        <p:nvSpPr>
          <p:cNvPr id="11" name="TextBox 10">
            <a:extLst>
              <a:ext uri="{FF2B5EF4-FFF2-40B4-BE49-F238E27FC236}">
                <a16:creationId xmlns:a16="http://schemas.microsoft.com/office/drawing/2014/main" id="{DBAE8877-7B95-4B83-AC1F-74A7316F01FD}"/>
              </a:ext>
            </a:extLst>
          </p:cNvPr>
          <p:cNvSpPr txBox="1"/>
          <p:nvPr/>
        </p:nvSpPr>
        <p:spPr>
          <a:xfrm>
            <a:off x="3022600" y="7486650"/>
            <a:ext cx="6821714" cy="769441"/>
          </a:xfrm>
          <a:prstGeom prst="rect">
            <a:avLst/>
          </a:prstGeom>
          <a:noFill/>
        </p:spPr>
        <p:txBody>
          <a:bodyPr wrap="square" rtlCol="0">
            <a:spAutoFit/>
          </a:bodyPr>
          <a:lstStyle/>
          <a:p>
            <a:r>
              <a:rPr lang="en-US" sz="4400" dirty="0"/>
              <a:t>Diachronic works</a:t>
            </a:r>
          </a:p>
        </p:txBody>
      </p:sp>
    </p:spTree>
    <p:extLst>
      <p:ext uri="{BB962C8B-B14F-4D97-AF65-F5344CB8AC3E}">
        <p14:creationId xmlns:p14="http://schemas.microsoft.com/office/powerpoint/2010/main" val="144847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C7159-1266-4949-B9A5-BAEC6C1017F1}"/>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E0068382-CDBC-47D8-BF5F-9805FEE5760B}"/>
              </a:ext>
            </a:extLst>
          </p:cNvPr>
          <p:cNvSpPr>
            <a:spLocks noGrp="1"/>
          </p:cNvSpPr>
          <p:nvPr>
            <p:ph type="sldNum" sz="quarter" idx="11"/>
          </p:nvPr>
        </p:nvSpPr>
        <p:spPr/>
        <p:txBody>
          <a:bodyPr/>
          <a:lstStyle/>
          <a:p>
            <a:pPr algn="ctr"/>
            <a:fld id="{6B918772-37A3-47DC-BE01-33CAE9FCB74A}" type="slidenum">
              <a:rPr lang="en-US" smtClean="0"/>
              <a:pPr algn="ctr"/>
              <a:t>20</a:t>
            </a:fld>
            <a:endParaRPr lang="en-US" dirty="0"/>
          </a:p>
        </p:txBody>
      </p:sp>
      <p:sp>
        <p:nvSpPr>
          <p:cNvPr id="4" name="Title 1">
            <a:extLst>
              <a:ext uri="{FF2B5EF4-FFF2-40B4-BE49-F238E27FC236}">
                <a16:creationId xmlns:a16="http://schemas.microsoft.com/office/drawing/2014/main" id="{D9CE3219-0879-440A-B024-F8879A462C0D}"/>
              </a:ext>
            </a:extLst>
          </p:cNvPr>
          <p:cNvSpPr txBox="1">
            <a:spLocks/>
          </p:cNvSpPr>
          <p:nvPr/>
        </p:nvSpPr>
        <p:spPr>
          <a:xfrm>
            <a:off x="628816" y="322918"/>
            <a:ext cx="6889584" cy="1143932"/>
          </a:xfrm>
          <a:prstGeom prst="rect">
            <a:avLst/>
          </a:prstGeom>
        </p:spPr>
        <p:txBody>
          <a:bodyPr/>
          <a:lstStyle>
            <a:lvl1pPr>
              <a:defRPr>
                <a:latin typeface="+mj-lt"/>
                <a:ea typeface="+mj-ea"/>
                <a:cs typeface="+mj-cs"/>
              </a:defRPr>
            </a:lvl1pPr>
          </a:lstStyle>
          <a:p>
            <a:r>
              <a:rPr lang="en-GB" sz="6000" kern="0" dirty="0">
                <a:solidFill>
                  <a:schemeClr val="tx2"/>
                </a:solidFill>
              </a:rPr>
              <a:t>Application profile</a:t>
            </a:r>
          </a:p>
        </p:txBody>
      </p:sp>
      <p:sp>
        <p:nvSpPr>
          <p:cNvPr id="10" name="TextBox 9">
            <a:extLst>
              <a:ext uri="{FF2B5EF4-FFF2-40B4-BE49-F238E27FC236}">
                <a16:creationId xmlns:a16="http://schemas.microsoft.com/office/drawing/2014/main" id="{58CDB1B2-E570-475D-93A9-271C37C568B7}"/>
              </a:ext>
            </a:extLst>
          </p:cNvPr>
          <p:cNvSpPr txBox="1"/>
          <p:nvPr/>
        </p:nvSpPr>
        <p:spPr>
          <a:xfrm>
            <a:off x="698571" y="2120528"/>
            <a:ext cx="8852167" cy="830997"/>
          </a:xfrm>
          <a:prstGeom prst="rect">
            <a:avLst/>
          </a:prstGeom>
          <a:noFill/>
        </p:spPr>
        <p:txBody>
          <a:bodyPr wrap="none" rtlCol="0">
            <a:spAutoFit/>
          </a:bodyPr>
          <a:lstStyle/>
          <a:p>
            <a:r>
              <a:rPr lang="en-GB" sz="4800" dirty="0"/>
              <a:t>What elements must be recorded?</a:t>
            </a:r>
          </a:p>
        </p:txBody>
      </p:sp>
      <p:sp>
        <p:nvSpPr>
          <p:cNvPr id="6" name="TextBox 5">
            <a:extLst>
              <a:ext uri="{FF2B5EF4-FFF2-40B4-BE49-F238E27FC236}">
                <a16:creationId xmlns:a16="http://schemas.microsoft.com/office/drawing/2014/main" id="{800FC36A-5CCE-44F7-BA8E-6F9A42DB9C82}"/>
              </a:ext>
            </a:extLst>
          </p:cNvPr>
          <p:cNvSpPr txBox="1"/>
          <p:nvPr/>
        </p:nvSpPr>
        <p:spPr>
          <a:xfrm>
            <a:off x="958755" y="3025878"/>
            <a:ext cx="9274270" cy="830997"/>
          </a:xfrm>
          <a:prstGeom prst="rect">
            <a:avLst/>
          </a:prstGeom>
          <a:noFill/>
        </p:spPr>
        <p:txBody>
          <a:bodyPr wrap="none" rtlCol="0">
            <a:spAutoFit/>
          </a:bodyPr>
          <a:lstStyle/>
          <a:p>
            <a:r>
              <a:rPr lang="en-GB" sz="4800" dirty="0"/>
              <a:t>What elements should be recorded?</a:t>
            </a:r>
          </a:p>
        </p:txBody>
      </p:sp>
      <p:sp>
        <p:nvSpPr>
          <p:cNvPr id="7" name="TextBox 6">
            <a:extLst>
              <a:ext uri="{FF2B5EF4-FFF2-40B4-BE49-F238E27FC236}">
                <a16:creationId xmlns:a16="http://schemas.microsoft.com/office/drawing/2014/main" id="{96137E1B-ACB5-47FE-B744-90565E02592C}"/>
              </a:ext>
            </a:extLst>
          </p:cNvPr>
          <p:cNvSpPr txBox="1"/>
          <p:nvPr/>
        </p:nvSpPr>
        <p:spPr>
          <a:xfrm>
            <a:off x="1339755" y="3931521"/>
            <a:ext cx="8659743" cy="830997"/>
          </a:xfrm>
          <a:prstGeom prst="rect">
            <a:avLst/>
          </a:prstGeom>
          <a:noFill/>
        </p:spPr>
        <p:txBody>
          <a:bodyPr wrap="none" rtlCol="0">
            <a:spAutoFit/>
          </a:bodyPr>
          <a:lstStyle/>
          <a:p>
            <a:r>
              <a:rPr lang="en-GB" sz="4800" dirty="0"/>
              <a:t>What elements may be repeated?</a:t>
            </a:r>
          </a:p>
        </p:txBody>
      </p:sp>
      <p:sp>
        <p:nvSpPr>
          <p:cNvPr id="8" name="TextBox 7">
            <a:extLst>
              <a:ext uri="{FF2B5EF4-FFF2-40B4-BE49-F238E27FC236}">
                <a16:creationId xmlns:a16="http://schemas.microsoft.com/office/drawing/2014/main" id="{5AFF4EF4-3057-48EF-806D-7108BEE7B9AE}"/>
              </a:ext>
            </a:extLst>
          </p:cNvPr>
          <p:cNvSpPr txBox="1"/>
          <p:nvPr/>
        </p:nvSpPr>
        <p:spPr>
          <a:xfrm>
            <a:off x="1644555" y="4837164"/>
            <a:ext cx="7391126" cy="830997"/>
          </a:xfrm>
          <a:prstGeom prst="rect">
            <a:avLst/>
          </a:prstGeom>
          <a:noFill/>
        </p:spPr>
        <p:txBody>
          <a:bodyPr wrap="none" rtlCol="0">
            <a:spAutoFit/>
          </a:bodyPr>
          <a:lstStyle/>
          <a:p>
            <a:r>
              <a:rPr lang="en-GB" sz="4800" dirty="0"/>
              <a:t>What vocabularies are used?</a:t>
            </a:r>
          </a:p>
        </p:txBody>
      </p:sp>
      <p:sp>
        <p:nvSpPr>
          <p:cNvPr id="9" name="TextBox 8">
            <a:extLst>
              <a:ext uri="{FF2B5EF4-FFF2-40B4-BE49-F238E27FC236}">
                <a16:creationId xmlns:a16="http://schemas.microsoft.com/office/drawing/2014/main" id="{6302E6FF-DD8E-471B-A3F8-88ADA087104D}"/>
              </a:ext>
            </a:extLst>
          </p:cNvPr>
          <p:cNvSpPr txBox="1"/>
          <p:nvPr/>
        </p:nvSpPr>
        <p:spPr>
          <a:xfrm>
            <a:off x="1949355" y="5742807"/>
            <a:ext cx="8991179" cy="830997"/>
          </a:xfrm>
          <a:prstGeom prst="rect">
            <a:avLst/>
          </a:prstGeom>
          <a:noFill/>
        </p:spPr>
        <p:txBody>
          <a:bodyPr wrap="none" rtlCol="0">
            <a:spAutoFit/>
          </a:bodyPr>
          <a:lstStyle/>
          <a:p>
            <a:r>
              <a:rPr lang="en-GB" sz="4800" dirty="0"/>
              <a:t>What recording methods are used?</a:t>
            </a:r>
          </a:p>
        </p:txBody>
      </p:sp>
      <p:sp>
        <p:nvSpPr>
          <p:cNvPr id="12" name="TextBox 11">
            <a:extLst>
              <a:ext uri="{FF2B5EF4-FFF2-40B4-BE49-F238E27FC236}">
                <a16:creationId xmlns:a16="http://schemas.microsoft.com/office/drawing/2014/main" id="{4C2CBAE4-D14E-4AC7-88B2-71F08766CDDF}"/>
              </a:ext>
            </a:extLst>
          </p:cNvPr>
          <p:cNvSpPr txBox="1"/>
          <p:nvPr/>
        </p:nvSpPr>
        <p:spPr>
          <a:xfrm>
            <a:off x="1955800" y="6648450"/>
            <a:ext cx="6508000" cy="830997"/>
          </a:xfrm>
          <a:prstGeom prst="rect">
            <a:avLst/>
          </a:prstGeom>
          <a:noFill/>
        </p:spPr>
        <p:txBody>
          <a:bodyPr wrap="none" rtlCol="0">
            <a:spAutoFit/>
          </a:bodyPr>
          <a:lstStyle/>
          <a:p>
            <a:pPr marL="361950"/>
            <a:r>
              <a:rPr lang="en-GB" sz="4800" dirty="0"/>
              <a:t>What options are used?</a:t>
            </a:r>
          </a:p>
        </p:txBody>
      </p:sp>
    </p:spTree>
    <p:extLst>
      <p:ext uri="{BB962C8B-B14F-4D97-AF65-F5344CB8AC3E}">
        <p14:creationId xmlns:p14="http://schemas.microsoft.com/office/powerpoint/2010/main" val="89289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C7159-1266-4949-B9A5-BAEC6C1017F1}"/>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E0068382-CDBC-47D8-BF5F-9805FEE5760B}"/>
              </a:ext>
            </a:extLst>
          </p:cNvPr>
          <p:cNvSpPr>
            <a:spLocks noGrp="1"/>
          </p:cNvSpPr>
          <p:nvPr>
            <p:ph type="sldNum" sz="quarter" idx="11"/>
          </p:nvPr>
        </p:nvSpPr>
        <p:spPr/>
        <p:txBody>
          <a:bodyPr/>
          <a:lstStyle/>
          <a:p>
            <a:pPr algn="ctr"/>
            <a:fld id="{6B918772-37A3-47DC-BE01-33CAE9FCB74A}" type="slidenum">
              <a:rPr lang="en-US" smtClean="0"/>
              <a:pPr algn="ctr"/>
              <a:t>21</a:t>
            </a:fld>
            <a:endParaRPr lang="en-US" dirty="0"/>
          </a:p>
        </p:txBody>
      </p:sp>
      <p:sp>
        <p:nvSpPr>
          <p:cNvPr id="4" name="Title 1">
            <a:extLst>
              <a:ext uri="{FF2B5EF4-FFF2-40B4-BE49-F238E27FC236}">
                <a16:creationId xmlns:a16="http://schemas.microsoft.com/office/drawing/2014/main" id="{D9CE3219-0879-440A-B024-F8879A462C0D}"/>
              </a:ext>
            </a:extLst>
          </p:cNvPr>
          <p:cNvSpPr txBox="1">
            <a:spLocks/>
          </p:cNvSpPr>
          <p:nvPr/>
        </p:nvSpPr>
        <p:spPr>
          <a:xfrm>
            <a:off x="628816" y="322918"/>
            <a:ext cx="7041984" cy="1938992"/>
          </a:xfrm>
          <a:prstGeom prst="rect">
            <a:avLst/>
          </a:prstGeom>
        </p:spPr>
        <p:txBody>
          <a:bodyPr wrap="square">
            <a:spAutoFit/>
          </a:bodyPr>
          <a:lstStyle>
            <a:lvl1pPr>
              <a:defRPr>
                <a:latin typeface="+mj-lt"/>
                <a:ea typeface="+mj-ea"/>
                <a:cs typeface="+mj-cs"/>
              </a:defRPr>
            </a:lvl1pPr>
          </a:lstStyle>
          <a:p>
            <a:r>
              <a:rPr lang="en-GB" sz="6000" kern="0" dirty="0">
                <a:solidFill>
                  <a:schemeClr val="tx2"/>
                </a:solidFill>
              </a:rPr>
              <a:t>Application profiles in RDA Toolkit</a:t>
            </a:r>
          </a:p>
        </p:txBody>
      </p:sp>
      <p:sp>
        <p:nvSpPr>
          <p:cNvPr id="11" name="TextBox 10">
            <a:extLst>
              <a:ext uri="{FF2B5EF4-FFF2-40B4-BE49-F238E27FC236}">
                <a16:creationId xmlns:a16="http://schemas.microsoft.com/office/drawing/2014/main" id="{3F997A47-11EC-4E6C-B0ED-3F2B4450881B}"/>
              </a:ext>
            </a:extLst>
          </p:cNvPr>
          <p:cNvSpPr txBox="1"/>
          <p:nvPr/>
        </p:nvSpPr>
        <p:spPr>
          <a:xfrm>
            <a:off x="628816" y="2440097"/>
            <a:ext cx="11842584" cy="3785652"/>
          </a:xfrm>
          <a:prstGeom prst="rect">
            <a:avLst/>
          </a:prstGeom>
          <a:noFill/>
        </p:spPr>
        <p:txBody>
          <a:bodyPr wrap="square" rtlCol="0">
            <a:spAutoFit/>
          </a:bodyPr>
          <a:lstStyle/>
          <a:p>
            <a:r>
              <a:rPr lang="en-GB" sz="4800" dirty="0"/>
              <a:t>Multiple ways:</a:t>
            </a:r>
          </a:p>
          <a:p>
            <a:pPr marL="715963"/>
            <a:r>
              <a:rPr lang="en-GB" sz="4800" dirty="0"/>
              <a:t>Bookmarks and notes</a:t>
            </a:r>
          </a:p>
          <a:p>
            <a:pPr marL="715963"/>
            <a:r>
              <a:rPr lang="en-GB" sz="4800" dirty="0"/>
              <a:t>Policy statements</a:t>
            </a:r>
          </a:p>
          <a:p>
            <a:pPr marL="715963"/>
            <a:r>
              <a:rPr lang="en-GB" sz="4800" dirty="0"/>
              <a:t>Workflows and other user documentation External documents</a:t>
            </a:r>
          </a:p>
        </p:txBody>
      </p:sp>
      <p:sp>
        <p:nvSpPr>
          <p:cNvPr id="12" name="TextBox 11">
            <a:extLst>
              <a:ext uri="{FF2B5EF4-FFF2-40B4-BE49-F238E27FC236}">
                <a16:creationId xmlns:a16="http://schemas.microsoft.com/office/drawing/2014/main" id="{98C3731D-ADE5-409B-9967-5FC488ED1A34}"/>
              </a:ext>
            </a:extLst>
          </p:cNvPr>
          <p:cNvSpPr txBox="1"/>
          <p:nvPr/>
        </p:nvSpPr>
        <p:spPr>
          <a:xfrm>
            <a:off x="815976" y="6520606"/>
            <a:ext cx="11842584" cy="830997"/>
          </a:xfrm>
          <a:prstGeom prst="rect">
            <a:avLst/>
          </a:prstGeom>
          <a:noFill/>
        </p:spPr>
        <p:txBody>
          <a:bodyPr wrap="square" rtlCol="0">
            <a:spAutoFit/>
          </a:bodyPr>
          <a:lstStyle/>
          <a:p>
            <a:r>
              <a:rPr lang="en-GB" sz="4800" dirty="0"/>
              <a:t>Range of contexts, usage, and sharing</a:t>
            </a:r>
          </a:p>
        </p:txBody>
      </p:sp>
    </p:spTree>
    <p:extLst>
      <p:ext uri="{BB962C8B-B14F-4D97-AF65-F5344CB8AC3E}">
        <p14:creationId xmlns:p14="http://schemas.microsoft.com/office/powerpoint/2010/main" val="285114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96545-9C12-4B59-B73C-CB8838F2AE41}"/>
              </a:ext>
            </a:extLst>
          </p:cNvPr>
          <p:cNvSpPr>
            <a:spLocks noGrp="1"/>
          </p:cNvSpPr>
          <p:nvPr>
            <p:ph type="dt" sz="half" idx="10"/>
          </p:nvPr>
        </p:nvSpPr>
        <p:spPr/>
        <p:txBody>
          <a:bodyPr/>
          <a:lstStyle/>
          <a:p>
            <a:fld id="{272804E9-DEAF-46AD-95B2-D63C78700BF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4B90F8AE-C8C0-4205-BABC-2D44831549CB}"/>
              </a:ext>
            </a:extLst>
          </p:cNvPr>
          <p:cNvSpPr>
            <a:spLocks noGrp="1"/>
          </p:cNvSpPr>
          <p:nvPr>
            <p:ph type="sldNum" sz="quarter" idx="11"/>
          </p:nvPr>
        </p:nvSpPr>
        <p:spPr/>
        <p:txBody>
          <a:bodyPr/>
          <a:lstStyle/>
          <a:p>
            <a:pPr algn="ctr"/>
            <a:fld id="{6B918772-37A3-47DC-BE01-33CAE9FCB74A}" type="slidenum">
              <a:rPr lang="en-US" smtClean="0"/>
              <a:pPr algn="ctr"/>
              <a:t>22</a:t>
            </a:fld>
            <a:endParaRPr lang="en-US" dirty="0"/>
          </a:p>
        </p:txBody>
      </p:sp>
      <p:sp>
        <p:nvSpPr>
          <p:cNvPr id="5" name="TextBox 4">
            <a:extLst>
              <a:ext uri="{FF2B5EF4-FFF2-40B4-BE49-F238E27FC236}">
                <a16:creationId xmlns:a16="http://schemas.microsoft.com/office/drawing/2014/main" id="{8CB88D53-95B1-4BFF-897C-95FCF1482DFA}"/>
              </a:ext>
            </a:extLst>
          </p:cNvPr>
          <p:cNvSpPr txBox="1"/>
          <p:nvPr/>
        </p:nvSpPr>
        <p:spPr>
          <a:xfrm>
            <a:off x="642840" y="364497"/>
            <a:ext cx="1720086" cy="1015663"/>
          </a:xfrm>
          <a:prstGeom prst="rect">
            <a:avLst/>
          </a:prstGeom>
          <a:noFill/>
        </p:spPr>
        <p:txBody>
          <a:bodyPr wrap="none" rtlCol="0">
            <a:spAutoFit/>
          </a:bodyPr>
          <a:lstStyle/>
          <a:p>
            <a:r>
              <a:rPr lang="en-GB" sz="6000" dirty="0">
                <a:solidFill>
                  <a:schemeClr val="tx2"/>
                </a:solidFill>
              </a:rPr>
              <a:t>Note</a:t>
            </a:r>
          </a:p>
        </p:txBody>
      </p:sp>
      <p:pic>
        <p:nvPicPr>
          <p:cNvPr id="6" name="Picture 5">
            <a:extLst>
              <a:ext uri="{FF2B5EF4-FFF2-40B4-BE49-F238E27FC236}">
                <a16:creationId xmlns:a16="http://schemas.microsoft.com/office/drawing/2014/main" id="{22D4E8FD-DA60-4ACC-AE60-1A0DE9CDD337}"/>
              </a:ext>
            </a:extLst>
          </p:cNvPr>
          <p:cNvPicPr>
            <a:picLocks noChangeAspect="1"/>
          </p:cNvPicPr>
          <p:nvPr/>
        </p:nvPicPr>
        <p:blipFill>
          <a:blip r:embed="rId3"/>
          <a:stretch>
            <a:fillRect/>
          </a:stretch>
        </p:blipFill>
        <p:spPr>
          <a:xfrm>
            <a:off x="1498600" y="2381250"/>
            <a:ext cx="9867900" cy="4124325"/>
          </a:xfrm>
          <a:prstGeom prst="rect">
            <a:avLst/>
          </a:prstGeom>
        </p:spPr>
      </p:pic>
    </p:spTree>
    <p:extLst>
      <p:ext uri="{BB962C8B-B14F-4D97-AF65-F5344CB8AC3E}">
        <p14:creationId xmlns:p14="http://schemas.microsoft.com/office/powerpoint/2010/main" val="370406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23</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3530134" cy="1015663"/>
          </a:xfrm>
          <a:prstGeom prst="rect">
            <a:avLst/>
          </a:prstGeom>
          <a:noFill/>
        </p:spPr>
        <p:txBody>
          <a:bodyPr wrap="none" rtlCol="0">
            <a:spAutoFit/>
          </a:bodyPr>
          <a:lstStyle/>
          <a:p>
            <a:r>
              <a:rPr lang="en-GB" sz="6000" dirty="0">
                <a:solidFill>
                  <a:schemeClr val="tx2"/>
                </a:solidFill>
              </a:rPr>
              <a:t>Conditions</a:t>
            </a:r>
          </a:p>
        </p:txBody>
      </p:sp>
      <p:sp>
        <p:nvSpPr>
          <p:cNvPr id="5" name="TextBox 4">
            <a:extLst>
              <a:ext uri="{FF2B5EF4-FFF2-40B4-BE49-F238E27FC236}">
                <a16:creationId xmlns:a16="http://schemas.microsoft.com/office/drawing/2014/main" id="{D617A32B-8467-4F51-8209-2143855FAD1E}"/>
              </a:ext>
            </a:extLst>
          </p:cNvPr>
          <p:cNvSpPr txBox="1"/>
          <p:nvPr/>
        </p:nvSpPr>
        <p:spPr>
          <a:xfrm>
            <a:off x="642840" y="1771650"/>
            <a:ext cx="9829799" cy="3970318"/>
          </a:xfrm>
          <a:prstGeom prst="rect">
            <a:avLst/>
          </a:prstGeom>
          <a:noFill/>
        </p:spPr>
        <p:txBody>
          <a:bodyPr wrap="square" rtlCol="0">
            <a:spAutoFit/>
          </a:bodyPr>
          <a:lstStyle/>
          <a:p>
            <a:r>
              <a:rPr lang="en-US" sz="3600" dirty="0"/>
              <a:t>Many instructions apply only when one or more conditions is met</a:t>
            </a:r>
          </a:p>
          <a:p>
            <a:pPr marL="571500" indent="-571500">
              <a:buFont typeface="Arial" panose="020B0604020202020204" pitchFamily="34" charset="0"/>
              <a:buChar char="•"/>
            </a:pPr>
            <a:r>
              <a:rPr lang="en-US" sz="3600" dirty="0"/>
              <a:t>Kind of resource being described</a:t>
            </a:r>
          </a:p>
          <a:p>
            <a:pPr marL="571500" indent="-571500">
              <a:buFont typeface="Arial" panose="020B0604020202020204" pitchFamily="34" charset="0"/>
              <a:buChar char="•"/>
            </a:pPr>
            <a:r>
              <a:rPr lang="en-US" sz="3600" dirty="0"/>
              <a:t>Specific characteristic of resource being described</a:t>
            </a:r>
          </a:p>
          <a:p>
            <a:pPr marL="571500" indent="-571500">
              <a:buFont typeface="Arial" panose="020B0604020202020204" pitchFamily="34" charset="0"/>
              <a:buChar char="•"/>
            </a:pPr>
            <a:r>
              <a:rPr lang="en-US" sz="3600" dirty="0"/>
              <a:t>Existence of pre-recorded data</a:t>
            </a:r>
          </a:p>
          <a:p>
            <a:pPr marL="571500" indent="-571500">
              <a:buFont typeface="Arial" panose="020B0604020202020204" pitchFamily="34" charset="0"/>
              <a:buChar char="•"/>
            </a:pPr>
            <a:r>
              <a:rPr lang="en-US" sz="3600" dirty="0"/>
              <a:t>Etc.</a:t>
            </a:r>
          </a:p>
        </p:txBody>
      </p:sp>
      <p:sp>
        <p:nvSpPr>
          <p:cNvPr id="8" name="TextBox 7">
            <a:extLst>
              <a:ext uri="{FF2B5EF4-FFF2-40B4-BE49-F238E27FC236}">
                <a16:creationId xmlns:a16="http://schemas.microsoft.com/office/drawing/2014/main" id="{64DF6A66-F538-458F-8DEE-F577AE13E60C}"/>
              </a:ext>
            </a:extLst>
          </p:cNvPr>
          <p:cNvSpPr txBox="1"/>
          <p:nvPr/>
        </p:nvSpPr>
        <p:spPr>
          <a:xfrm>
            <a:off x="642840" y="6128116"/>
            <a:ext cx="9994829" cy="646331"/>
          </a:xfrm>
          <a:prstGeom prst="rect">
            <a:avLst/>
          </a:prstGeom>
          <a:noFill/>
        </p:spPr>
        <p:txBody>
          <a:bodyPr wrap="square" rtlCol="0">
            <a:spAutoFit/>
          </a:bodyPr>
          <a:lstStyle/>
          <a:p>
            <a:r>
              <a:rPr lang="en-US" sz="3600" dirty="0"/>
              <a:t>“Alternative” = option for the same set of conditions</a:t>
            </a:r>
          </a:p>
        </p:txBody>
      </p:sp>
      <p:sp>
        <p:nvSpPr>
          <p:cNvPr id="9" name="TextBox 8">
            <a:extLst>
              <a:ext uri="{FF2B5EF4-FFF2-40B4-BE49-F238E27FC236}">
                <a16:creationId xmlns:a16="http://schemas.microsoft.com/office/drawing/2014/main" id="{651C9F9B-D2E8-4324-91F6-47FCB165FE60}"/>
              </a:ext>
            </a:extLst>
          </p:cNvPr>
          <p:cNvSpPr txBox="1"/>
          <p:nvPr/>
        </p:nvSpPr>
        <p:spPr>
          <a:xfrm>
            <a:off x="642840" y="7160596"/>
            <a:ext cx="9829799" cy="646331"/>
          </a:xfrm>
          <a:prstGeom prst="rect">
            <a:avLst/>
          </a:prstGeom>
          <a:noFill/>
        </p:spPr>
        <p:txBody>
          <a:bodyPr wrap="square" rtlCol="0">
            <a:spAutoFit/>
          </a:bodyPr>
          <a:lstStyle/>
          <a:p>
            <a:r>
              <a:rPr lang="en-US" sz="3600" dirty="0"/>
              <a:t>“Exception” = different set of conditions</a:t>
            </a:r>
          </a:p>
        </p:txBody>
      </p:sp>
    </p:spTree>
    <p:extLst>
      <p:ext uri="{BB962C8B-B14F-4D97-AF65-F5344CB8AC3E}">
        <p14:creationId xmlns:p14="http://schemas.microsoft.com/office/powerpoint/2010/main" val="2365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5A69B-1C49-4523-9D3E-8FC4905E7FD3}"/>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06438C30-C067-4CE9-BD63-2F445EC0440E}"/>
              </a:ext>
            </a:extLst>
          </p:cNvPr>
          <p:cNvSpPr>
            <a:spLocks noGrp="1"/>
          </p:cNvSpPr>
          <p:nvPr>
            <p:ph type="sldNum" sz="quarter" idx="11"/>
          </p:nvPr>
        </p:nvSpPr>
        <p:spPr/>
        <p:txBody>
          <a:bodyPr/>
          <a:lstStyle/>
          <a:p>
            <a:pPr algn="ctr"/>
            <a:fld id="{6B918772-37A3-47DC-BE01-33CAE9FCB74A}" type="slidenum">
              <a:rPr lang="en-US" smtClean="0"/>
              <a:pPr algn="ctr"/>
              <a:t>24</a:t>
            </a:fld>
            <a:endParaRPr lang="en-US" dirty="0"/>
          </a:p>
        </p:txBody>
      </p:sp>
      <p:pic>
        <p:nvPicPr>
          <p:cNvPr id="4" name="Picture 3">
            <a:extLst>
              <a:ext uri="{FF2B5EF4-FFF2-40B4-BE49-F238E27FC236}">
                <a16:creationId xmlns:a16="http://schemas.microsoft.com/office/drawing/2014/main" id="{4211561C-E4B6-4ACF-863F-20F62E2BF2B7}"/>
              </a:ext>
            </a:extLst>
          </p:cNvPr>
          <p:cNvPicPr>
            <a:picLocks noChangeAspect="1"/>
          </p:cNvPicPr>
          <p:nvPr/>
        </p:nvPicPr>
        <p:blipFill>
          <a:blip r:embed="rId3"/>
          <a:stretch>
            <a:fillRect/>
          </a:stretch>
        </p:blipFill>
        <p:spPr>
          <a:xfrm>
            <a:off x="431800" y="400050"/>
            <a:ext cx="9991725" cy="7277100"/>
          </a:xfrm>
          <a:prstGeom prst="rect">
            <a:avLst/>
          </a:prstGeom>
          <a:ln w="38100">
            <a:solidFill>
              <a:schemeClr val="accent1"/>
            </a:solidFill>
          </a:ln>
        </p:spPr>
      </p:pic>
    </p:spTree>
    <p:extLst>
      <p:ext uri="{BB962C8B-B14F-4D97-AF65-F5344CB8AC3E}">
        <p14:creationId xmlns:p14="http://schemas.microsoft.com/office/powerpoint/2010/main" val="3211436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9F297-602F-4B83-BBBE-CC315E02EF9A}"/>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4AB96F-3817-4D91-A7E6-ADBEE579E8DB}"/>
              </a:ext>
            </a:extLst>
          </p:cNvPr>
          <p:cNvSpPr>
            <a:spLocks noGrp="1"/>
          </p:cNvSpPr>
          <p:nvPr>
            <p:ph type="sldNum" sz="quarter" idx="11"/>
          </p:nvPr>
        </p:nvSpPr>
        <p:spPr/>
        <p:txBody>
          <a:bodyPr/>
          <a:lstStyle/>
          <a:p>
            <a:pPr algn="ctr"/>
            <a:fld id="{6B918772-37A3-47DC-BE01-33CAE9FCB74A}" type="slidenum">
              <a:rPr lang="en-US" smtClean="0"/>
              <a:pPr algn="ctr"/>
              <a:t>25</a:t>
            </a:fld>
            <a:endParaRPr lang="en-US" dirty="0"/>
          </a:p>
        </p:txBody>
      </p:sp>
      <p:pic>
        <p:nvPicPr>
          <p:cNvPr id="4" name="Picture 3">
            <a:extLst>
              <a:ext uri="{FF2B5EF4-FFF2-40B4-BE49-F238E27FC236}">
                <a16:creationId xmlns:a16="http://schemas.microsoft.com/office/drawing/2014/main" id="{96CB21CB-23F4-4FE4-BB22-36D31BAFCE51}"/>
              </a:ext>
            </a:extLst>
          </p:cNvPr>
          <p:cNvPicPr>
            <a:picLocks noChangeAspect="1"/>
          </p:cNvPicPr>
          <p:nvPr/>
        </p:nvPicPr>
        <p:blipFill>
          <a:blip r:embed="rId2"/>
          <a:stretch>
            <a:fillRect/>
          </a:stretch>
        </p:blipFill>
        <p:spPr>
          <a:xfrm>
            <a:off x="337943" y="247650"/>
            <a:ext cx="12344400" cy="7334250"/>
          </a:xfrm>
          <a:prstGeom prst="rect">
            <a:avLst/>
          </a:prstGeom>
          <a:ln w="38100">
            <a:solidFill>
              <a:schemeClr val="accent1"/>
            </a:solidFill>
          </a:ln>
        </p:spPr>
      </p:pic>
    </p:spTree>
    <p:extLst>
      <p:ext uri="{BB962C8B-B14F-4D97-AF65-F5344CB8AC3E}">
        <p14:creationId xmlns:p14="http://schemas.microsoft.com/office/powerpoint/2010/main" val="366721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3EF87-75DF-45C5-829D-C0D62443A65D}"/>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E01B568-054D-47D5-B58D-67485CC35440}"/>
              </a:ext>
            </a:extLst>
          </p:cNvPr>
          <p:cNvSpPr>
            <a:spLocks noGrp="1"/>
          </p:cNvSpPr>
          <p:nvPr>
            <p:ph type="sldNum" sz="quarter" idx="11"/>
          </p:nvPr>
        </p:nvSpPr>
        <p:spPr/>
        <p:txBody>
          <a:bodyPr/>
          <a:lstStyle/>
          <a:p>
            <a:pPr algn="ctr"/>
            <a:fld id="{6B918772-37A3-47DC-BE01-33CAE9FCB74A}" type="slidenum">
              <a:rPr lang="en-US" smtClean="0"/>
              <a:pPr algn="ctr"/>
              <a:t>26</a:t>
            </a:fld>
            <a:endParaRPr lang="en-US" dirty="0"/>
          </a:p>
        </p:txBody>
      </p:sp>
      <p:sp>
        <p:nvSpPr>
          <p:cNvPr id="4" name="TextBox 3">
            <a:extLst>
              <a:ext uri="{FF2B5EF4-FFF2-40B4-BE49-F238E27FC236}">
                <a16:creationId xmlns:a16="http://schemas.microsoft.com/office/drawing/2014/main" id="{45C5227E-C1F0-417B-A0F8-A6D9069C26E8}"/>
              </a:ext>
            </a:extLst>
          </p:cNvPr>
          <p:cNvSpPr txBox="1"/>
          <p:nvPr/>
        </p:nvSpPr>
        <p:spPr>
          <a:xfrm>
            <a:off x="642840" y="1725751"/>
            <a:ext cx="9220200" cy="3170099"/>
          </a:xfrm>
          <a:prstGeom prst="rect">
            <a:avLst/>
          </a:prstGeom>
          <a:noFill/>
          <a:ln w="19050">
            <a:solidFill>
              <a:schemeClr val="tx1"/>
            </a:solidFill>
          </a:ln>
        </p:spPr>
        <p:txBody>
          <a:bodyPr wrap="square" rtlCol="0">
            <a:spAutoFit/>
          </a:bodyPr>
          <a:lstStyle/>
          <a:p>
            <a:r>
              <a:rPr lang="en-GB" sz="4000" i="1" dirty="0"/>
              <a:t>External document:</a:t>
            </a:r>
          </a:p>
          <a:p>
            <a:r>
              <a:rPr lang="en-GB" sz="4000" i="1" dirty="0"/>
              <a:t>Recording a manifestation that is an aggregate of expressions</a:t>
            </a:r>
          </a:p>
          <a:p>
            <a:endParaRPr lang="en-GB" sz="4000" dirty="0"/>
          </a:p>
          <a:p>
            <a:r>
              <a:rPr lang="en-GB" sz="4000" u="sng" dirty="0">
                <a:solidFill>
                  <a:schemeClr val="accent2"/>
                </a:solidFill>
              </a:rPr>
              <a:t>Record the </a:t>
            </a:r>
            <a:r>
              <a:rPr lang="en-GB" sz="4000" u="sng">
                <a:solidFill>
                  <a:schemeClr val="accent2"/>
                </a:solidFill>
              </a:rPr>
              <a:t>expressions separately and link</a:t>
            </a:r>
            <a:r>
              <a:rPr lang="en-GB" sz="4000"/>
              <a:t>.</a:t>
            </a:r>
            <a:endParaRPr lang="en-GB" sz="4000" dirty="0"/>
          </a:p>
        </p:txBody>
      </p:sp>
      <p:sp>
        <p:nvSpPr>
          <p:cNvPr id="7" name="TextBox 6">
            <a:extLst>
              <a:ext uri="{FF2B5EF4-FFF2-40B4-BE49-F238E27FC236}">
                <a16:creationId xmlns:a16="http://schemas.microsoft.com/office/drawing/2014/main" id="{05626092-D2E3-49FC-902A-FE497C70E0E6}"/>
              </a:ext>
            </a:extLst>
          </p:cNvPr>
          <p:cNvSpPr txBox="1"/>
          <p:nvPr/>
        </p:nvSpPr>
        <p:spPr>
          <a:xfrm>
            <a:off x="1270000" y="6676676"/>
            <a:ext cx="8289064" cy="707886"/>
          </a:xfrm>
          <a:prstGeom prst="rect">
            <a:avLst/>
          </a:prstGeom>
          <a:noFill/>
          <a:ln w="38100">
            <a:solidFill>
              <a:schemeClr val="accent1"/>
            </a:solidFill>
          </a:ln>
        </p:spPr>
        <p:txBody>
          <a:bodyPr wrap="none" rtlCol="0">
            <a:spAutoFit/>
          </a:bodyPr>
          <a:lstStyle/>
          <a:p>
            <a:r>
              <a:rPr lang="en-GB" sz="4000" dirty="0"/>
              <a:t>Hyperlink with URL copied from Toolkit</a:t>
            </a:r>
          </a:p>
        </p:txBody>
      </p:sp>
      <p:sp>
        <p:nvSpPr>
          <p:cNvPr id="8" name="TextBox 7">
            <a:extLst>
              <a:ext uri="{FF2B5EF4-FFF2-40B4-BE49-F238E27FC236}">
                <a16:creationId xmlns:a16="http://schemas.microsoft.com/office/drawing/2014/main" id="{277DFCBA-DB6E-4082-82CA-F1FAEEB70DDB}"/>
              </a:ext>
            </a:extLst>
          </p:cNvPr>
          <p:cNvSpPr txBox="1"/>
          <p:nvPr/>
        </p:nvSpPr>
        <p:spPr>
          <a:xfrm>
            <a:off x="642840" y="364497"/>
            <a:ext cx="6129178" cy="1015663"/>
          </a:xfrm>
          <a:prstGeom prst="rect">
            <a:avLst/>
          </a:prstGeom>
          <a:noFill/>
        </p:spPr>
        <p:txBody>
          <a:bodyPr wrap="none" rtlCol="0">
            <a:spAutoFit/>
          </a:bodyPr>
          <a:lstStyle/>
          <a:p>
            <a:r>
              <a:rPr lang="en-GB" sz="6000" dirty="0">
                <a:solidFill>
                  <a:schemeClr val="tx2"/>
                </a:solidFill>
              </a:rPr>
              <a:t>Using a Toolkit URL</a:t>
            </a:r>
          </a:p>
        </p:txBody>
      </p:sp>
      <p:cxnSp>
        <p:nvCxnSpPr>
          <p:cNvPr id="10" name="Straight Arrow Connector 9">
            <a:extLst>
              <a:ext uri="{FF2B5EF4-FFF2-40B4-BE49-F238E27FC236}">
                <a16:creationId xmlns:a16="http://schemas.microsoft.com/office/drawing/2014/main" id="{4600BE5F-DB06-462A-A505-7CD32233925E}"/>
              </a:ext>
            </a:extLst>
          </p:cNvPr>
          <p:cNvCxnSpPr>
            <a:cxnSpLocks/>
            <a:stCxn id="7" idx="0"/>
          </p:cNvCxnSpPr>
          <p:nvPr/>
        </p:nvCxnSpPr>
        <p:spPr>
          <a:xfrm flipH="1" flipV="1">
            <a:off x="4927600" y="4895850"/>
            <a:ext cx="486932" cy="1780826"/>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25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C5B9E-193D-4825-9BD3-A534A060A243}"/>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821A31-2F66-452B-81A2-82EC998F4B18}"/>
              </a:ext>
            </a:extLst>
          </p:cNvPr>
          <p:cNvSpPr>
            <a:spLocks noGrp="1"/>
          </p:cNvSpPr>
          <p:nvPr>
            <p:ph type="sldNum" sz="quarter" idx="11"/>
          </p:nvPr>
        </p:nvSpPr>
        <p:spPr/>
        <p:txBody>
          <a:bodyPr/>
          <a:lstStyle/>
          <a:p>
            <a:pPr algn="ctr"/>
            <a:fld id="{6B918772-37A3-47DC-BE01-33CAE9FCB74A}" type="slidenum">
              <a:rPr lang="en-US" smtClean="0"/>
              <a:pPr algn="ctr"/>
              <a:t>27</a:t>
            </a:fld>
            <a:endParaRPr lang="en-US" dirty="0"/>
          </a:p>
        </p:txBody>
      </p:sp>
      <p:sp>
        <p:nvSpPr>
          <p:cNvPr id="4" name="Content Placeholder 3">
            <a:extLst>
              <a:ext uri="{FF2B5EF4-FFF2-40B4-BE49-F238E27FC236}">
                <a16:creationId xmlns:a16="http://schemas.microsoft.com/office/drawing/2014/main" id="{913F1651-3049-46B5-BF02-80B4D80BD377}"/>
              </a:ext>
            </a:extLst>
          </p:cNvPr>
          <p:cNvSpPr>
            <a:spLocks noGrp="1"/>
          </p:cNvSpPr>
          <p:nvPr>
            <p:ph idx="1"/>
          </p:nvPr>
        </p:nvSpPr>
        <p:spPr/>
        <p:txBody>
          <a:bodyPr/>
          <a:lstStyle/>
          <a:p>
            <a:r>
              <a:rPr lang="en-GB" dirty="0"/>
              <a:t>Recording methods</a:t>
            </a:r>
          </a:p>
        </p:txBody>
      </p:sp>
      <p:sp>
        <p:nvSpPr>
          <p:cNvPr id="5" name="Title 4">
            <a:extLst>
              <a:ext uri="{FF2B5EF4-FFF2-40B4-BE49-F238E27FC236}">
                <a16:creationId xmlns:a16="http://schemas.microsoft.com/office/drawing/2014/main" id="{CED81CB5-021E-4786-85FB-EFB085E9FEDA}"/>
              </a:ext>
            </a:extLst>
          </p:cNvPr>
          <p:cNvSpPr>
            <a:spLocks noGrp="1"/>
          </p:cNvSpPr>
          <p:nvPr>
            <p:ph type="title"/>
          </p:nvPr>
        </p:nvSpPr>
        <p:spPr/>
        <p:txBody>
          <a:bodyPr/>
          <a:lstStyle/>
          <a:p>
            <a:r>
              <a:rPr lang="en-GB" dirty="0"/>
              <a:t>Cataloguing with RDA</a:t>
            </a:r>
          </a:p>
        </p:txBody>
      </p:sp>
    </p:spTree>
    <p:extLst>
      <p:ext uri="{BB962C8B-B14F-4D97-AF65-F5344CB8AC3E}">
        <p14:creationId xmlns:p14="http://schemas.microsoft.com/office/powerpoint/2010/main" val="68564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7B1711-0B6F-4E90-8732-8A50BBD6D9D1}"/>
              </a:ext>
            </a:extLst>
          </p:cNvPr>
          <p:cNvSpPr txBox="1"/>
          <p:nvPr/>
        </p:nvSpPr>
        <p:spPr>
          <a:xfrm>
            <a:off x="1283463" y="2222167"/>
            <a:ext cx="10755106" cy="1322798"/>
          </a:xfrm>
          <a:prstGeom prst="rect">
            <a:avLst/>
          </a:prstGeom>
          <a:noFill/>
        </p:spPr>
        <p:txBody>
          <a:bodyPr wrap="square" rtlCol="0">
            <a:spAutoFit/>
          </a:bodyPr>
          <a:lstStyle/>
          <a:p>
            <a:r>
              <a:rPr lang="en-GB" sz="3998" dirty="0"/>
              <a:t>Flat-file data</a:t>
            </a:r>
          </a:p>
          <a:p>
            <a:r>
              <a:rPr lang="en-GB" sz="3998" dirty="0"/>
              <a:t>	Catalogue cards, printed bibliographies, etc.</a:t>
            </a:r>
          </a:p>
        </p:txBody>
      </p:sp>
      <p:sp>
        <p:nvSpPr>
          <p:cNvPr id="8" name="TextBox 7">
            <a:extLst>
              <a:ext uri="{FF2B5EF4-FFF2-40B4-BE49-F238E27FC236}">
                <a16:creationId xmlns:a16="http://schemas.microsoft.com/office/drawing/2014/main" id="{7B7737B7-64E9-40B3-879A-F8A1158AB1B7}"/>
              </a:ext>
            </a:extLst>
          </p:cNvPr>
          <p:cNvSpPr txBox="1"/>
          <p:nvPr/>
        </p:nvSpPr>
        <p:spPr>
          <a:xfrm>
            <a:off x="1283463" y="3930317"/>
            <a:ext cx="10755106" cy="1322798"/>
          </a:xfrm>
          <a:prstGeom prst="rect">
            <a:avLst/>
          </a:prstGeom>
          <a:noFill/>
        </p:spPr>
        <p:txBody>
          <a:bodyPr wrap="square" rtlCol="0">
            <a:spAutoFit/>
          </a:bodyPr>
          <a:lstStyle/>
          <a:p>
            <a:r>
              <a:rPr lang="en-GB" sz="3998" dirty="0"/>
              <a:t>Description and access</a:t>
            </a:r>
          </a:p>
          <a:p>
            <a:r>
              <a:rPr lang="en-GB" sz="3998" dirty="0"/>
              <a:t>	Bibliographic and authority records</a:t>
            </a:r>
          </a:p>
        </p:txBody>
      </p:sp>
      <p:sp>
        <p:nvSpPr>
          <p:cNvPr id="9" name="TextBox 8">
            <a:extLst>
              <a:ext uri="{FF2B5EF4-FFF2-40B4-BE49-F238E27FC236}">
                <a16:creationId xmlns:a16="http://schemas.microsoft.com/office/drawing/2014/main" id="{F266CCAA-F099-4ABF-8BD3-3CE611C69EFA}"/>
              </a:ext>
            </a:extLst>
          </p:cNvPr>
          <p:cNvSpPr txBox="1"/>
          <p:nvPr/>
        </p:nvSpPr>
        <p:spPr>
          <a:xfrm>
            <a:off x="1283463" y="5638467"/>
            <a:ext cx="10755106" cy="707566"/>
          </a:xfrm>
          <a:prstGeom prst="rect">
            <a:avLst/>
          </a:prstGeom>
          <a:noFill/>
        </p:spPr>
        <p:txBody>
          <a:bodyPr wrap="square" rtlCol="0">
            <a:spAutoFit/>
          </a:bodyPr>
          <a:lstStyle/>
          <a:p>
            <a:r>
              <a:rPr lang="en-GB" sz="3998" dirty="0"/>
              <a:t>Relational databases</a:t>
            </a:r>
          </a:p>
        </p:txBody>
      </p:sp>
      <p:sp>
        <p:nvSpPr>
          <p:cNvPr id="10" name="TextBox 9">
            <a:extLst>
              <a:ext uri="{FF2B5EF4-FFF2-40B4-BE49-F238E27FC236}">
                <a16:creationId xmlns:a16="http://schemas.microsoft.com/office/drawing/2014/main" id="{AB4E0D44-EBF7-4C5D-A183-36D93CBA9405}"/>
              </a:ext>
            </a:extLst>
          </p:cNvPr>
          <p:cNvSpPr txBox="1"/>
          <p:nvPr/>
        </p:nvSpPr>
        <p:spPr>
          <a:xfrm>
            <a:off x="1283463" y="6731408"/>
            <a:ext cx="10755106" cy="707566"/>
          </a:xfrm>
          <a:prstGeom prst="rect">
            <a:avLst/>
          </a:prstGeom>
          <a:noFill/>
        </p:spPr>
        <p:txBody>
          <a:bodyPr wrap="square" rtlCol="0">
            <a:spAutoFit/>
          </a:bodyPr>
          <a:lstStyle/>
          <a:p>
            <a:r>
              <a:rPr lang="en-GB" sz="3998" dirty="0"/>
              <a:t>Linked data in the Semantic Web</a:t>
            </a:r>
          </a:p>
        </p:txBody>
      </p:sp>
      <p:sp>
        <p:nvSpPr>
          <p:cNvPr id="11" name="Title 1">
            <a:extLst>
              <a:ext uri="{FF2B5EF4-FFF2-40B4-BE49-F238E27FC236}">
                <a16:creationId xmlns:a16="http://schemas.microsoft.com/office/drawing/2014/main" id="{6008D04D-FF80-4749-9DEF-D5E8688D3A9C}"/>
              </a:ext>
            </a:extLst>
          </p:cNvPr>
          <p:cNvSpPr txBox="1">
            <a:spLocks/>
          </p:cNvSpPr>
          <p:nvPr/>
        </p:nvSpPr>
        <p:spPr>
          <a:xfrm>
            <a:off x="508000" y="476250"/>
            <a:ext cx="7661072"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RDA database scenarios</a:t>
            </a:r>
          </a:p>
        </p:txBody>
      </p:sp>
    </p:spTree>
    <p:extLst>
      <p:ext uri="{BB962C8B-B14F-4D97-AF65-F5344CB8AC3E}">
        <p14:creationId xmlns:p14="http://schemas.microsoft.com/office/powerpoint/2010/main" val="316995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419A5-6952-4B62-BD7A-D36392C9BEF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266C6FC3-7D4C-4D2F-8DDA-BCE079D5E389}"/>
              </a:ext>
            </a:extLst>
          </p:cNvPr>
          <p:cNvSpPr>
            <a:spLocks noGrp="1"/>
          </p:cNvSpPr>
          <p:nvPr>
            <p:ph type="sldNum" sz="quarter" idx="11"/>
          </p:nvPr>
        </p:nvSpPr>
        <p:spPr/>
        <p:txBody>
          <a:bodyPr/>
          <a:lstStyle/>
          <a:p>
            <a:pPr algn="ctr"/>
            <a:fld id="{6B918772-37A3-47DC-BE01-33CAE9FCB74A}" type="slidenum">
              <a:rPr lang="en-US" smtClean="0"/>
              <a:pPr algn="ctr"/>
              <a:t>29</a:t>
            </a:fld>
            <a:endParaRPr lang="en-US" dirty="0"/>
          </a:p>
        </p:txBody>
      </p:sp>
      <p:sp>
        <p:nvSpPr>
          <p:cNvPr id="11" name="Title 1">
            <a:extLst>
              <a:ext uri="{FF2B5EF4-FFF2-40B4-BE49-F238E27FC236}">
                <a16:creationId xmlns:a16="http://schemas.microsoft.com/office/drawing/2014/main" id="{483DE8A6-E84A-4999-85F7-B5AEAB362C24}"/>
              </a:ext>
            </a:extLst>
          </p:cNvPr>
          <p:cNvSpPr txBox="1">
            <a:spLocks/>
          </p:cNvSpPr>
          <p:nvPr/>
        </p:nvSpPr>
        <p:spPr>
          <a:xfrm>
            <a:off x="508000" y="476250"/>
            <a:ext cx="6276077"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Recording methods</a:t>
            </a:r>
          </a:p>
        </p:txBody>
      </p:sp>
      <p:sp>
        <p:nvSpPr>
          <p:cNvPr id="12" name="TextBox 11">
            <a:extLst>
              <a:ext uri="{FF2B5EF4-FFF2-40B4-BE49-F238E27FC236}">
                <a16:creationId xmlns:a16="http://schemas.microsoft.com/office/drawing/2014/main" id="{7D883BA6-7A1F-43D6-B422-EDA412055273}"/>
              </a:ext>
            </a:extLst>
          </p:cNvPr>
          <p:cNvSpPr txBox="1"/>
          <p:nvPr/>
        </p:nvSpPr>
        <p:spPr>
          <a:xfrm>
            <a:off x="508000" y="5403054"/>
            <a:ext cx="9799221" cy="1323439"/>
          </a:xfrm>
          <a:prstGeom prst="rect">
            <a:avLst/>
          </a:prstGeom>
          <a:noFill/>
        </p:spPr>
        <p:txBody>
          <a:bodyPr wrap="none" rtlCol="0">
            <a:spAutoFit/>
          </a:bodyPr>
          <a:lstStyle/>
          <a:p>
            <a:r>
              <a:rPr lang="en-GB" sz="4000" dirty="0"/>
              <a:t>Extended to all elements</a:t>
            </a:r>
          </a:p>
          <a:p>
            <a:pPr marL="717550"/>
            <a:r>
              <a:rPr lang="en-GB" sz="4000" dirty="0"/>
              <a:t>Confined to relationships in original Toolkit</a:t>
            </a:r>
          </a:p>
        </p:txBody>
      </p:sp>
      <p:sp>
        <p:nvSpPr>
          <p:cNvPr id="8" name="TextBox 7">
            <a:extLst>
              <a:ext uri="{FF2B5EF4-FFF2-40B4-BE49-F238E27FC236}">
                <a16:creationId xmlns:a16="http://schemas.microsoft.com/office/drawing/2014/main" id="{C295776F-E933-47CF-A2AC-EC77C9EB63FD}"/>
              </a:ext>
            </a:extLst>
          </p:cNvPr>
          <p:cNvSpPr txBox="1"/>
          <p:nvPr/>
        </p:nvSpPr>
        <p:spPr>
          <a:xfrm>
            <a:off x="508000" y="7126791"/>
            <a:ext cx="7366119" cy="707886"/>
          </a:xfrm>
          <a:prstGeom prst="rect">
            <a:avLst/>
          </a:prstGeom>
          <a:noFill/>
        </p:spPr>
        <p:txBody>
          <a:bodyPr wrap="none" rtlCol="0">
            <a:spAutoFit/>
          </a:bodyPr>
          <a:lstStyle/>
          <a:p>
            <a:r>
              <a:rPr lang="en-GB" sz="4000" dirty="0"/>
              <a:t>Linked data “method” now explicit</a:t>
            </a:r>
          </a:p>
        </p:txBody>
      </p:sp>
      <p:sp>
        <p:nvSpPr>
          <p:cNvPr id="9" name="TextBox 8">
            <a:extLst>
              <a:ext uri="{FF2B5EF4-FFF2-40B4-BE49-F238E27FC236}">
                <a16:creationId xmlns:a16="http://schemas.microsoft.com/office/drawing/2014/main" id="{542322A4-98C1-4645-A94F-02251DB020EE}"/>
              </a:ext>
            </a:extLst>
          </p:cNvPr>
          <p:cNvSpPr txBox="1"/>
          <p:nvPr/>
        </p:nvSpPr>
        <p:spPr>
          <a:xfrm>
            <a:off x="578774" y="1832657"/>
            <a:ext cx="6128281" cy="3170099"/>
          </a:xfrm>
          <a:prstGeom prst="rect">
            <a:avLst/>
          </a:prstGeom>
          <a:noFill/>
        </p:spPr>
        <p:txBody>
          <a:bodyPr wrap="none" rtlCol="0">
            <a:spAutoFit/>
          </a:bodyPr>
          <a:lstStyle/>
          <a:p>
            <a:r>
              <a:rPr lang="en-GB" sz="4000" dirty="0"/>
              <a:t>4 methods = “4-fold path”</a:t>
            </a:r>
          </a:p>
          <a:p>
            <a:pPr marL="720725"/>
            <a:r>
              <a:rPr lang="en-GB" sz="4000" dirty="0"/>
              <a:t>Unstructured description</a:t>
            </a:r>
          </a:p>
          <a:p>
            <a:pPr marL="720725"/>
            <a:r>
              <a:rPr lang="en-GB" sz="4000" dirty="0"/>
              <a:t>Structured description</a:t>
            </a:r>
          </a:p>
          <a:p>
            <a:pPr marL="720725"/>
            <a:r>
              <a:rPr lang="en-GB" sz="4000" dirty="0"/>
              <a:t>Identifier</a:t>
            </a:r>
          </a:p>
          <a:p>
            <a:pPr marL="720725"/>
            <a:r>
              <a:rPr lang="en-GB" sz="4000" dirty="0"/>
              <a:t>IRI</a:t>
            </a:r>
          </a:p>
        </p:txBody>
      </p:sp>
    </p:spTree>
    <p:extLst>
      <p:ext uri="{BB962C8B-B14F-4D97-AF65-F5344CB8AC3E}">
        <p14:creationId xmlns:p14="http://schemas.microsoft.com/office/powerpoint/2010/main" val="187390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C5B9E-193D-4825-9BD3-A534A060A243}"/>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821A31-2F66-452B-81A2-82EC998F4B18}"/>
              </a:ext>
            </a:extLst>
          </p:cNvPr>
          <p:cNvSpPr>
            <a:spLocks noGrp="1"/>
          </p:cNvSpPr>
          <p:nvPr>
            <p:ph type="sldNum" sz="quarter" idx="11"/>
          </p:nvPr>
        </p:nvSpPr>
        <p:spPr/>
        <p:txBody>
          <a:bodyPr/>
          <a:lstStyle/>
          <a:p>
            <a:pPr algn="ctr"/>
            <a:fld id="{6B918772-37A3-47DC-BE01-33CAE9FCB74A}" type="slidenum">
              <a:rPr lang="en-US" smtClean="0"/>
              <a:pPr algn="ctr"/>
              <a:t>3</a:t>
            </a:fld>
            <a:endParaRPr lang="en-US" dirty="0"/>
          </a:p>
        </p:txBody>
      </p:sp>
      <p:sp>
        <p:nvSpPr>
          <p:cNvPr id="4" name="Content Placeholder 3">
            <a:extLst>
              <a:ext uri="{FF2B5EF4-FFF2-40B4-BE49-F238E27FC236}">
                <a16:creationId xmlns:a16="http://schemas.microsoft.com/office/drawing/2014/main" id="{913F1651-3049-46B5-BF02-80B4D80BD377}"/>
              </a:ext>
            </a:extLst>
          </p:cNvPr>
          <p:cNvSpPr>
            <a:spLocks noGrp="1"/>
          </p:cNvSpPr>
          <p:nvPr>
            <p:ph idx="1"/>
          </p:nvPr>
        </p:nvSpPr>
        <p:spPr/>
        <p:txBody>
          <a:bodyPr/>
          <a:lstStyle/>
          <a:p>
            <a:r>
              <a:rPr lang="en-GB" dirty="0"/>
              <a:t>Library Reference Model</a:t>
            </a:r>
          </a:p>
        </p:txBody>
      </p:sp>
      <p:sp>
        <p:nvSpPr>
          <p:cNvPr id="5" name="Title 4">
            <a:extLst>
              <a:ext uri="{FF2B5EF4-FFF2-40B4-BE49-F238E27FC236}">
                <a16:creationId xmlns:a16="http://schemas.microsoft.com/office/drawing/2014/main" id="{CED81CB5-021E-4786-85FB-EFB085E9FEDA}"/>
              </a:ext>
            </a:extLst>
          </p:cNvPr>
          <p:cNvSpPr>
            <a:spLocks noGrp="1"/>
          </p:cNvSpPr>
          <p:nvPr>
            <p:ph type="title"/>
          </p:nvPr>
        </p:nvSpPr>
        <p:spPr/>
        <p:txBody>
          <a:bodyPr/>
          <a:lstStyle/>
          <a:p>
            <a:r>
              <a:rPr lang="en-GB" dirty="0"/>
              <a:t>Cataloguing with RDA</a:t>
            </a:r>
          </a:p>
        </p:txBody>
      </p:sp>
    </p:spTree>
    <p:extLst>
      <p:ext uri="{BB962C8B-B14F-4D97-AF65-F5344CB8AC3E}">
        <p14:creationId xmlns:p14="http://schemas.microsoft.com/office/powerpoint/2010/main" val="10040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DC3D0-36D9-46DA-886F-195BFC8DC7B3}"/>
              </a:ext>
            </a:extLst>
          </p:cNvPr>
          <p:cNvSpPr txBox="1"/>
          <p:nvPr/>
        </p:nvSpPr>
        <p:spPr>
          <a:xfrm>
            <a:off x="508000" y="2152650"/>
            <a:ext cx="11112426" cy="707566"/>
          </a:xfrm>
          <a:prstGeom prst="rect">
            <a:avLst/>
          </a:prstGeom>
          <a:noFill/>
        </p:spPr>
        <p:txBody>
          <a:bodyPr wrap="square" rtlCol="0">
            <a:spAutoFit/>
          </a:bodyPr>
          <a:lstStyle/>
          <a:p>
            <a:r>
              <a:rPr lang="en-GB" sz="3998" dirty="0"/>
              <a:t>Transcribed data: what you see is what you get</a:t>
            </a:r>
          </a:p>
        </p:txBody>
      </p:sp>
      <p:sp>
        <p:nvSpPr>
          <p:cNvPr id="4" name="TextBox 3">
            <a:extLst>
              <a:ext uri="{FF2B5EF4-FFF2-40B4-BE49-F238E27FC236}">
                <a16:creationId xmlns:a16="http://schemas.microsoft.com/office/drawing/2014/main" id="{118ACB18-F2CA-42E7-89BA-7F6F1666BBEA}"/>
              </a:ext>
            </a:extLst>
          </p:cNvPr>
          <p:cNvSpPr txBox="1"/>
          <p:nvPr/>
        </p:nvSpPr>
        <p:spPr>
          <a:xfrm>
            <a:off x="508000" y="3456460"/>
            <a:ext cx="11112426" cy="707566"/>
          </a:xfrm>
          <a:prstGeom prst="rect">
            <a:avLst/>
          </a:prstGeom>
          <a:noFill/>
        </p:spPr>
        <p:txBody>
          <a:bodyPr wrap="square" rtlCol="0">
            <a:spAutoFit/>
          </a:bodyPr>
          <a:lstStyle/>
          <a:p>
            <a:r>
              <a:rPr lang="en-GB" sz="3998" dirty="0"/>
              <a:t>Free text notes</a:t>
            </a:r>
          </a:p>
        </p:txBody>
      </p:sp>
      <p:sp>
        <p:nvSpPr>
          <p:cNvPr id="5" name="TextBox 4">
            <a:extLst>
              <a:ext uri="{FF2B5EF4-FFF2-40B4-BE49-F238E27FC236}">
                <a16:creationId xmlns:a16="http://schemas.microsoft.com/office/drawing/2014/main" id="{68C9D677-47BB-4860-A055-9F1962515AC4}"/>
              </a:ext>
            </a:extLst>
          </p:cNvPr>
          <p:cNvSpPr txBox="1"/>
          <p:nvPr/>
        </p:nvSpPr>
        <p:spPr>
          <a:xfrm>
            <a:off x="508000" y="4760269"/>
            <a:ext cx="11112426" cy="707566"/>
          </a:xfrm>
          <a:prstGeom prst="rect">
            <a:avLst/>
          </a:prstGeom>
          <a:noFill/>
        </p:spPr>
        <p:txBody>
          <a:bodyPr wrap="square" rtlCol="0">
            <a:spAutoFit/>
          </a:bodyPr>
          <a:lstStyle/>
          <a:p>
            <a:r>
              <a:rPr lang="en-GB" sz="3998" dirty="0"/>
              <a:t>Uncontrolled terminology for description</a:t>
            </a:r>
          </a:p>
        </p:txBody>
      </p:sp>
      <p:sp>
        <p:nvSpPr>
          <p:cNvPr id="6" name="TextBox 5">
            <a:extLst>
              <a:ext uri="{FF2B5EF4-FFF2-40B4-BE49-F238E27FC236}">
                <a16:creationId xmlns:a16="http://schemas.microsoft.com/office/drawing/2014/main" id="{B1F2DA61-B3B9-4D05-BEBA-65AE005E4CAC}"/>
              </a:ext>
            </a:extLst>
          </p:cNvPr>
          <p:cNvSpPr txBox="1"/>
          <p:nvPr/>
        </p:nvSpPr>
        <p:spPr>
          <a:xfrm>
            <a:off x="508000" y="6064081"/>
            <a:ext cx="11112426" cy="1322798"/>
          </a:xfrm>
          <a:prstGeom prst="rect">
            <a:avLst/>
          </a:prstGeom>
          <a:noFill/>
        </p:spPr>
        <p:txBody>
          <a:bodyPr wrap="square" rtlCol="0">
            <a:spAutoFit/>
          </a:bodyPr>
          <a:lstStyle/>
          <a:p>
            <a:r>
              <a:rPr lang="en-GB" sz="3998" dirty="0"/>
              <a:t>Non-standard metadata from non-professional sources or lacking provenance (authority)</a:t>
            </a:r>
          </a:p>
        </p:txBody>
      </p:sp>
      <p:sp>
        <p:nvSpPr>
          <p:cNvPr id="7" name="Title 1">
            <a:extLst>
              <a:ext uri="{FF2B5EF4-FFF2-40B4-BE49-F238E27FC236}">
                <a16:creationId xmlns:a16="http://schemas.microsoft.com/office/drawing/2014/main" id="{A80C30B0-05FE-4D00-BAAC-218192BFA23B}"/>
              </a:ext>
            </a:extLst>
          </p:cNvPr>
          <p:cNvSpPr txBox="1">
            <a:spLocks/>
          </p:cNvSpPr>
          <p:nvPr/>
        </p:nvSpPr>
        <p:spPr>
          <a:xfrm>
            <a:off x="508000" y="476250"/>
            <a:ext cx="8036174"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Unstructured description</a:t>
            </a:r>
          </a:p>
        </p:txBody>
      </p:sp>
    </p:spTree>
    <p:extLst>
      <p:ext uri="{BB962C8B-B14F-4D97-AF65-F5344CB8AC3E}">
        <p14:creationId xmlns:p14="http://schemas.microsoft.com/office/powerpoint/2010/main" val="91145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DC3D0-36D9-46DA-886F-195BFC8DC7B3}"/>
              </a:ext>
            </a:extLst>
          </p:cNvPr>
          <p:cNvSpPr txBox="1"/>
          <p:nvPr/>
        </p:nvSpPr>
        <p:spPr>
          <a:xfrm>
            <a:off x="508000" y="1847850"/>
            <a:ext cx="11112426" cy="1322798"/>
          </a:xfrm>
          <a:prstGeom prst="rect">
            <a:avLst/>
          </a:prstGeom>
          <a:noFill/>
        </p:spPr>
        <p:txBody>
          <a:bodyPr wrap="square" rtlCol="0">
            <a:spAutoFit/>
          </a:bodyPr>
          <a:lstStyle/>
          <a:p>
            <a:r>
              <a:rPr lang="en-GB" sz="3998" dirty="0"/>
              <a:t>Data recorded in regular, standard, structured formats for human consumers</a:t>
            </a:r>
          </a:p>
        </p:txBody>
      </p:sp>
      <p:sp>
        <p:nvSpPr>
          <p:cNvPr id="4" name="TextBox 3">
            <a:extLst>
              <a:ext uri="{FF2B5EF4-FFF2-40B4-BE49-F238E27FC236}">
                <a16:creationId xmlns:a16="http://schemas.microsoft.com/office/drawing/2014/main" id="{118ACB18-F2CA-42E7-89BA-7F6F1666BBEA}"/>
              </a:ext>
            </a:extLst>
          </p:cNvPr>
          <p:cNvSpPr txBox="1"/>
          <p:nvPr/>
        </p:nvSpPr>
        <p:spPr>
          <a:xfrm>
            <a:off x="508000" y="3535351"/>
            <a:ext cx="11112426" cy="707566"/>
          </a:xfrm>
          <a:prstGeom prst="rect">
            <a:avLst/>
          </a:prstGeom>
          <a:noFill/>
        </p:spPr>
        <p:txBody>
          <a:bodyPr wrap="square" rtlCol="0">
            <a:spAutoFit/>
          </a:bodyPr>
          <a:lstStyle/>
          <a:p>
            <a:r>
              <a:rPr lang="en-GB" sz="3998" dirty="0"/>
              <a:t>Sources of data have "authority"</a:t>
            </a:r>
          </a:p>
        </p:txBody>
      </p:sp>
      <p:sp>
        <p:nvSpPr>
          <p:cNvPr id="5" name="TextBox 4">
            <a:extLst>
              <a:ext uri="{FF2B5EF4-FFF2-40B4-BE49-F238E27FC236}">
                <a16:creationId xmlns:a16="http://schemas.microsoft.com/office/drawing/2014/main" id="{68C9D677-47BB-4860-A055-9F1962515AC4}"/>
              </a:ext>
            </a:extLst>
          </p:cNvPr>
          <p:cNvSpPr txBox="1"/>
          <p:nvPr/>
        </p:nvSpPr>
        <p:spPr>
          <a:xfrm>
            <a:off x="508000" y="4607642"/>
            <a:ext cx="11112426" cy="1322798"/>
          </a:xfrm>
          <a:prstGeom prst="rect">
            <a:avLst/>
          </a:prstGeom>
          <a:noFill/>
        </p:spPr>
        <p:txBody>
          <a:bodyPr wrap="square" rtlCol="0">
            <a:spAutoFit/>
          </a:bodyPr>
          <a:lstStyle/>
          <a:p>
            <a:r>
              <a:rPr lang="en-GB" sz="3998" dirty="0"/>
              <a:t>Authorized and variant access points, or controlled terminology</a:t>
            </a:r>
          </a:p>
        </p:txBody>
      </p:sp>
      <p:sp>
        <p:nvSpPr>
          <p:cNvPr id="6" name="TextBox 5">
            <a:extLst>
              <a:ext uri="{FF2B5EF4-FFF2-40B4-BE49-F238E27FC236}">
                <a16:creationId xmlns:a16="http://schemas.microsoft.com/office/drawing/2014/main" id="{B1F2DA61-B3B9-4D05-BEBA-65AE005E4CAC}"/>
              </a:ext>
            </a:extLst>
          </p:cNvPr>
          <p:cNvSpPr txBox="1"/>
          <p:nvPr/>
        </p:nvSpPr>
        <p:spPr>
          <a:xfrm>
            <a:off x="508000" y="6295145"/>
            <a:ext cx="11112426" cy="1322798"/>
          </a:xfrm>
          <a:prstGeom prst="rect">
            <a:avLst/>
          </a:prstGeom>
          <a:noFill/>
        </p:spPr>
        <p:txBody>
          <a:bodyPr wrap="square" rtlCol="0">
            <a:spAutoFit/>
          </a:bodyPr>
          <a:lstStyle/>
          <a:p>
            <a:r>
              <a:rPr lang="en-GB" sz="3998" dirty="0"/>
              <a:t>Data from authority files, vocabulary encoding schemes, and knowledge organization systems</a:t>
            </a:r>
          </a:p>
        </p:txBody>
      </p:sp>
      <p:sp>
        <p:nvSpPr>
          <p:cNvPr id="7" name="Title 1">
            <a:extLst>
              <a:ext uri="{FF2B5EF4-FFF2-40B4-BE49-F238E27FC236}">
                <a16:creationId xmlns:a16="http://schemas.microsoft.com/office/drawing/2014/main" id="{BF8FFDAB-F371-4592-A0D4-A220CB0533AA}"/>
              </a:ext>
            </a:extLst>
          </p:cNvPr>
          <p:cNvSpPr txBox="1">
            <a:spLocks/>
          </p:cNvSpPr>
          <p:nvPr/>
        </p:nvSpPr>
        <p:spPr>
          <a:xfrm>
            <a:off x="508000" y="476250"/>
            <a:ext cx="7191392"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Structured description</a:t>
            </a:r>
          </a:p>
        </p:txBody>
      </p:sp>
    </p:spTree>
    <p:extLst>
      <p:ext uri="{BB962C8B-B14F-4D97-AF65-F5344CB8AC3E}">
        <p14:creationId xmlns:p14="http://schemas.microsoft.com/office/powerpoint/2010/main" val="2028161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DC3D0-36D9-46DA-886F-195BFC8DC7B3}"/>
              </a:ext>
            </a:extLst>
          </p:cNvPr>
          <p:cNvSpPr txBox="1"/>
          <p:nvPr/>
        </p:nvSpPr>
        <p:spPr>
          <a:xfrm>
            <a:off x="508000" y="2381250"/>
            <a:ext cx="11112426" cy="707566"/>
          </a:xfrm>
          <a:prstGeom prst="rect">
            <a:avLst/>
          </a:prstGeom>
          <a:noFill/>
        </p:spPr>
        <p:txBody>
          <a:bodyPr wrap="square" rtlCol="0">
            <a:spAutoFit/>
          </a:bodyPr>
          <a:lstStyle/>
          <a:p>
            <a:r>
              <a:rPr lang="en-GB" sz="3998" dirty="0"/>
              <a:t>Coded labels intended for machine identification</a:t>
            </a:r>
          </a:p>
        </p:txBody>
      </p:sp>
      <p:sp>
        <p:nvSpPr>
          <p:cNvPr id="4" name="TextBox 3">
            <a:extLst>
              <a:ext uri="{FF2B5EF4-FFF2-40B4-BE49-F238E27FC236}">
                <a16:creationId xmlns:a16="http://schemas.microsoft.com/office/drawing/2014/main" id="{118ACB18-F2CA-42E7-89BA-7F6F1666BBEA}"/>
              </a:ext>
            </a:extLst>
          </p:cNvPr>
          <p:cNvSpPr txBox="1"/>
          <p:nvPr/>
        </p:nvSpPr>
        <p:spPr>
          <a:xfrm>
            <a:off x="508000" y="3466124"/>
            <a:ext cx="11112426" cy="1322798"/>
          </a:xfrm>
          <a:prstGeom prst="rect">
            <a:avLst/>
          </a:prstGeom>
          <a:noFill/>
        </p:spPr>
        <p:txBody>
          <a:bodyPr wrap="square" rtlCol="0">
            <a:spAutoFit/>
          </a:bodyPr>
          <a:lstStyle/>
          <a:p>
            <a:r>
              <a:rPr lang="en-GB" sz="3998" dirty="0"/>
              <a:t>Identification and disambiguation within a local domain</a:t>
            </a:r>
          </a:p>
        </p:txBody>
      </p:sp>
      <p:sp>
        <p:nvSpPr>
          <p:cNvPr id="5" name="TextBox 4">
            <a:extLst>
              <a:ext uri="{FF2B5EF4-FFF2-40B4-BE49-F238E27FC236}">
                <a16:creationId xmlns:a16="http://schemas.microsoft.com/office/drawing/2014/main" id="{68C9D677-47BB-4860-A055-9F1962515AC4}"/>
              </a:ext>
            </a:extLst>
          </p:cNvPr>
          <p:cNvSpPr txBox="1"/>
          <p:nvPr/>
        </p:nvSpPr>
        <p:spPr>
          <a:xfrm>
            <a:off x="508000" y="5166210"/>
            <a:ext cx="11112426" cy="1938031"/>
          </a:xfrm>
          <a:prstGeom prst="rect">
            <a:avLst/>
          </a:prstGeom>
          <a:noFill/>
        </p:spPr>
        <p:txBody>
          <a:bodyPr wrap="square" rtlCol="0">
            <a:spAutoFit/>
          </a:bodyPr>
          <a:lstStyle/>
          <a:p>
            <a:r>
              <a:rPr lang="en-GB" sz="3998" dirty="0"/>
              <a:t>Authority control numbers, standard identifier schemes, machine-readable database keys, terminology and vocabulary notations</a:t>
            </a:r>
          </a:p>
        </p:txBody>
      </p:sp>
      <p:sp>
        <p:nvSpPr>
          <p:cNvPr id="6" name="Title 1">
            <a:extLst>
              <a:ext uri="{FF2B5EF4-FFF2-40B4-BE49-F238E27FC236}">
                <a16:creationId xmlns:a16="http://schemas.microsoft.com/office/drawing/2014/main" id="{421E1E1D-729C-41D4-A4EA-770DAB5A652B}"/>
              </a:ext>
            </a:extLst>
          </p:cNvPr>
          <p:cNvSpPr txBox="1">
            <a:spLocks/>
          </p:cNvSpPr>
          <p:nvPr/>
        </p:nvSpPr>
        <p:spPr>
          <a:xfrm>
            <a:off x="508000" y="476250"/>
            <a:ext cx="3366627"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Identifiers</a:t>
            </a:r>
          </a:p>
        </p:txBody>
      </p:sp>
    </p:spTree>
    <p:extLst>
      <p:ext uri="{BB962C8B-B14F-4D97-AF65-F5344CB8AC3E}">
        <p14:creationId xmlns:p14="http://schemas.microsoft.com/office/powerpoint/2010/main" val="3599837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DC3D0-36D9-46DA-886F-195BFC8DC7B3}"/>
              </a:ext>
            </a:extLst>
          </p:cNvPr>
          <p:cNvSpPr txBox="1"/>
          <p:nvPr/>
        </p:nvSpPr>
        <p:spPr>
          <a:xfrm>
            <a:off x="508000" y="2305050"/>
            <a:ext cx="11112426" cy="1322798"/>
          </a:xfrm>
          <a:prstGeom prst="rect">
            <a:avLst/>
          </a:prstGeom>
          <a:noFill/>
        </p:spPr>
        <p:txBody>
          <a:bodyPr wrap="square" rtlCol="0">
            <a:spAutoFit/>
          </a:bodyPr>
          <a:lstStyle/>
          <a:p>
            <a:r>
              <a:rPr lang="en-GB" sz="3998" dirty="0"/>
              <a:t>Internationalized Resource Identifier &gt; Uniform Resource Identifier</a:t>
            </a:r>
          </a:p>
        </p:txBody>
      </p:sp>
      <p:sp>
        <p:nvSpPr>
          <p:cNvPr id="7" name="TextBox 6">
            <a:extLst>
              <a:ext uri="{FF2B5EF4-FFF2-40B4-BE49-F238E27FC236}">
                <a16:creationId xmlns:a16="http://schemas.microsoft.com/office/drawing/2014/main" id="{0E502678-8C15-4019-9995-6783E27E2E18}"/>
              </a:ext>
            </a:extLst>
          </p:cNvPr>
          <p:cNvSpPr txBox="1"/>
          <p:nvPr/>
        </p:nvSpPr>
        <p:spPr>
          <a:xfrm>
            <a:off x="508000" y="4120572"/>
            <a:ext cx="11112426" cy="1322798"/>
          </a:xfrm>
          <a:prstGeom prst="rect">
            <a:avLst/>
          </a:prstGeom>
          <a:noFill/>
        </p:spPr>
        <p:txBody>
          <a:bodyPr wrap="square" rtlCol="0">
            <a:spAutoFit/>
          </a:bodyPr>
          <a:lstStyle/>
          <a:p>
            <a:r>
              <a:rPr lang="en-GB" sz="3998" dirty="0"/>
              <a:t>Identification within a global domain: the Semantic Web of linked data</a:t>
            </a:r>
          </a:p>
        </p:txBody>
      </p:sp>
      <p:sp>
        <p:nvSpPr>
          <p:cNvPr id="8" name="TextBox 7">
            <a:extLst>
              <a:ext uri="{FF2B5EF4-FFF2-40B4-BE49-F238E27FC236}">
                <a16:creationId xmlns:a16="http://schemas.microsoft.com/office/drawing/2014/main" id="{FDD210C6-AC32-4C79-9C31-8C7ADC36673B}"/>
              </a:ext>
            </a:extLst>
          </p:cNvPr>
          <p:cNvSpPr txBox="1"/>
          <p:nvPr/>
        </p:nvSpPr>
        <p:spPr>
          <a:xfrm>
            <a:off x="508000" y="5936092"/>
            <a:ext cx="11112426" cy="707566"/>
          </a:xfrm>
          <a:prstGeom prst="rect">
            <a:avLst/>
          </a:prstGeom>
          <a:noFill/>
        </p:spPr>
        <p:txBody>
          <a:bodyPr wrap="square" rtlCol="0">
            <a:spAutoFit/>
          </a:bodyPr>
          <a:lstStyle/>
          <a:p>
            <a:r>
              <a:rPr lang="en-GB" sz="3998" dirty="0"/>
              <a:t>Data for "smart" machine applications</a:t>
            </a:r>
          </a:p>
        </p:txBody>
      </p:sp>
      <p:sp>
        <p:nvSpPr>
          <p:cNvPr id="6" name="Title 1">
            <a:extLst>
              <a:ext uri="{FF2B5EF4-FFF2-40B4-BE49-F238E27FC236}">
                <a16:creationId xmlns:a16="http://schemas.microsoft.com/office/drawing/2014/main" id="{7F6B4FEF-F889-4F96-9F6E-0214D996D09E}"/>
              </a:ext>
            </a:extLst>
          </p:cNvPr>
          <p:cNvSpPr txBox="1">
            <a:spLocks/>
          </p:cNvSpPr>
          <p:nvPr/>
        </p:nvSpPr>
        <p:spPr>
          <a:xfrm>
            <a:off x="508000" y="476250"/>
            <a:ext cx="2393604"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IRI/URI</a:t>
            </a:r>
          </a:p>
        </p:txBody>
      </p:sp>
    </p:spTree>
    <p:extLst>
      <p:ext uri="{BB962C8B-B14F-4D97-AF65-F5344CB8AC3E}">
        <p14:creationId xmlns:p14="http://schemas.microsoft.com/office/powerpoint/2010/main" val="1780306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6D99434-FB1E-4D2B-AA02-0AFF5A9EEAEA}"/>
              </a:ext>
            </a:extLst>
          </p:cNvPr>
          <p:cNvSpPr txBox="1"/>
          <p:nvPr/>
        </p:nvSpPr>
        <p:spPr>
          <a:xfrm>
            <a:off x="1026874" y="4274910"/>
            <a:ext cx="2252503" cy="1242114"/>
          </a:xfrm>
          <a:prstGeom prst="ellipse">
            <a:avLst/>
          </a:prstGeom>
          <a:noFill/>
          <a:ln w="19050">
            <a:solidFill>
              <a:schemeClr val="tx1"/>
            </a:solidFill>
          </a:ln>
        </p:spPr>
        <p:txBody>
          <a:bodyPr wrap="none" rtlCol="0">
            <a:spAutoFit/>
          </a:bodyPr>
          <a:lstStyle/>
          <a:p>
            <a:pPr algn="ctr"/>
            <a:r>
              <a:rPr lang="en-GB" sz="2570" dirty="0"/>
              <a:t>RDA Entity</a:t>
            </a:r>
          </a:p>
          <a:p>
            <a:pPr algn="ctr"/>
            <a:r>
              <a:rPr lang="en-GB" sz="2570" dirty="0"/>
              <a:t>1</a:t>
            </a:r>
          </a:p>
        </p:txBody>
      </p:sp>
      <p:sp>
        <p:nvSpPr>
          <p:cNvPr id="22" name="TextBox 21">
            <a:extLst>
              <a:ext uri="{FF2B5EF4-FFF2-40B4-BE49-F238E27FC236}">
                <a16:creationId xmlns:a16="http://schemas.microsoft.com/office/drawing/2014/main" id="{6E800EC8-487F-4CA4-B6EA-D9F055CE41D2}"/>
              </a:ext>
            </a:extLst>
          </p:cNvPr>
          <p:cNvSpPr txBox="1"/>
          <p:nvPr/>
        </p:nvSpPr>
        <p:spPr>
          <a:xfrm>
            <a:off x="5470116" y="6592100"/>
            <a:ext cx="2252503" cy="1242114"/>
          </a:xfrm>
          <a:prstGeom prst="ellipse">
            <a:avLst/>
          </a:prstGeom>
          <a:noFill/>
          <a:ln w="19050">
            <a:solidFill>
              <a:schemeClr val="tx1"/>
            </a:solidFill>
          </a:ln>
        </p:spPr>
        <p:txBody>
          <a:bodyPr wrap="none" rtlCol="0">
            <a:spAutoFit/>
          </a:bodyPr>
          <a:lstStyle/>
          <a:p>
            <a:pPr algn="ctr"/>
            <a:r>
              <a:rPr lang="en-GB" sz="2570" dirty="0"/>
              <a:t>RDA Entity</a:t>
            </a:r>
          </a:p>
          <a:p>
            <a:pPr algn="ctr"/>
            <a:r>
              <a:rPr lang="en-GB" sz="2570" dirty="0"/>
              <a:t>2</a:t>
            </a:r>
          </a:p>
        </p:txBody>
      </p:sp>
      <p:cxnSp>
        <p:nvCxnSpPr>
          <p:cNvPr id="23" name="Connector: Curved 22">
            <a:extLst>
              <a:ext uri="{FF2B5EF4-FFF2-40B4-BE49-F238E27FC236}">
                <a16:creationId xmlns:a16="http://schemas.microsoft.com/office/drawing/2014/main" id="{9CDCF1C8-22CB-4581-93A8-9A59F20E8BDA}"/>
              </a:ext>
            </a:extLst>
          </p:cNvPr>
          <p:cNvCxnSpPr>
            <a:cxnSpLocks/>
            <a:stCxn id="21" idx="6"/>
            <a:endCxn id="22" idx="2"/>
          </p:cNvCxnSpPr>
          <p:nvPr/>
        </p:nvCxnSpPr>
        <p:spPr>
          <a:xfrm>
            <a:off x="3279377" y="4895967"/>
            <a:ext cx="2190739" cy="2317190"/>
          </a:xfrm>
          <a:prstGeom prst="curvedConnector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A20D5DE-DDAE-4E15-9538-A61B6D0C5C7C}"/>
              </a:ext>
            </a:extLst>
          </p:cNvPr>
          <p:cNvSpPr txBox="1"/>
          <p:nvPr/>
        </p:nvSpPr>
        <p:spPr>
          <a:xfrm>
            <a:off x="4157680" y="4651515"/>
            <a:ext cx="1760867" cy="487826"/>
          </a:xfrm>
          <a:prstGeom prst="rect">
            <a:avLst/>
          </a:prstGeom>
          <a:noFill/>
        </p:spPr>
        <p:txBody>
          <a:bodyPr wrap="none" rtlCol="0">
            <a:spAutoFit/>
          </a:bodyPr>
          <a:lstStyle/>
          <a:p>
            <a:r>
              <a:rPr lang="en-GB" sz="2570" i="1" dirty="0"/>
              <a:t>is related to</a:t>
            </a:r>
          </a:p>
        </p:txBody>
      </p:sp>
      <p:sp>
        <p:nvSpPr>
          <p:cNvPr id="29" name="TextBox 28">
            <a:extLst>
              <a:ext uri="{FF2B5EF4-FFF2-40B4-BE49-F238E27FC236}">
                <a16:creationId xmlns:a16="http://schemas.microsoft.com/office/drawing/2014/main" id="{2C15FABA-292A-45B5-87E3-5CF20C64B756}"/>
              </a:ext>
            </a:extLst>
          </p:cNvPr>
          <p:cNvSpPr txBox="1"/>
          <p:nvPr/>
        </p:nvSpPr>
        <p:spPr>
          <a:xfrm>
            <a:off x="5463717" y="5475136"/>
            <a:ext cx="4001415" cy="487826"/>
          </a:xfrm>
          <a:prstGeom prst="rect">
            <a:avLst/>
          </a:prstGeom>
          <a:noFill/>
          <a:ln w="19050">
            <a:solidFill>
              <a:schemeClr val="tx1"/>
            </a:solidFill>
          </a:ln>
        </p:spPr>
        <p:txBody>
          <a:bodyPr wrap="none" rtlCol="0">
            <a:spAutoFit/>
          </a:bodyPr>
          <a:lstStyle/>
          <a:p>
            <a:pPr algn="ctr"/>
            <a:r>
              <a:rPr lang="en-GB" sz="2570" dirty="0"/>
              <a:t>"identifier for related entity"</a:t>
            </a:r>
          </a:p>
        </p:txBody>
      </p:sp>
      <p:sp>
        <p:nvSpPr>
          <p:cNvPr id="30" name="TextBox 29">
            <a:extLst>
              <a:ext uri="{FF2B5EF4-FFF2-40B4-BE49-F238E27FC236}">
                <a16:creationId xmlns:a16="http://schemas.microsoft.com/office/drawing/2014/main" id="{A7AB5541-3C55-4D34-BDA7-6C56C51E2290}"/>
              </a:ext>
            </a:extLst>
          </p:cNvPr>
          <p:cNvSpPr txBox="1"/>
          <p:nvPr/>
        </p:nvSpPr>
        <p:spPr>
          <a:xfrm>
            <a:off x="5470116" y="2157307"/>
            <a:ext cx="4479175" cy="487826"/>
          </a:xfrm>
          <a:prstGeom prst="rect">
            <a:avLst/>
          </a:prstGeom>
          <a:noFill/>
          <a:ln w="19050">
            <a:solidFill>
              <a:schemeClr val="tx1"/>
            </a:solidFill>
          </a:ln>
        </p:spPr>
        <p:txBody>
          <a:bodyPr wrap="none" rtlCol="0">
            <a:spAutoFit/>
          </a:bodyPr>
          <a:lstStyle/>
          <a:p>
            <a:pPr algn="ctr"/>
            <a:r>
              <a:rPr lang="en-GB" sz="2570" dirty="0"/>
              <a:t>"note or name of related entity"</a:t>
            </a:r>
          </a:p>
        </p:txBody>
      </p:sp>
      <p:sp>
        <p:nvSpPr>
          <p:cNvPr id="32" name="TextBox 31">
            <a:extLst>
              <a:ext uri="{FF2B5EF4-FFF2-40B4-BE49-F238E27FC236}">
                <a16:creationId xmlns:a16="http://schemas.microsoft.com/office/drawing/2014/main" id="{2C428D2B-B7DE-4935-9BD1-B23F977147FB}"/>
              </a:ext>
            </a:extLst>
          </p:cNvPr>
          <p:cNvSpPr txBox="1"/>
          <p:nvPr/>
        </p:nvSpPr>
        <p:spPr>
          <a:xfrm>
            <a:off x="5461886" y="3936629"/>
            <a:ext cx="4410182" cy="487826"/>
          </a:xfrm>
          <a:prstGeom prst="rect">
            <a:avLst/>
          </a:prstGeom>
          <a:noFill/>
          <a:ln w="19050">
            <a:solidFill>
              <a:schemeClr val="tx1"/>
            </a:solidFill>
          </a:ln>
        </p:spPr>
        <p:txBody>
          <a:bodyPr wrap="none" rtlCol="0">
            <a:spAutoFit/>
          </a:bodyPr>
          <a:lstStyle/>
          <a:p>
            <a:pPr algn="ctr"/>
            <a:r>
              <a:rPr lang="en-GB" sz="2570" dirty="0"/>
              <a:t>"access point for related entity"</a:t>
            </a:r>
          </a:p>
        </p:txBody>
      </p:sp>
      <p:cxnSp>
        <p:nvCxnSpPr>
          <p:cNvPr id="33" name="Connector: Curved 32">
            <a:extLst>
              <a:ext uri="{FF2B5EF4-FFF2-40B4-BE49-F238E27FC236}">
                <a16:creationId xmlns:a16="http://schemas.microsoft.com/office/drawing/2014/main" id="{5F600FE8-ED7D-4C36-994F-8119F13E8332}"/>
              </a:ext>
            </a:extLst>
          </p:cNvPr>
          <p:cNvCxnSpPr>
            <a:cxnSpLocks/>
            <a:stCxn id="21" idx="6"/>
            <a:endCxn id="30" idx="1"/>
          </p:cNvCxnSpPr>
          <p:nvPr/>
        </p:nvCxnSpPr>
        <p:spPr>
          <a:xfrm flipV="1">
            <a:off x="3279377" y="2401220"/>
            <a:ext cx="2190739" cy="2494747"/>
          </a:xfrm>
          <a:prstGeom prst="curvedConnector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DF18FDB3-AF26-45D8-B278-C3BC26633BBA}"/>
              </a:ext>
            </a:extLst>
          </p:cNvPr>
          <p:cNvCxnSpPr>
            <a:cxnSpLocks/>
            <a:stCxn id="21" idx="6"/>
            <a:endCxn id="32" idx="1"/>
          </p:cNvCxnSpPr>
          <p:nvPr/>
        </p:nvCxnSpPr>
        <p:spPr>
          <a:xfrm flipV="1">
            <a:off x="3279377" y="4180542"/>
            <a:ext cx="2182509" cy="715425"/>
          </a:xfrm>
          <a:prstGeom prst="curvedConnector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CAB424BD-9914-4D01-9677-319F5B3D113B}"/>
              </a:ext>
            </a:extLst>
          </p:cNvPr>
          <p:cNvCxnSpPr>
            <a:cxnSpLocks/>
            <a:stCxn id="21" idx="6"/>
            <a:endCxn id="29" idx="1"/>
          </p:cNvCxnSpPr>
          <p:nvPr/>
        </p:nvCxnSpPr>
        <p:spPr>
          <a:xfrm>
            <a:off x="3279377" y="4895967"/>
            <a:ext cx="2184340" cy="823082"/>
          </a:xfrm>
          <a:prstGeom prst="curvedConnector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442D164C-841A-4749-84AF-8EE05C207EB8}"/>
              </a:ext>
            </a:extLst>
          </p:cNvPr>
          <p:cNvSpPr txBox="1">
            <a:spLocks/>
          </p:cNvSpPr>
          <p:nvPr/>
        </p:nvSpPr>
        <p:spPr>
          <a:xfrm>
            <a:off x="508000" y="476250"/>
            <a:ext cx="7321235"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Recording related data</a:t>
            </a:r>
          </a:p>
        </p:txBody>
      </p:sp>
    </p:spTree>
    <p:extLst>
      <p:ext uri="{BB962C8B-B14F-4D97-AF65-F5344CB8AC3E}">
        <p14:creationId xmlns:p14="http://schemas.microsoft.com/office/powerpoint/2010/main" val="20958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9" grpId="0" animBg="1"/>
      <p:bldP spid="30"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DC3D0-36D9-46DA-886F-195BFC8DC7B3}"/>
              </a:ext>
            </a:extLst>
          </p:cNvPr>
          <p:cNvSpPr txBox="1"/>
          <p:nvPr/>
        </p:nvSpPr>
        <p:spPr>
          <a:xfrm>
            <a:off x="508000" y="2076450"/>
            <a:ext cx="10744200" cy="1322798"/>
          </a:xfrm>
          <a:prstGeom prst="rect">
            <a:avLst/>
          </a:prstGeom>
          <a:noFill/>
        </p:spPr>
        <p:txBody>
          <a:bodyPr wrap="square" rtlCol="0">
            <a:spAutoFit/>
          </a:bodyPr>
          <a:lstStyle/>
          <a:p>
            <a:r>
              <a:rPr lang="en-GB" sz="3998" dirty="0"/>
              <a:t>An RDA data element can (usually) accommodate all four types of data value</a:t>
            </a:r>
          </a:p>
        </p:txBody>
      </p:sp>
      <p:sp>
        <p:nvSpPr>
          <p:cNvPr id="6" name="TextBox 5">
            <a:extLst>
              <a:ext uri="{FF2B5EF4-FFF2-40B4-BE49-F238E27FC236}">
                <a16:creationId xmlns:a16="http://schemas.microsoft.com/office/drawing/2014/main" id="{6D6CD451-F970-44CF-AB50-A82D1C6F945C}"/>
              </a:ext>
            </a:extLst>
          </p:cNvPr>
          <p:cNvSpPr txBox="1"/>
          <p:nvPr/>
        </p:nvSpPr>
        <p:spPr>
          <a:xfrm>
            <a:off x="508000" y="4091700"/>
            <a:ext cx="10744200" cy="707566"/>
          </a:xfrm>
          <a:prstGeom prst="rect">
            <a:avLst/>
          </a:prstGeom>
          <a:noFill/>
        </p:spPr>
        <p:txBody>
          <a:bodyPr wrap="square" rtlCol="0">
            <a:spAutoFit/>
          </a:bodyPr>
          <a:lstStyle/>
          <a:p>
            <a:r>
              <a:rPr lang="en-GB" sz="3998" dirty="0"/>
              <a:t>Multiple types can be assigned to a single element</a:t>
            </a:r>
          </a:p>
        </p:txBody>
      </p:sp>
      <p:sp>
        <p:nvSpPr>
          <p:cNvPr id="9" name="TextBox 8">
            <a:extLst>
              <a:ext uri="{FF2B5EF4-FFF2-40B4-BE49-F238E27FC236}">
                <a16:creationId xmlns:a16="http://schemas.microsoft.com/office/drawing/2014/main" id="{CC45BDF2-8946-4A32-AB98-0BFDC1D75AD5}"/>
              </a:ext>
            </a:extLst>
          </p:cNvPr>
          <p:cNvSpPr txBox="1"/>
          <p:nvPr/>
        </p:nvSpPr>
        <p:spPr>
          <a:xfrm>
            <a:off x="508000" y="5491741"/>
            <a:ext cx="10744200" cy="1322798"/>
          </a:xfrm>
          <a:prstGeom prst="rect">
            <a:avLst/>
          </a:prstGeom>
          <a:noFill/>
        </p:spPr>
        <p:txBody>
          <a:bodyPr wrap="square" rtlCol="0">
            <a:spAutoFit/>
          </a:bodyPr>
          <a:lstStyle/>
          <a:p>
            <a:r>
              <a:rPr lang="en-GB" sz="3998" dirty="0"/>
              <a:t>Metadata from multiple sources can be used in integrated catalogues and other applications</a:t>
            </a:r>
          </a:p>
        </p:txBody>
      </p:sp>
      <p:sp>
        <p:nvSpPr>
          <p:cNvPr id="7" name="Title 1">
            <a:extLst>
              <a:ext uri="{FF2B5EF4-FFF2-40B4-BE49-F238E27FC236}">
                <a16:creationId xmlns:a16="http://schemas.microsoft.com/office/drawing/2014/main" id="{7047D7C9-CD82-40DA-AA6D-557812DC7431}"/>
              </a:ext>
            </a:extLst>
          </p:cNvPr>
          <p:cNvSpPr txBox="1">
            <a:spLocks/>
          </p:cNvSpPr>
          <p:nvPr/>
        </p:nvSpPr>
        <p:spPr>
          <a:xfrm>
            <a:off x="508000" y="476250"/>
            <a:ext cx="5291833"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Data integration</a:t>
            </a:r>
          </a:p>
        </p:txBody>
      </p:sp>
    </p:spTree>
    <p:extLst>
      <p:ext uri="{BB962C8B-B14F-4D97-AF65-F5344CB8AC3E}">
        <p14:creationId xmlns:p14="http://schemas.microsoft.com/office/powerpoint/2010/main" val="1150042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DC3D0-36D9-46DA-886F-195BFC8DC7B3}"/>
              </a:ext>
            </a:extLst>
          </p:cNvPr>
          <p:cNvSpPr txBox="1"/>
          <p:nvPr/>
        </p:nvSpPr>
        <p:spPr>
          <a:xfrm>
            <a:off x="508000" y="2186856"/>
            <a:ext cx="11112426" cy="707566"/>
          </a:xfrm>
          <a:prstGeom prst="rect">
            <a:avLst/>
          </a:prstGeom>
          <a:noFill/>
        </p:spPr>
        <p:txBody>
          <a:bodyPr wrap="square" rtlCol="0">
            <a:spAutoFit/>
          </a:bodyPr>
          <a:lstStyle/>
          <a:p>
            <a:r>
              <a:rPr lang="en-GB" sz="3998" dirty="0"/>
              <a:t>Unstructured: keyword extraction and indexing</a:t>
            </a:r>
          </a:p>
        </p:txBody>
      </p:sp>
      <p:sp>
        <p:nvSpPr>
          <p:cNvPr id="6" name="TextBox 5">
            <a:extLst>
              <a:ext uri="{FF2B5EF4-FFF2-40B4-BE49-F238E27FC236}">
                <a16:creationId xmlns:a16="http://schemas.microsoft.com/office/drawing/2014/main" id="{6D6CD451-F970-44CF-AB50-A82D1C6F945C}"/>
              </a:ext>
            </a:extLst>
          </p:cNvPr>
          <p:cNvSpPr txBox="1"/>
          <p:nvPr/>
        </p:nvSpPr>
        <p:spPr>
          <a:xfrm>
            <a:off x="508000" y="3332185"/>
            <a:ext cx="11112426" cy="707566"/>
          </a:xfrm>
          <a:prstGeom prst="rect">
            <a:avLst/>
          </a:prstGeom>
          <a:noFill/>
        </p:spPr>
        <p:txBody>
          <a:bodyPr wrap="square" rtlCol="0">
            <a:spAutoFit/>
          </a:bodyPr>
          <a:lstStyle/>
          <a:p>
            <a:r>
              <a:rPr lang="en-GB" sz="3998" dirty="0"/>
              <a:t>Structured: authority and terminology control</a:t>
            </a:r>
          </a:p>
        </p:txBody>
      </p:sp>
      <p:sp>
        <p:nvSpPr>
          <p:cNvPr id="9" name="TextBox 8">
            <a:extLst>
              <a:ext uri="{FF2B5EF4-FFF2-40B4-BE49-F238E27FC236}">
                <a16:creationId xmlns:a16="http://schemas.microsoft.com/office/drawing/2014/main" id="{CC45BDF2-8946-4A32-AB98-0BFDC1D75AD5}"/>
              </a:ext>
            </a:extLst>
          </p:cNvPr>
          <p:cNvSpPr txBox="1"/>
          <p:nvPr/>
        </p:nvSpPr>
        <p:spPr>
          <a:xfrm>
            <a:off x="508000" y="4477514"/>
            <a:ext cx="11112426" cy="707566"/>
          </a:xfrm>
          <a:prstGeom prst="rect">
            <a:avLst/>
          </a:prstGeom>
          <a:noFill/>
        </p:spPr>
        <p:txBody>
          <a:bodyPr wrap="square" rtlCol="0">
            <a:spAutoFit/>
          </a:bodyPr>
          <a:lstStyle/>
          <a:p>
            <a:r>
              <a:rPr lang="en-GB" sz="3998" dirty="0"/>
              <a:t>Identifier: relational database applications</a:t>
            </a:r>
          </a:p>
        </p:txBody>
      </p:sp>
      <p:sp>
        <p:nvSpPr>
          <p:cNvPr id="7" name="TextBox 6">
            <a:extLst>
              <a:ext uri="{FF2B5EF4-FFF2-40B4-BE49-F238E27FC236}">
                <a16:creationId xmlns:a16="http://schemas.microsoft.com/office/drawing/2014/main" id="{4D74E4E9-1B98-4C48-B736-0320A39B29F0}"/>
              </a:ext>
            </a:extLst>
          </p:cNvPr>
          <p:cNvSpPr txBox="1"/>
          <p:nvPr/>
        </p:nvSpPr>
        <p:spPr>
          <a:xfrm>
            <a:off x="508000" y="5622842"/>
            <a:ext cx="11112426" cy="707566"/>
          </a:xfrm>
          <a:prstGeom prst="rect">
            <a:avLst/>
          </a:prstGeom>
          <a:noFill/>
        </p:spPr>
        <p:txBody>
          <a:bodyPr wrap="square" rtlCol="0">
            <a:spAutoFit/>
          </a:bodyPr>
          <a:lstStyle/>
          <a:p>
            <a:r>
              <a:rPr lang="en-GB" sz="3998" dirty="0"/>
              <a:t>IRI: Semantic web and linked open data</a:t>
            </a:r>
          </a:p>
        </p:txBody>
      </p:sp>
      <p:sp>
        <p:nvSpPr>
          <p:cNvPr id="10" name="TextBox 9">
            <a:extLst>
              <a:ext uri="{FF2B5EF4-FFF2-40B4-BE49-F238E27FC236}">
                <a16:creationId xmlns:a16="http://schemas.microsoft.com/office/drawing/2014/main" id="{A722D404-454F-45EA-A3FA-8A9504FC4E5A}"/>
              </a:ext>
            </a:extLst>
          </p:cNvPr>
          <p:cNvSpPr txBox="1"/>
          <p:nvPr/>
        </p:nvSpPr>
        <p:spPr>
          <a:xfrm>
            <a:off x="2053017" y="6768170"/>
            <a:ext cx="8949566" cy="707566"/>
          </a:xfrm>
          <a:prstGeom prst="rect">
            <a:avLst/>
          </a:prstGeom>
          <a:noFill/>
          <a:ln w="19050">
            <a:solidFill>
              <a:schemeClr val="tx1"/>
            </a:solidFill>
          </a:ln>
        </p:spPr>
        <p:txBody>
          <a:bodyPr wrap="none" rtlCol="0">
            <a:spAutoFit/>
          </a:bodyPr>
          <a:lstStyle/>
          <a:p>
            <a:r>
              <a:rPr lang="en-GB" sz="3998" dirty="0">
                <a:ln>
                  <a:solidFill>
                    <a:schemeClr val="tx1"/>
                  </a:solidFill>
                </a:ln>
              </a:rPr>
              <a:t>RDA is for a smart future, not a dumb past</a:t>
            </a:r>
          </a:p>
        </p:txBody>
      </p:sp>
      <p:sp>
        <p:nvSpPr>
          <p:cNvPr id="8" name="Title 1">
            <a:extLst>
              <a:ext uri="{FF2B5EF4-FFF2-40B4-BE49-F238E27FC236}">
                <a16:creationId xmlns:a16="http://schemas.microsoft.com/office/drawing/2014/main" id="{5F484BDB-92B8-462C-A723-B2E463340433}"/>
              </a:ext>
            </a:extLst>
          </p:cNvPr>
          <p:cNvSpPr txBox="1">
            <a:spLocks/>
          </p:cNvSpPr>
          <p:nvPr/>
        </p:nvSpPr>
        <p:spPr>
          <a:xfrm>
            <a:off x="508000" y="476250"/>
            <a:ext cx="5596404"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Data applications</a:t>
            </a:r>
          </a:p>
        </p:txBody>
      </p:sp>
    </p:spTree>
    <p:extLst>
      <p:ext uri="{BB962C8B-B14F-4D97-AF65-F5344CB8AC3E}">
        <p14:creationId xmlns:p14="http://schemas.microsoft.com/office/powerpoint/2010/main" val="25970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C5B9E-193D-4825-9BD3-A534A060A243}"/>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821A31-2F66-452B-81A2-82EC998F4B18}"/>
              </a:ext>
            </a:extLst>
          </p:cNvPr>
          <p:cNvSpPr>
            <a:spLocks noGrp="1"/>
          </p:cNvSpPr>
          <p:nvPr>
            <p:ph type="sldNum" sz="quarter" idx="11"/>
          </p:nvPr>
        </p:nvSpPr>
        <p:spPr/>
        <p:txBody>
          <a:bodyPr/>
          <a:lstStyle/>
          <a:p>
            <a:pPr algn="ctr"/>
            <a:fld id="{6B918772-37A3-47DC-BE01-33CAE9FCB74A}" type="slidenum">
              <a:rPr lang="en-US" smtClean="0"/>
              <a:pPr algn="ctr"/>
              <a:t>37</a:t>
            </a:fld>
            <a:endParaRPr lang="en-US" dirty="0"/>
          </a:p>
        </p:txBody>
      </p:sp>
      <p:sp>
        <p:nvSpPr>
          <p:cNvPr id="4" name="Content Placeholder 3">
            <a:extLst>
              <a:ext uri="{FF2B5EF4-FFF2-40B4-BE49-F238E27FC236}">
                <a16:creationId xmlns:a16="http://schemas.microsoft.com/office/drawing/2014/main" id="{913F1651-3049-46B5-BF02-80B4D80BD377}"/>
              </a:ext>
            </a:extLst>
          </p:cNvPr>
          <p:cNvSpPr>
            <a:spLocks noGrp="1"/>
          </p:cNvSpPr>
          <p:nvPr>
            <p:ph idx="1"/>
          </p:nvPr>
        </p:nvSpPr>
        <p:spPr/>
        <p:txBody>
          <a:bodyPr/>
          <a:lstStyle/>
          <a:p>
            <a:r>
              <a:rPr lang="en-GB" dirty="0"/>
              <a:t>Access and authority control</a:t>
            </a:r>
          </a:p>
        </p:txBody>
      </p:sp>
      <p:sp>
        <p:nvSpPr>
          <p:cNvPr id="5" name="Title 4">
            <a:extLst>
              <a:ext uri="{FF2B5EF4-FFF2-40B4-BE49-F238E27FC236}">
                <a16:creationId xmlns:a16="http://schemas.microsoft.com/office/drawing/2014/main" id="{CED81CB5-021E-4786-85FB-EFB085E9FEDA}"/>
              </a:ext>
            </a:extLst>
          </p:cNvPr>
          <p:cNvSpPr>
            <a:spLocks noGrp="1"/>
          </p:cNvSpPr>
          <p:nvPr>
            <p:ph type="title"/>
          </p:nvPr>
        </p:nvSpPr>
        <p:spPr/>
        <p:txBody>
          <a:bodyPr/>
          <a:lstStyle/>
          <a:p>
            <a:r>
              <a:rPr lang="en-GB" dirty="0"/>
              <a:t>Cataloguing with RDA</a:t>
            </a:r>
          </a:p>
        </p:txBody>
      </p:sp>
    </p:spTree>
    <p:extLst>
      <p:ext uri="{BB962C8B-B14F-4D97-AF65-F5344CB8AC3E}">
        <p14:creationId xmlns:p14="http://schemas.microsoft.com/office/powerpoint/2010/main" val="2966377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0DBC0-E4B6-4B9C-8EA7-DA306CE2A520}"/>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32E9919-1073-42AA-993C-DF62FD67E4A5}"/>
              </a:ext>
            </a:extLst>
          </p:cNvPr>
          <p:cNvSpPr>
            <a:spLocks noGrp="1"/>
          </p:cNvSpPr>
          <p:nvPr>
            <p:ph type="sldNum" sz="quarter" idx="11"/>
          </p:nvPr>
        </p:nvSpPr>
        <p:spPr/>
        <p:txBody>
          <a:bodyPr/>
          <a:lstStyle/>
          <a:p>
            <a:pPr algn="ctr"/>
            <a:fld id="{6B918772-37A3-47DC-BE01-33CAE9FCB74A}" type="slidenum">
              <a:rPr lang="en-US" smtClean="0"/>
              <a:pPr algn="ctr"/>
              <a:t>38</a:t>
            </a:fld>
            <a:endParaRPr lang="en-US" dirty="0"/>
          </a:p>
        </p:txBody>
      </p:sp>
      <p:pic>
        <p:nvPicPr>
          <p:cNvPr id="4" name="Picture 3">
            <a:extLst>
              <a:ext uri="{FF2B5EF4-FFF2-40B4-BE49-F238E27FC236}">
                <a16:creationId xmlns:a16="http://schemas.microsoft.com/office/drawing/2014/main" id="{B27B23F3-5B01-45A8-8C1E-E5FDDC62115F}"/>
              </a:ext>
            </a:extLst>
          </p:cNvPr>
          <p:cNvPicPr>
            <a:picLocks noChangeAspect="1"/>
          </p:cNvPicPr>
          <p:nvPr/>
        </p:nvPicPr>
        <p:blipFill>
          <a:blip r:embed="rId2"/>
          <a:stretch>
            <a:fillRect/>
          </a:stretch>
        </p:blipFill>
        <p:spPr>
          <a:xfrm>
            <a:off x="203200" y="300711"/>
            <a:ext cx="9906000" cy="8353425"/>
          </a:xfrm>
          <a:prstGeom prst="rect">
            <a:avLst/>
          </a:prstGeom>
          <a:ln w="38100">
            <a:solidFill>
              <a:schemeClr val="accent1"/>
            </a:solidFill>
          </a:ln>
        </p:spPr>
      </p:pic>
      <p:pic>
        <p:nvPicPr>
          <p:cNvPr id="5" name="Picture 4">
            <a:extLst>
              <a:ext uri="{FF2B5EF4-FFF2-40B4-BE49-F238E27FC236}">
                <a16:creationId xmlns:a16="http://schemas.microsoft.com/office/drawing/2014/main" id="{BCF31C91-4F89-4A03-949E-94D8EB309848}"/>
              </a:ext>
            </a:extLst>
          </p:cNvPr>
          <p:cNvPicPr>
            <a:picLocks noChangeAspect="1"/>
          </p:cNvPicPr>
          <p:nvPr/>
        </p:nvPicPr>
        <p:blipFill>
          <a:blip r:embed="rId3"/>
          <a:stretch>
            <a:fillRect/>
          </a:stretch>
        </p:blipFill>
        <p:spPr>
          <a:xfrm>
            <a:off x="4546600" y="332051"/>
            <a:ext cx="7913895" cy="7338339"/>
          </a:xfrm>
          <a:prstGeom prst="rect">
            <a:avLst/>
          </a:prstGeom>
          <a:ln w="38100">
            <a:solidFill>
              <a:schemeClr val="accent1"/>
            </a:solidFill>
          </a:ln>
        </p:spPr>
      </p:pic>
    </p:spTree>
    <p:extLst>
      <p:ext uri="{BB962C8B-B14F-4D97-AF65-F5344CB8AC3E}">
        <p14:creationId xmlns:p14="http://schemas.microsoft.com/office/powerpoint/2010/main" val="31363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9FC61-82A9-418B-A62C-F9E0B831EAAA}"/>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5D956AF-39D7-4E7E-A0A5-977F5E40E831}"/>
              </a:ext>
            </a:extLst>
          </p:cNvPr>
          <p:cNvSpPr>
            <a:spLocks noGrp="1"/>
          </p:cNvSpPr>
          <p:nvPr>
            <p:ph type="sldNum" sz="quarter" idx="11"/>
          </p:nvPr>
        </p:nvSpPr>
        <p:spPr/>
        <p:txBody>
          <a:bodyPr/>
          <a:lstStyle/>
          <a:p>
            <a:pPr algn="ctr"/>
            <a:fld id="{6B918772-37A3-47DC-BE01-33CAE9FCB74A}" type="slidenum">
              <a:rPr lang="en-US" smtClean="0"/>
              <a:pPr algn="ctr"/>
              <a:t>39</a:t>
            </a:fld>
            <a:endParaRPr lang="en-US" dirty="0"/>
          </a:p>
        </p:txBody>
      </p:sp>
      <p:pic>
        <p:nvPicPr>
          <p:cNvPr id="4" name="Picture 3">
            <a:extLst>
              <a:ext uri="{FF2B5EF4-FFF2-40B4-BE49-F238E27FC236}">
                <a16:creationId xmlns:a16="http://schemas.microsoft.com/office/drawing/2014/main" id="{6F83798E-9B2D-4518-9675-6FFCD19F9A0B}"/>
              </a:ext>
            </a:extLst>
          </p:cNvPr>
          <p:cNvPicPr>
            <a:picLocks noChangeAspect="1"/>
          </p:cNvPicPr>
          <p:nvPr/>
        </p:nvPicPr>
        <p:blipFill>
          <a:blip r:embed="rId2"/>
          <a:stretch>
            <a:fillRect/>
          </a:stretch>
        </p:blipFill>
        <p:spPr>
          <a:xfrm>
            <a:off x="431800" y="400050"/>
            <a:ext cx="9337228" cy="6934200"/>
          </a:xfrm>
          <a:prstGeom prst="rect">
            <a:avLst/>
          </a:prstGeom>
          <a:ln w="38100">
            <a:solidFill>
              <a:schemeClr val="accent1"/>
            </a:solidFill>
          </a:ln>
        </p:spPr>
      </p:pic>
      <p:pic>
        <p:nvPicPr>
          <p:cNvPr id="5" name="Picture 4">
            <a:extLst>
              <a:ext uri="{FF2B5EF4-FFF2-40B4-BE49-F238E27FC236}">
                <a16:creationId xmlns:a16="http://schemas.microsoft.com/office/drawing/2014/main" id="{530817C7-9D35-4C2A-AF8B-CA8EC056D79B}"/>
              </a:ext>
            </a:extLst>
          </p:cNvPr>
          <p:cNvPicPr>
            <a:picLocks noChangeAspect="1"/>
          </p:cNvPicPr>
          <p:nvPr/>
        </p:nvPicPr>
        <p:blipFill>
          <a:blip r:embed="rId3"/>
          <a:stretch>
            <a:fillRect/>
          </a:stretch>
        </p:blipFill>
        <p:spPr>
          <a:xfrm>
            <a:off x="889000" y="2838450"/>
            <a:ext cx="9282923" cy="5531185"/>
          </a:xfrm>
          <a:prstGeom prst="rect">
            <a:avLst/>
          </a:prstGeom>
          <a:ln w="38100">
            <a:solidFill>
              <a:schemeClr val="accent1"/>
            </a:solidFill>
          </a:ln>
        </p:spPr>
      </p:pic>
    </p:spTree>
    <p:extLst>
      <p:ext uri="{BB962C8B-B14F-4D97-AF65-F5344CB8AC3E}">
        <p14:creationId xmlns:p14="http://schemas.microsoft.com/office/powerpoint/2010/main" val="7016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2457450"/>
            <a:ext cx="11276145" cy="2201885"/>
          </a:xfrm>
          <a:prstGeom prst="rect">
            <a:avLst/>
          </a:prstGeom>
          <a:noFill/>
        </p:spPr>
        <p:txBody>
          <a:bodyPr wrap="square" rtlCol="0">
            <a:spAutoFit/>
          </a:bodyPr>
          <a:lstStyle/>
          <a:p>
            <a:r>
              <a:rPr lang="en-GB" sz="3427" dirty="0"/>
              <a:t>“RDA is a package of data elements, guidelines, and instructions for creating </a:t>
            </a:r>
            <a:r>
              <a:rPr lang="en-GB" sz="3427" dirty="0">
                <a:solidFill>
                  <a:srgbClr val="FF0000"/>
                </a:solidFill>
              </a:rPr>
              <a:t>library and cultural heritage </a:t>
            </a:r>
            <a:r>
              <a:rPr lang="en-GB" sz="3427" dirty="0"/>
              <a:t>resource metadata that are well-formed according to </a:t>
            </a:r>
            <a:r>
              <a:rPr lang="en-GB" sz="3427" dirty="0">
                <a:solidFill>
                  <a:srgbClr val="FF0000"/>
                </a:solidFill>
              </a:rPr>
              <a:t>international models</a:t>
            </a:r>
            <a:r>
              <a:rPr lang="en-GB" sz="3427" dirty="0"/>
              <a:t> for </a:t>
            </a:r>
            <a:r>
              <a:rPr lang="en-GB" sz="3427" dirty="0">
                <a:solidFill>
                  <a:srgbClr val="FF0000"/>
                </a:solidFill>
              </a:rPr>
              <a:t>user-focussed linked data </a:t>
            </a:r>
            <a:r>
              <a:rPr lang="en-GB" sz="3427" dirty="0"/>
              <a:t>applications.”</a:t>
            </a:r>
          </a:p>
        </p:txBody>
      </p:sp>
      <p:sp>
        <p:nvSpPr>
          <p:cNvPr id="4" name="TextBox 3"/>
          <p:cNvSpPr txBox="1"/>
          <p:nvPr/>
        </p:nvSpPr>
        <p:spPr>
          <a:xfrm>
            <a:off x="508000" y="4921744"/>
            <a:ext cx="11276145" cy="1147109"/>
          </a:xfrm>
          <a:prstGeom prst="rect">
            <a:avLst/>
          </a:prstGeom>
          <a:noFill/>
        </p:spPr>
        <p:txBody>
          <a:bodyPr wrap="square" rtlCol="0">
            <a:spAutoFit/>
          </a:bodyPr>
          <a:lstStyle/>
          <a:p>
            <a:r>
              <a:rPr lang="en-GB" sz="3427" dirty="0">
                <a:solidFill>
                  <a:srgbClr val="C00000"/>
                </a:solidFill>
              </a:rPr>
              <a:t>RDA Toolkit </a:t>
            </a:r>
            <a:r>
              <a:rPr lang="en-GB" sz="3427" dirty="0"/>
              <a:t>provides the user-focussed elements, guidelines, and instructions.</a:t>
            </a:r>
          </a:p>
        </p:txBody>
      </p:sp>
      <p:sp>
        <p:nvSpPr>
          <p:cNvPr id="5" name="TextBox 4"/>
          <p:cNvSpPr txBox="1"/>
          <p:nvPr/>
        </p:nvSpPr>
        <p:spPr>
          <a:xfrm>
            <a:off x="508000" y="6331392"/>
            <a:ext cx="11276145" cy="1147109"/>
          </a:xfrm>
          <a:prstGeom prst="rect">
            <a:avLst/>
          </a:prstGeom>
          <a:noFill/>
        </p:spPr>
        <p:txBody>
          <a:bodyPr wrap="square" rtlCol="0">
            <a:spAutoFit/>
          </a:bodyPr>
          <a:lstStyle/>
          <a:p>
            <a:r>
              <a:rPr lang="en-GB" sz="3427" dirty="0">
                <a:solidFill>
                  <a:srgbClr val="C00000"/>
                </a:solidFill>
              </a:rPr>
              <a:t>RDA Registry </a:t>
            </a:r>
            <a:r>
              <a:rPr lang="en-GB" sz="3427" dirty="0"/>
              <a:t>provides the infrastructure for well-formed, linked, RDA data applications.</a:t>
            </a:r>
          </a:p>
        </p:txBody>
      </p:sp>
      <p:sp>
        <p:nvSpPr>
          <p:cNvPr id="7" name="Title 1">
            <a:extLst>
              <a:ext uri="{FF2B5EF4-FFF2-40B4-BE49-F238E27FC236}">
                <a16:creationId xmlns:a16="http://schemas.microsoft.com/office/drawing/2014/main" id="{DF0F2936-14B8-4EA6-A71E-845FC9BDC2D1}"/>
              </a:ext>
            </a:extLst>
          </p:cNvPr>
          <p:cNvSpPr txBox="1">
            <a:spLocks/>
          </p:cNvSpPr>
          <p:nvPr/>
        </p:nvSpPr>
        <p:spPr>
          <a:xfrm>
            <a:off x="508000" y="476250"/>
            <a:ext cx="5059602" cy="1111441"/>
          </a:xfrm>
          <a:prstGeom prst="rect">
            <a:avLst/>
          </a:prstGeom>
        </p:spPr>
        <p:txBody>
          <a:bodyPr/>
          <a:lstStyle>
            <a:lvl1pPr>
              <a:defRPr>
                <a:latin typeface="+mj-lt"/>
                <a:ea typeface="+mj-ea"/>
                <a:cs typeface="+mj-cs"/>
              </a:defRPr>
            </a:lvl1pPr>
          </a:lstStyle>
          <a:p>
            <a:r>
              <a:rPr lang="en-GB" sz="6000" kern="0" dirty="0">
                <a:solidFill>
                  <a:schemeClr val="tx2"/>
                </a:solidFill>
              </a:rPr>
              <a:t>RDA</a:t>
            </a:r>
          </a:p>
        </p:txBody>
      </p:sp>
    </p:spTree>
    <p:extLst>
      <p:ext uri="{BB962C8B-B14F-4D97-AF65-F5344CB8AC3E}">
        <p14:creationId xmlns:p14="http://schemas.microsoft.com/office/powerpoint/2010/main" val="3726439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1DB7-6AC0-4872-80D3-4BB8E49C1D6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5D7698A-408D-4154-BEB9-79FCAE596E57}"/>
              </a:ext>
            </a:extLst>
          </p:cNvPr>
          <p:cNvSpPr>
            <a:spLocks noGrp="1"/>
          </p:cNvSpPr>
          <p:nvPr>
            <p:ph type="sldNum" sz="quarter" idx="11"/>
          </p:nvPr>
        </p:nvSpPr>
        <p:spPr/>
        <p:txBody>
          <a:bodyPr/>
          <a:lstStyle/>
          <a:p>
            <a:pPr algn="ctr"/>
            <a:fld id="{6B918772-37A3-47DC-BE01-33CAE9FCB74A}" type="slidenum">
              <a:rPr lang="en-US" smtClean="0"/>
              <a:pPr algn="ctr"/>
              <a:t>40</a:t>
            </a:fld>
            <a:endParaRPr lang="en-US" dirty="0"/>
          </a:p>
        </p:txBody>
      </p:sp>
      <p:sp>
        <p:nvSpPr>
          <p:cNvPr id="4" name="Title 1">
            <a:extLst>
              <a:ext uri="{FF2B5EF4-FFF2-40B4-BE49-F238E27FC236}">
                <a16:creationId xmlns:a16="http://schemas.microsoft.com/office/drawing/2014/main" id="{C585A115-082D-4AF6-8597-3125F5614E36}"/>
              </a:ext>
            </a:extLst>
          </p:cNvPr>
          <p:cNvSpPr txBox="1">
            <a:spLocks/>
          </p:cNvSpPr>
          <p:nvPr/>
        </p:nvSpPr>
        <p:spPr>
          <a:xfrm>
            <a:off x="508000" y="476250"/>
            <a:ext cx="6845144"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Recording an entity 1</a:t>
            </a:r>
          </a:p>
        </p:txBody>
      </p:sp>
      <p:sp>
        <p:nvSpPr>
          <p:cNvPr id="5" name="TextBox 4">
            <a:extLst>
              <a:ext uri="{FF2B5EF4-FFF2-40B4-BE49-F238E27FC236}">
                <a16:creationId xmlns:a16="http://schemas.microsoft.com/office/drawing/2014/main" id="{8B9EAEBB-986C-428E-8FA7-48B8431B8C29}"/>
              </a:ext>
            </a:extLst>
          </p:cNvPr>
          <p:cNvSpPr txBox="1"/>
          <p:nvPr/>
        </p:nvSpPr>
        <p:spPr>
          <a:xfrm>
            <a:off x="578774" y="1489413"/>
            <a:ext cx="1640064" cy="707886"/>
          </a:xfrm>
          <a:prstGeom prst="rect">
            <a:avLst/>
          </a:prstGeom>
          <a:noFill/>
        </p:spPr>
        <p:txBody>
          <a:bodyPr wrap="none" rtlCol="0">
            <a:spAutoFit/>
          </a:bodyPr>
          <a:lstStyle/>
          <a:p>
            <a:r>
              <a:rPr lang="en-GB" sz="4000" b="1" dirty="0"/>
              <a:t>Person</a:t>
            </a:r>
          </a:p>
        </p:txBody>
      </p:sp>
      <p:sp>
        <p:nvSpPr>
          <p:cNvPr id="6" name="TextBox 5">
            <a:extLst>
              <a:ext uri="{FF2B5EF4-FFF2-40B4-BE49-F238E27FC236}">
                <a16:creationId xmlns:a16="http://schemas.microsoft.com/office/drawing/2014/main" id="{2269D7EC-65F5-4EAF-A093-F2B2D2103755}"/>
              </a:ext>
            </a:extLst>
          </p:cNvPr>
          <p:cNvSpPr txBox="1"/>
          <p:nvPr/>
        </p:nvSpPr>
        <p:spPr>
          <a:xfrm>
            <a:off x="602535" y="2197299"/>
            <a:ext cx="7355412" cy="707886"/>
          </a:xfrm>
          <a:prstGeom prst="rect">
            <a:avLst/>
          </a:prstGeom>
          <a:noFill/>
        </p:spPr>
        <p:txBody>
          <a:bodyPr wrap="none" rtlCol="0">
            <a:spAutoFit/>
          </a:bodyPr>
          <a:lstStyle/>
          <a:p>
            <a:r>
              <a:rPr lang="en-GB" sz="4000" dirty="0"/>
              <a:t>name of person: “Inés Arredondo”</a:t>
            </a:r>
          </a:p>
        </p:txBody>
      </p:sp>
      <p:sp>
        <p:nvSpPr>
          <p:cNvPr id="7" name="TextBox 6">
            <a:extLst>
              <a:ext uri="{FF2B5EF4-FFF2-40B4-BE49-F238E27FC236}">
                <a16:creationId xmlns:a16="http://schemas.microsoft.com/office/drawing/2014/main" id="{1EFB0A02-15C6-4FD7-ADFA-80AA024C7743}"/>
              </a:ext>
            </a:extLst>
          </p:cNvPr>
          <p:cNvSpPr txBox="1"/>
          <p:nvPr/>
        </p:nvSpPr>
        <p:spPr>
          <a:xfrm>
            <a:off x="602535" y="3068695"/>
            <a:ext cx="9448677" cy="707886"/>
          </a:xfrm>
          <a:prstGeom prst="rect">
            <a:avLst/>
          </a:prstGeom>
          <a:noFill/>
        </p:spPr>
        <p:txBody>
          <a:bodyPr wrap="none" rtlCol="0">
            <a:spAutoFit/>
          </a:bodyPr>
          <a:lstStyle/>
          <a:p>
            <a:r>
              <a:rPr lang="en-GB" sz="4000" dirty="0"/>
              <a:t>preferred name of person: “Inés Arredondo”</a:t>
            </a:r>
          </a:p>
        </p:txBody>
      </p:sp>
    </p:spTree>
    <p:extLst>
      <p:ext uri="{BB962C8B-B14F-4D97-AF65-F5344CB8AC3E}">
        <p14:creationId xmlns:p14="http://schemas.microsoft.com/office/powerpoint/2010/main" val="2656244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7C340-B4A0-47E4-952A-8BCCC1F88E14}"/>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A87494F-9650-4C93-8B61-CDA34ECA541C}"/>
              </a:ext>
            </a:extLst>
          </p:cNvPr>
          <p:cNvSpPr>
            <a:spLocks noGrp="1"/>
          </p:cNvSpPr>
          <p:nvPr>
            <p:ph type="sldNum" sz="quarter" idx="11"/>
          </p:nvPr>
        </p:nvSpPr>
        <p:spPr/>
        <p:txBody>
          <a:bodyPr/>
          <a:lstStyle/>
          <a:p>
            <a:pPr algn="ctr"/>
            <a:fld id="{6B918772-37A3-47DC-BE01-33CAE9FCB74A}" type="slidenum">
              <a:rPr lang="en-US" smtClean="0"/>
              <a:pPr algn="ctr"/>
              <a:t>41</a:t>
            </a:fld>
            <a:endParaRPr lang="en-US" dirty="0"/>
          </a:p>
        </p:txBody>
      </p:sp>
      <p:pic>
        <p:nvPicPr>
          <p:cNvPr id="4" name="Picture 3">
            <a:extLst>
              <a:ext uri="{FF2B5EF4-FFF2-40B4-BE49-F238E27FC236}">
                <a16:creationId xmlns:a16="http://schemas.microsoft.com/office/drawing/2014/main" id="{42876A0A-876A-41F1-8271-071546253BE6}"/>
              </a:ext>
            </a:extLst>
          </p:cNvPr>
          <p:cNvPicPr>
            <a:picLocks noChangeAspect="1"/>
          </p:cNvPicPr>
          <p:nvPr/>
        </p:nvPicPr>
        <p:blipFill>
          <a:blip r:embed="rId2"/>
          <a:stretch>
            <a:fillRect/>
          </a:stretch>
        </p:blipFill>
        <p:spPr>
          <a:xfrm>
            <a:off x="431800" y="288471"/>
            <a:ext cx="10020300" cy="7419975"/>
          </a:xfrm>
          <a:prstGeom prst="rect">
            <a:avLst/>
          </a:prstGeom>
          <a:ln w="38100">
            <a:solidFill>
              <a:schemeClr val="accent1"/>
            </a:solidFill>
          </a:ln>
        </p:spPr>
      </p:pic>
      <p:pic>
        <p:nvPicPr>
          <p:cNvPr id="5" name="Picture 4">
            <a:extLst>
              <a:ext uri="{FF2B5EF4-FFF2-40B4-BE49-F238E27FC236}">
                <a16:creationId xmlns:a16="http://schemas.microsoft.com/office/drawing/2014/main" id="{81E35CDB-0958-4A6A-9D3A-50B0FC76EDE1}"/>
              </a:ext>
            </a:extLst>
          </p:cNvPr>
          <p:cNvPicPr>
            <a:picLocks noChangeAspect="1"/>
          </p:cNvPicPr>
          <p:nvPr/>
        </p:nvPicPr>
        <p:blipFill>
          <a:blip r:embed="rId3"/>
          <a:stretch>
            <a:fillRect/>
          </a:stretch>
        </p:blipFill>
        <p:spPr>
          <a:xfrm>
            <a:off x="584200" y="1085850"/>
            <a:ext cx="9525000" cy="7075972"/>
          </a:xfrm>
          <a:prstGeom prst="rect">
            <a:avLst/>
          </a:prstGeom>
          <a:ln w="38100">
            <a:solidFill>
              <a:schemeClr val="accent1"/>
            </a:solidFill>
          </a:ln>
        </p:spPr>
      </p:pic>
      <p:pic>
        <p:nvPicPr>
          <p:cNvPr id="6" name="Picture 5">
            <a:extLst>
              <a:ext uri="{FF2B5EF4-FFF2-40B4-BE49-F238E27FC236}">
                <a16:creationId xmlns:a16="http://schemas.microsoft.com/office/drawing/2014/main" id="{F40DC1D8-3AE9-4AB2-8D2C-8A745D625ED8}"/>
              </a:ext>
            </a:extLst>
          </p:cNvPr>
          <p:cNvPicPr>
            <a:picLocks noChangeAspect="1"/>
          </p:cNvPicPr>
          <p:nvPr/>
        </p:nvPicPr>
        <p:blipFill>
          <a:blip r:embed="rId4"/>
          <a:stretch>
            <a:fillRect/>
          </a:stretch>
        </p:blipFill>
        <p:spPr>
          <a:xfrm>
            <a:off x="2584450" y="3143250"/>
            <a:ext cx="10039350" cy="2590800"/>
          </a:xfrm>
          <a:prstGeom prst="rect">
            <a:avLst/>
          </a:prstGeom>
          <a:ln w="38100">
            <a:solidFill>
              <a:schemeClr val="accent1"/>
            </a:solidFill>
          </a:ln>
        </p:spPr>
      </p:pic>
    </p:spTree>
    <p:extLst>
      <p:ext uri="{BB962C8B-B14F-4D97-AF65-F5344CB8AC3E}">
        <p14:creationId xmlns:p14="http://schemas.microsoft.com/office/powerpoint/2010/main" val="2676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1DB7-6AC0-4872-80D3-4BB8E49C1D6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5D7698A-408D-4154-BEB9-79FCAE596E57}"/>
              </a:ext>
            </a:extLst>
          </p:cNvPr>
          <p:cNvSpPr>
            <a:spLocks noGrp="1"/>
          </p:cNvSpPr>
          <p:nvPr>
            <p:ph type="sldNum" sz="quarter" idx="11"/>
          </p:nvPr>
        </p:nvSpPr>
        <p:spPr/>
        <p:txBody>
          <a:bodyPr/>
          <a:lstStyle/>
          <a:p>
            <a:pPr algn="ctr"/>
            <a:fld id="{6B918772-37A3-47DC-BE01-33CAE9FCB74A}" type="slidenum">
              <a:rPr lang="en-US" smtClean="0"/>
              <a:pPr algn="ctr"/>
              <a:t>42</a:t>
            </a:fld>
            <a:endParaRPr lang="en-US" dirty="0"/>
          </a:p>
        </p:txBody>
      </p:sp>
      <p:sp>
        <p:nvSpPr>
          <p:cNvPr id="4" name="Title 1">
            <a:extLst>
              <a:ext uri="{FF2B5EF4-FFF2-40B4-BE49-F238E27FC236}">
                <a16:creationId xmlns:a16="http://schemas.microsoft.com/office/drawing/2014/main" id="{C585A115-082D-4AF6-8597-3125F5614E36}"/>
              </a:ext>
            </a:extLst>
          </p:cNvPr>
          <p:cNvSpPr txBox="1">
            <a:spLocks/>
          </p:cNvSpPr>
          <p:nvPr/>
        </p:nvSpPr>
        <p:spPr>
          <a:xfrm>
            <a:off x="508000" y="476250"/>
            <a:ext cx="6845144"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Recording an entity 2</a:t>
            </a:r>
          </a:p>
        </p:txBody>
      </p:sp>
      <p:sp>
        <p:nvSpPr>
          <p:cNvPr id="5" name="TextBox 4">
            <a:extLst>
              <a:ext uri="{FF2B5EF4-FFF2-40B4-BE49-F238E27FC236}">
                <a16:creationId xmlns:a16="http://schemas.microsoft.com/office/drawing/2014/main" id="{8B9EAEBB-986C-428E-8FA7-48B8431B8C29}"/>
              </a:ext>
            </a:extLst>
          </p:cNvPr>
          <p:cNvSpPr txBox="1"/>
          <p:nvPr/>
        </p:nvSpPr>
        <p:spPr>
          <a:xfrm>
            <a:off x="578774" y="1489413"/>
            <a:ext cx="1640064" cy="707886"/>
          </a:xfrm>
          <a:prstGeom prst="rect">
            <a:avLst/>
          </a:prstGeom>
          <a:noFill/>
        </p:spPr>
        <p:txBody>
          <a:bodyPr wrap="none" rtlCol="0">
            <a:spAutoFit/>
          </a:bodyPr>
          <a:lstStyle/>
          <a:p>
            <a:r>
              <a:rPr lang="en-GB" sz="4000" b="1" dirty="0"/>
              <a:t>Person</a:t>
            </a:r>
          </a:p>
        </p:txBody>
      </p:sp>
      <p:sp>
        <p:nvSpPr>
          <p:cNvPr id="6" name="TextBox 5">
            <a:extLst>
              <a:ext uri="{FF2B5EF4-FFF2-40B4-BE49-F238E27FC236}">
                <a16:creationId xmlns:a16="http://schemas.microsoft.com/office/drawing/2014/main" id="{2269D7EC-65F5-4EAF-A093-F2B2D2103755}"/>
              </a:ext>
            </a:extLst>
          </p:cNvPr>
          <p:cNvSpPr txBox="1"/>
          <p:nvPr/>
        </p:nvSpPr>
        <p:spPr>
          <a:xfrm>
            <a:off x="602535" y="2197299"/>
            <a:ext cx="7355412" cy="707886"/>
          </a:xfrm>
          <a:prstGeom prst="rect">
            <a:avLst/>
          </a:prstGeom>
          <a:noFill/>
        </p:spPr>
        <p:txBody>
          <a:bodyPr wrap="none" rtlCol="0">
            <a:spAutoFit/>
          </a:bodyPr>
          <a:lstStyle/>
          <a:p>
            <a:r>
              <a:rPr lang="en-GB" sz="4000" dirty="0"/>
              <a:t>name of person: “Inés Arredondo”</a:t>
            </a:r>
          </a:p>
        </p:txBody>
      </p:sp>
      <p:sp>
        <p:nvSpPr>
          <p:cNvPr id="7" name="TextBox 6">
            <a:extLst>
              <a:ext uri="{FF2B5EF4-FFF2-40B4-BE49-F238E27FC236}">
                <a16:creationId xmlns:a16="http://schemas.microsoft.com/office/drawing/2014/main" id="{1EFB0A02-15C6-4FD7-ADFA-80AA024C7743}"/>
              </a:ext>
            </a:extLst>
          </p:cNvPr>
          <p:cNvSpPr txBox="1"/>
          <p:nvPr/>
        </p:nvSpPr>
        <p:spPr>
          <a:xfrm>
            <a:off x="602535" y="3068695"/>
            <a:ext cx="9448677" cy="707886"/>
          </a:xfrm>
          <a:prstGeom prst="rect">
            <a:avLst/>
          </a:prstGeom>
          <a:noFill/>
        </p:spPr>
        <p:txBody>
          <a:bodyPr wrap="none" rtlCol="0">
            <a:spAutoFit/>
          </a:bodyPr>
          <a:lstStyle/>
          <a:p>
            <a:r>
              <a:rPr lang="en-GB" sz="4000" dirty="0"/>
              <a:t>preferred name of person: “Inés Arredondo”</a:t>
            </a:r>
          </a:p>
        </p:txBody>
      </p:sp>
      <p:sp>
        <p:nvSpPr>
          <p:cNvPr id="8" name="TextBox 7">
            <a:extLst>
              <a:ext uri="{FF2B5EF4-FFF2-40B4-BE49-F238E27FC236}">
                <a16:creationId xmlns:a16="http://schemas.microsoft.com/office/drawing/2014/main" id="{10C58CBB-974B-4F84-92E2-88762EF24A5B}"/>
              </a:ext>
            </a:extLst>
          </p:cNvPr>
          <p:cNvSpPr txBox="1"/>
          <p:nvPr/>
        </p:nvSpPr>
        <p:spPr>
          <a:xfrm>
            <a:off x="602535" y="3940091"/>
            <a:ext cx="9087681" cy="707886"/>
          </a:xfrm>
          <a:prstGeom prst="rect">
            <a:avLst/>
          </a:prstGeom>
          <a:noFill/>
        </p:spPr>
        <p:txBody>
          <a:bodyPr wrap="none" rtlCol="0">
            <a:spAutoFit/>
          </a:bodyPr>
          <a:lstStyle/>
          <a:p>
            <a:r>
              <a:rPr lang="en-GB" sz="4000" dirty="0"/>
              <a:t>access point for person: “Arredondo, Inés”</a:t>
            </a:r>
          </a:p>
        </p:txBody>
      </p:sp>
    </p:spTree>
    <p:extLst>
      <p:ext uri="{BB962C8B-B14F-4D97-AF65-F5344CB8AC3E}">
        <p14:creationId xmlns:p14="http://schemas.microsoft.com/office/powerpoint/2010/main" val="1651174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BCD7F-0F6C-4EC6-9C6D-9501DC5072C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4AA6804-F8DB-4C01-92B6-0BE502F80BB1}"/>
              </a:ext>
            </a:extLst>
          </p:cNvPr>
          <p:cNvSpPr>
            <a:spLocks noGrp="1"/>
          </p:cNvSpPr>
          <p:nvPr>
            <p:ph type="sldNum" sz="quarter" idx="11"/>
          </p:nvPr>
        </p:nvSpPr>
        <p:spPr/>
        <p:txBody>
          <a:bodyPr/>
          <a:lstStyle/>
          <a:p>
            <a:pPr algn="ctr"/>
            <a:fld id="{6B918772-37A3-47DC-BE01-33CAE9FCB74A}" type="slidenum">
              <a:rPr lang="en-US" smtClean="0"/>
              <a:pPr algn="ctr"/>
              <a:t>43</a:t>
            </a:fld>
            <a:endParaRPr lang="en-US" dirty="0"/>
          </a:p>
        </p:txBody>
      </p:sp>
      <p:pic>
        <p:nvPicPr>
          <p:cNvPr id="4" name="Picture 3">
            <a:extLst>
              <a:ext uri="{FF2B5EF4-FFF2-40B4-BE49-F238E27FC236}">
                <a16:creationId xmlns:a16="http://schemas.microsoft.com/office/drawing/2014/main" id="{1A4C60A8-2484-4F55-B90D-ACC50DF46B8C}"/>
              </a:ext>
            </a:extLst>
          </p:cNvPr>
          <p:cNvPicPr>
            <a:picLocks noChangeAspect="1"/>
          </p:cNvPicPr>
          <p:nvPr/>
        </p:nvPicPr>
        <p:blipFill>
          <a:blip r:embed="rId2"/>
          <a:stretch>
            <a:fillRect/>
          </a:stretch>
        </p:blipFill>
        <p:spPr>
          <a:xfrm>
            <a:off x="431800" y="476250"/>
            <a:ext cx="8667750" cy="8123924"/>
          </a:xfrm>
          <a:prstGeom prst="rect">
            <a:avLst/>
          </a:prstGeom>
          <a:ln w="38100">
            <a:solidFill>
              <a:schemeClr val="accent1"/>
            </a:solidFill>
          </a:ln>
        </p:spPr>
      </p:pic>
      <p:pic>
        <p:nvPicPr>
          <p:cNvPr id="5" name="Picture 4">
            <a:extLst>
              <a:ext uri="{FF2B5EF4-FFF2-40B4-BE49-F238E27FC236}">
                <a16:creationId xmlns:a16="http://schemas.microsoft.com/office/drawing/2014/main" id="{26567940-2C12-4734-8999-D81BE6393385}"/>
              </a:ext>
            </a:extLst>
          </p:cNvPr>
          <p:cNvPicPr>
            <a:picLocks noChangeAspect="1"/>
          </p:cNvPicPr>
          <p:nvPr/>
        </p:nvPicPr>
        <p:blipFill>
          <a:blip r:embed="rId3"/>
          <a:stretch>
            <a:fillRect/>
          </a:stretch>
        </p:blipFill>
        <p:spPr>
          <a:xfrm>
            <a:off x="2336800" y="1390650"/>
            <a:ext cx="10029825" cy="5734050"/>
          </a:xfrm>
          <a:prstGeom prst="rect">
            <a:avLst/>
          </a:prstGeom>
          <a:ln w="38100">
            <a:solidFill>
              <a:schemeClr val="accent1"/>
            </a:solidFill>
          </a:ln>
        </p:spPr>
      </p:pic>
    </p:spTree>
    <p:extLst>
      <p:ext uri="{BB962C8B-B14F-4D97-AF65-F5344CB8AC3E}">
        <p14:creationId xmlns:p14="http://schemas.microsoft.com/office/powerpoint/2010/main" val="22909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1DB7-6AC0-4872-80D3-4BB8E49C1D6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5D7698A-408D-4154-BEB9-79FCAE596E57}"/>
              </a:ext>
            </a:extLst>
          </p:cNvPr>
          <p:cNvSpPr>
            <a:spLocks noGrp="1"/>
          </p:cNvSpPr>
          <p:nvPr>
            <p:ph type="sldNum" sz="quarter" idx="11"/>
          </p:nvPr>
        </p:nvSpPr>
        <p:spPr/>
        <p:txBody>
          <a:bodyPr/>
          <a:lstStyle/>
          <a:p>
            <a:pPr algn="ctr"/>
            <a:fld id="{6B918772-37A3-47DC-BE01-33CAE9FCB74A}" type="slidenum">
              <a:rPr lang="en-US" smtClean="0"/>
              <a:pPr algn="ctr"/>
              <a:t>44</a:t>
            </a:fld>
            <a:endParaRPr lang="en-US" dirty="0"/>
          </a:p>
        </p:txBody>
      </p:sp>
      <p:sp>
        <p:nvSpPr>
          <p:cNvPr id="4" name="Title 1">
            <a:extLst>
              <a:ext uri="{FF2B5EF4-FFF2-40B4-BE49-F238E27FC236}">
                <a16:creationId xmlns:a16="http://schemas.microsoft.com/office/drawing/2014/main" id="{C585A115-082D-4AF6-8597-3125F5614E36}"/>
              </a:ext>
            </a:extLst>
          </p:cNvPr>
          <p:cNvSpPr txBox="1">
            <a:spLocks/>
          </p:cNvSpPr>
          <p:nvPr/>
        </p:nvSpPr>
        <p:spPr>
          <a:xfrm>
            <a:off x="508000" y="476250"/>
            <a:ext cx="6845144"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Recording an entity 3</a:t>
            </a:r>
          </a:p>
        </p:txBody>
      </p:sp>
      <p:sp>
        <p:nvSpPr>
          <p:cNvPr id="5" name="TextBox 4">
            <a:extLst>
              <a:ext uri="{FF2B5EF4-FFF2-40B4-BE49-F238E27FC236}">
                <a16:creationId xmlns:a16="http://schemas.microsoft.com/office/drawing/2014/main" id="{8B9EAEBB-986C-428E-8FA7-48B8431B8C29}"/>
              </a:ext>
            </a:extLst>
          </p:cNvPr>
          <p:cNvSpPr txBox="1"/>
          <p:nvPr/>
        </p:nvSpPr>
        <p:spPr>
          <a:xfrm>
            <a:off x="578774" y="1489413"/>
            <a:ext cx="1640064" cy="707886"/>
          </a:xfrm>
          <a:prstGeom prst="rect">
            <a:avLst/>
          </a:prstGeom>
          <a:noFill/>
        </p:spPr>
        <p:txBody>
          <a:bodyPr wrap="none" rtlCol="0">
            <a:spAutoFit/>
          </a:bodyPr>
          <a:lstStyle/>
          <a:p>
            <a:r>
              <a:rPr lang="en-GB" sz="4000" b="1" dirty="0"/>
              <a:t>Person</a:t>
            </a:r>
          </a:p>
        </p:txBody>
      </p:sp>
      <p:sp>
        <p:nvSpPr>
          <p:cNvPr id="6" name="TextBox 5">
            <a:extLst>
              <a:ext uri="{FF2B5EF4-FFF2-40B4-BE49-F238E27FC236}">
                <a16:creationId xmlns:a16="http://schemas.microsoft.com/office/drawing/2014/main" id="{2269D7EC-65F5-4EAF-A093-F2B2D2103755}"/>
              </a:ext>
            </a:extLst>
          </p:cNvPr>
          <p:cNvSpPr txBox="1"/>
          <p:nvPr/>
        </p:nvSpPr>
        <p:spPr>
          <a:xfrm>
            <a:off x="602535" y="2197299"/>
            <a:ext cx="7355412" cy="707886"/>
          </a:xfrm>
          <a:prstGeom prst="rect">
            <a:avLst/>
          </a:prstGeom>
          <a:noFill/>
        </p:spPr>
        <p:txBody>
          <a:bodyPr wrap="none" rtlCol="0">
            <a:spAutoFit/>
          </a:bodyPr>
          <a:lstStyle/>
          <a:p>
            <a:r>
              <a:rPr lang="en-GB" sz="4000" dirty="0"/>
              <a:t>name of person: “Inés Arredondo”</a:t>
            </a:r>
          </a:p>
        </p:txBody>
      </p:sp>
      <p:sp>
        <p:nvSpPr>
          <p:cNvPr id="7" name="TextBox 6">
            <a:extLst>
              <a:ext uri="{FF2B5EF4-FFF2-40B4-BE49-F238E27FC236}">
                <a16:creationId xmlns:a16="http://schemas.microsoft.com/office/drawing/2014/main" id="{1EFB0A02-15C6-4FD7-ADFA-80AA024C7743}"/>
              </a:ext>
            </a:extLst>
          </p:cNvPr>
          <p:cNvSpPr txBox="1"/>
          <p:nvPr/>
        </p:nvSpPr>
        <p:spPr>
          <a:xfrm>
            <a:off x="602535" y="3068695"/>
            <a:ext cx="9448677" cy="707886"/>
          </a:xfrm>
          <a:prstGeom prst="rect">
            <a:avLst/>
          </a:prstGeom>
          <a:noFill/>
        </p:spPr>
        <p:txBody>
          <a:bodyPr wrap="none" rtlCol="0">
            <a:spAutoFit/>
          </a:bodyPr>
          <a:lstStyle/>
          <a:p>
            <a:r>
              <a:rPr lang="en-GB" sz="4000" dirty="0"/>
              <a:t>preferred name of person: “Inés Arredondo”</a:t>
            </a:r>
          </a:p>
        </p:txBody>
      </p:sp>
      <p:sp>
        <p:nvSpPr>
          <p:cNvPr id="8" name="TextBox 7">
            <a:extLst>
              <a:ext uri="{FF2B5EF4-FFF2-40B4-BE49-F238E27FC236}">
                <a16:creationId xmlns:a16="http://schemas.microsoft.com/office/drawing/2014/main" id="{10C58CBB-974B-4F84-92E2-88762EF24A5B}"/>
              </a:ext>
            </a:extLst>
          </p:cNvPr>
          <p:cNvSpPr txBox="1"/>
          <p:nvPr/>
        </p:nvSpPr>
        <p:spPr>
          <a:xfrm>
            <a:off x="602535" y="3940091"/>
            <a:ext cx="9087681" cy="707886"/>
          </a:xfrm>
          <a:prstGeom prst="rect">
            <a:avLst/>
          </a:prstGeom>
          <a:noFill/>
        </p:spPr>
        <p:txBody>
          <a:bodyPr wrap="none" rtlCol="0">
            <a:spAutoFit/>
          </a:bodyPr>
          <a:lstStyle/>
          <a:p>
            <a:r>
              <a:rPr lang="en-GB" sz="4000" dirty="0"/>
              <a:t>access point for person: “Arredondo, Inés”</a:t>
            </a:r>
          </a:p>
        </p:txBody>
      </p:sp>
      <p:sp>
        <p:nvSpPr>
          <p:cNvPr id="9" name="TextBox 8">
            <a:extLst>
              <a:ext uri="{FF2B5EF4-FFF2-40B4-BE49-F238E27FC236}">
                <a16:creationId xmlns:a16="http://schemas.microsoft.com/office/drawing/2014/main" id="{89DEE39E-7ABE-41A7-8351-2992726B526B}"/>
              </a:ext>
            </a:extLst>
          </p:cNvPr>
          <p:cNvSpPr txBox="1"/>
          <p:nvPr/>
        </p:nvSpPr>
        <p:spPr>
          <a:xfrm>
            <a:off x="602535" y="4811487"/>
            <a:ext cx="8277138" cy="1323439"/>
          </a:xfrm>
          <a:prstGeom prst="rect">
            <a:avLst/>
          </a:prstGeom>
          <a:noFill/>
        </p:spPr>
        <p:txBody>
          <a:bodyPr wrap="none" rtlCol="0">
            <a:spAutoFit/>
          </a:bodyPr>
          <a:lstStyle/>
          <a:p>
            <a:r>
              <a:rPr lang="en-GB" sz="4000" dirty="0"/>
              <a:t>authorized access point for person:</a:t>
            </a:r>
          </a:p>
          <a:p>
            <a:pPr marL="715963"/>
            <a:r>
              <a:rPr lang="en-GB" sz="4000" dirty="0"/>
              <a:t>“Arredondo, Inés 1928-1989” [BNE]</a:t>
            </a:r>
          </a:p>
        </p:txBody>
      </p:sp>
    </p:spTree>
    <p:extLst>
      <p:ext uri="{BB962C8B-B14F-4D97-AF65-F5344CB8AC3E}">
        <p14:creationId xmlns:p14="http://schemas.microsoft.com/office/powerpoint/2010/main" val="2034776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754D-14B3-4FDC-9D89-A74FE9221AF8}"/>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D03047D-EE50-4695-AEDB-442901BD37BA}"/>
              </a:ext>
            </a:extLst>
          </p:cNvPr>
          <p:cNvSpPr>
            <a:spLocks noGrp="1"/>
          </p:cNvSpPr>
          <p:nvPr>
            <p:ph type="sldNum" sz="quarter" idx="11"/>
          </p:nvPr>
        </p:nvSpPr>
        <p:spPr/>
        <p:txBody>
          <a:bodyPr/>
          <a:lstStyle/>
          <a:p>
            <a:pPr algn="ctr"/>
            <a:fld id="{6B918772-37A3-47DC-BE01-33CAE9FCB74A}" type="slidenum">
              <a:rPr lang="en-US" smtClean="0"/>
              <a:pPr algn="ctr"/>
              <a:t>45</a:t>
            </a:fld>
            <a:endParaRPr lang="en-US" dirty="0"/>
          </a:p>
        </p:txBody>
      </p:sp>
      <p:pic>
        <p:nvPicPr>
          <p:cNvPr id="4" name="Picture 3">
            <a:extLst>
              <a:ext uri="{FF2B5EF4-FFF2-40B4-BE49-F238E27FC236}">
                <a16:creationId xmlns:a16="http://schemas.microsoft.com/office/drawing/2014/main" id="{B6D11CAF-0567-478B-AF85-ECD18471D7B6}"/>
              </a:ext>
            </a:extLst>
          </p:cNvPr>
          <p:cNvPicPr>
            <a:picLocks noChangeAspect="1"/>
          </p:cNvPicPr>
          <p:nvPr/>
        </p:nvPicPr>
        <p:blipFill>
          <a:blip r:embed="rId2"/>
          <a:stretch>
            <a:fillRect/>
          </a:stretch>
        </p:blipFill>
        <p:spPr>
          <a:xfrm>
            <a:off x="357959" y="316271"/>
            <a:ext cx="8177559" cy="8298053"/>
          </a:xfrm>
          <a:prstGeom prst="rect">
            <a:avLst/>
          </a:prstGeom>
          <a:ln w="38100">
            <a:solidFill>
              <a:schemeClr val="accent1"/>
            </a:solidFill>
          </a:ln>
        </p:spPr>
      </p:pic>
      <p:pic>
        <p:nvPicPr>
          <p:cNvPr id="5" name="Picture 4">
            <a:extLst>
              <a:ext uri="{FF2B5EF4-FFF2-40B4-BE49-F238E27FC236}">
                <a16:creationId xmlns:a16="http://schemas.microsoft.com/office/drawing/2014/main" id="{F02F7C05-87F1-465A-BEB2-56F6E21FA785}"/>
              </a:ext>
            </a:extLst>
          </p:cNvPr>
          <p:cNvPicPr>
            <a:picLocks noChangeAspect="1"/>
          </p:cNvPicPr>
          <p:nvPr/>
        </p:nvPicPr>
        <p:blipFill>
          <a:blip r:embed="rId3"/>
          <a:stretch>
            <a:fillRect/>
          </a:stretch>
        </p:blipFill>
        <p:spPr>
          <a:xfrm>
            <a:off x="2260600" y="2152650"/>
            <a:ext cx="10144125" cy="4962525"/>
          </a:xfrm>
          <a:prstGeom prst="rect">
            <a:avLst/>
          </a:prstGeom>
          <a:ln w="38100">
            <a:solidFill>
              <a:schemeClr val="accent1"/>
            </a:solidFill>
          </a:ln>
        </p:spPr>
      </p:pic>
    </p:spTree>
    <p:extLst>
      <p:ext uri="{BB962C8B-B14F-4D97-AF65-F5344CB8AC3E}">
        <p14:creationId xmlns:p14="http://schemas.microsoft.com/office/powerpoint/2010/main" val="25400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1DB7-6AC0-4872-80D3-4BB8E49C1D6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5D7698A-408D-4154-BEB9-79FCAE596E57}"/>
              </a:ext>
            </a:extLst>
          </p:cNvPr>
          <p:cNvSpPr>
            <a:spLocks noGrp="1"/>
          </p:cNvSpPr>
          <p:nvPr>
            <p:ph type="sldNum" sz="quarter" idx="11"/>
          </p:nvPr>
        </p:nvSpPr>
        <p:spPr/>
        <p:txBody>
          <a:bodyPr/>
          <a:lstStyle/>
          <a:p>
            <a:pPr algn="ctr"/>
            <a:fld id="{6B918772-37A3-47DC-BE01-33CAE9FCB74A}" type="slidenum">
              <a:rPr lang="en-US" smtClean="0"/>
              <a:pPr algn="ctr"/>
              <a:t>46</a:t>
            </a:fld>
            <a:endParaRPr lang="en-US" dirty="0"/>
          </a:p>
        </p:txBody>
      </p:sp>
      <p:sp>
        <p:nvSpPr>
          <p:cNvPr id="4" name="Title 1">
            <a:extLst>
              <a:ext uri="{FF2B5EF4-FFF2-40B4-BE49-F238E27FC236}">
                <a16:creationId xmlns:a16="http://schemas.microsoft.com/office/drawing/2014/main" id="{C585A115-082D-4AF6-8597-3125F5614E36}"/>
              </a:ext>
            </a:extLst>
          </p:cNvPr>
          <p:cNvSpPr txBox="1">
            <a:spLocks/>
          </p:cNvSpPr>
          <p:nvPr/>
        </p:nvSpPr>
        <p:spPr>
          <a:xfrm>
            <a:off x="508000" y="476250"/>
            <a:ext cx="6845144"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Recording an entity 4</a:t>
            </a:r>
          </a:p>
        </p:txBody>
      </p:sp>
      <p:sp>
        <p:nvSpPr>
          <p:cNvPr id="5" name="TextBox 4">
            <a:extLst>
              <a:ext uri="{FF2B5EF4-FFF2-40B4-BE49-F238E27FC236}">
                <a16:creationId xmlns:a16="http://schemas.microsoft.com/office/drawing/2014/main" id="{8B9EAEBB-986C-428E-8FA7-48B8431B8C29}"/>
              </a:ext>
            </a:extLst>
          </p:cNvPr>
          <p:cNvSpPr txBox="1"/>
          <p:nvPr/>
        </p:nvSpPr>
        <p:spPr>
          <a:xfrm>
            <a:off x="578774" y="1489413"/>
            <a:ext cx="1640064" cy="707886"/>
          </a:xfrm>
          <a:prstGeom prst="rect">
            <a:avLst/>
          </a:prstGeom>
          <a:noFill/>
        </p:spPr>
        <p:txBody>
          <a:bodyPr wrap="none" rtlCol="0">
            <a:spAutoFit/>
          </a:bodyPr>
          <a:lstStyle/>
          <a:p>
            <a:r>
              <a:rPr lang="en-GB" sz="4000" b="1" dirty="0"/>
              <a:t>Person</a:t>
            </a:r>
          </a:p>
        </p:txBody>
      </p:sp>
      <p:sp>
        <p:nvSpPr>
          <p:cNvPr id="6" name="TextBox 5">
            <a:extLst>
              <a:ext uri="{FF2B5EF4-FFF2-40B4-BE49-F238E27FC236}">
                <a16:creationId xmlns:a16="http://schemas.microsoft.com/office/drawing/2014/main" id="{2269D7EC-65F5-4EAF-A093-F2B2D2103755}"/>
              </a:ext>
            </a:extLst>
          </p:cNvPr>
          <p:cNvSpPr txBox="1"/>
          <p:nvPr/>
        </p:nvSpPr>
        <p:spPr>
          <a:xfrm>
            <a:off x="602535" y="2197299"/>
            <a:ext cx="7355412" cy="707886"/>
          </a:xfrm>
          <a:prstGeom prst="rect">
            <a:avLst/>
          </a:prstGeom>
          <a:noFill/>
        </p:spPr>
        <p:txBody>
          <a:bodyPr wrap="none" rtlCol="0">
            <a:spAutoFit/>
          </a:bodyPr>
          <a:lstStyle/>
          <a:p>
            <a:r>
              <a:rPr lang="en-GB" sz="4000" dirty="0"/>
              <a:t>name of person: “Inés Arredondo”</a:t>
            </a:r>
          </a:p>
        </p:txBody>
      </p:sp>
      <p:sp>
        <p:nvSpPr>
          <p:cNvPr id="7" name="TextBox 6">
            <a:extLst>
              <a:ext uri="{FF2B5EF4-FFF2-40B4-BE49-F238E27FC236}">
                <a16:creationId xmlns:a16="http://schemas.microsoft.com/office/drawing/2014/main" id="{1EFB0A02-15C6-4FD7-ADFA-80AA024C7743}"/>
              </a:ext>
            </a:extLst>
          </p:cNvPr>
          <p:cNvSpPr txBox="1"/>
          <p:nvPr/>
        </p:nvSpPr>
        <p:spPr>
          <a:xfrm>
            <a:off x="602535" y="3068695"/>
            <a:ext cx="9448677" cy="707886"/>
          </a:xfrm>
          <a:prstGeom prst="rect">
            <a:avLst/>
          </a:prstGeom>
          <a:noFill/>
        </p:spPr>
        <p:txBody>
          <a:bodyPr wrap="none" rtlCol="0">
            <a:spAutoFit/>
          </a:bodyPr>
          <a:lstStyle/>
          <a:p>
            <a:r>
              <a:rPr lang="en-GB" sz="4000" dirty="0"/>
              <a:t>preferred name of person: “Inés Arredondo”</a:t>
            </a:r>
          </a:p>
        </p:txBody>
      </p:sp>
      <p:sp>
        <p:nvSpPr>
          <p:cNvPr id="8" name="TextBox 7">
            <a:extLst>
              <a:ext uri="{FF2B5EF4-FFF2-40B4-BE49-F238E27FC236}">
                <a16:creationId xmlns:a16="http://schemas.microsoft.com/office/drawing/2014/main" id="{10C58CBB-974B-4F84-92E2-88762EF24A5B}"/>
              </a:ext>
            </a:extLst>
          </p:cNvPr>
          <p:cNvSpPr txBox="1"/>
          <p:nvPr/>
        </p:nvSpPr>
        <p:spPr>
          <a:xfrm>
            <a:off x="602535" y="3940091"/>
            <a:ext cx="9087681" cy="707886"/>
          </a:xfrm>
          <a:prstGeom prst="rect">
            <a:avLst/>
          </a:prstGeom>
          <a:noFill/>
        </p:spPr>
        <p:txBody>
          <a:bodyPr wrap="none" rtlCol="0">
            <a:spAutoFit/>
          </a:bodyPr>
          <a:lstStyle/>
          <a:p>
            <a:r>
              <a:rPr lang="en-GB" sz="4000" dirty="0"/>
              <a:t>access point for person: “Arredondo, Inés”</a:t>
            </a:r>
          </a:p>
        </p:txBody>
      </p:sp>
      <p:sp>
        <p:nvSpPr>
          <p:cNvPr id="9" name="TextBox 8">
            <a:extLst>
              <a:ext uri="{FF2B5EF4-FFF2-40B4-BE49-F238E27FC236}">
                <a16:creationId xmlns:a16="http://schemas.microsoft.com/office/drawing/2014/main" id="{89DEE39E-7ABE-41A7-8351-2992726B526B}"/>
              </a:ext>
            </a:extLst>
          </p:cNvPr>
          <p:cNvSpPr txBox="1"/>
          <p:nvPr/>
        </p:nvSpPr>
        <p:spPr>
          <a:xfrm>
            <a:off x="602535" y="4811487"/>
            <a:ext cx="8277138" cy="1323439"/>
          </a:xfrm>
          <a:prstGeom prst="rect">
            <a:avLst/>
          </a:prstGeom>
          <a:noFill/>
        </p:spPr>
        <p:txBody>
          <a:bodyPr wrap="none" rtlCol="0">
            <a:spAutoFit/>
          </a:bodyPr>
          <a:lstStyle/>
          <a:p>
            <a:r>
              <a:rPr lang="en-GB" sz="4000" dirty="0"/>
              <a:t>authorized access point for person:</a:t>
            </a:r>
          </a:p>
          <a:p>
            <a:pPr marL="715963"/>
            <a:r>
              <a:rPr lang="en-GB" sz="4000" dirty="0"/>
              <a:t>“Arredondo, Inés 1928-1989” [BNE]</a:t>
            </a:r>
          </a:p>
        </p:txBody>
      </p:sp>
      <p:sp>
        <p:nvSpPr>
          <p:cNvPr id="10" name="TextBox 9">
            <a:extLst>
              <a:ext uri="{FF2B5EF4-FFF2-40B4-BE49-F238E27FC236}">
                <a16:creationId xmlns:a16="http://schemas.microsoft.com/office/drawing/2014/main" id="{AE1B3EFB-DD16-4B13-8AFA-8921CDFCCF62}"/>
              </a:ext>
            </a:extLst>
          </p:cNvPr>
          <p:cNvSpPr txBox="1"/>
          <p:nvPr/>
        </p:nvSpPr>
        <p:spPr>
          <a:xfrm>
            <a:off x="602535" y="6298436"/>
            <a:ext cx="8507201" cy="707886"/>
          </a:xfrm>
          <a:prstGeom prst="rect">
            <a:avLst/>
          </a:prstGeom>
          <a:noFill/>
        </p:spPr>
        <p:txBody>
          <a:bodyPr wrap="none" rtlCol="0">
            <a:spAutoFit/>
          </a:bodyPr>
          <a:lstStyle/>
          <a:p>
            <a:r>
              <a:rPr lang="en-GB" sz="4000" dirty="0"/>
              <a:t>identifier for person: “32041488” [VIAF]</a:t>
            </a:r>
          </a:p>
        </p:txBody>
      </p:sp>
      <p:sp>
        <p:nvSpPr>
          <p:cNvPr id="11" name="TextBox 10">
            <a:extLst>
              <a:ext uri="{FF2B5EF4-FFF2-40B4-BE49-F238E27FC236}">
                <a16:creationId xmlns:a16="http://schemas.microsoft.com/office/drawing/2014/main" id="{C2E2E2CD-E482-4FC8-8A0C-61F37626F902}"/>
              </a:ext>
            </a:extLst>
          </p:cNvPr>
          <p:cNvSpPr txBox="1"/>
          <p:nvPr/>
        </p:nvSpPr>
        <p:spPr>
          <a:xfrm>
            <a:off x="602535" y="7169831"/>
            <a:ext cx="7269234" cy="707886"/>
          </a:xfrm>
          <a:prstGeom prst="rect">
            <a:avLst/>
          </a:prstGeom>
          <a:noFill/>
        </p:spPr>
        <p:txBody>
          <a:bodyPr wrap="none" rtlCol="0">
            <a:spAutoFit/>
          </a:bodyPr>
          <a:lstStyle/>
          <a:p>
            <a:r>
              <a:rPr lang="en-GB" sz="4000" dirty="0"/>
              <a:t>IRI: http://viaf.org/viaf/32041488</a:t>
            </a:r>
          </a:p>
        </p:txBody>
      </p:sp>
    </p:spTree>
    <p:extLst>
      <p:ext uri="{BB962C8B-B14F-4D97-AF65-F5344CB8AC3E}">
        <p14:creationId xmlns:p14="http://schemas.microsoft.com/office/powerpoint/2010/main" val="1567311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1DB7-6AC0-4872-80D3-4BB8E49C1D6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5D7698A-408D-4154-BEB9-79FCAE596E57}"/>
              </a:ext>
            </a:extLst>
          </p:cNvPr>
          <p:cNvSpPr>
            <a:spLocks noGrp="1"/>
          </p:cNvSpPr>
          <p:nvPr>
            <p:ph type="sldNum" sz="quarter" idx="11"/>
          </p:nvPr>
        </p:nvSpPr>
        <p:spPr/>
        <p:txBody>
          <a:bodyPr/>
          <a:lstStyle/>
          <a:p>
            <a:pPr algn="ctr"/>
            <a:fld id="{6B918772-37A3-47DC-BE01-33CAE9FCB74A}" type="slidenum">
              <a:rPr lang="en-US" smtClean="0"/>
              <a:pPr algn="ctr"/>
              <a:t>47</a:t>
            </a:fld>
            <a:endParaRPr lang="en-US" dirty="0"/>
          </a:p>
        </p:txBody>
      </p:sp>
      <p:sp>
        <p:nvSpPr>
          <p:cNvPr id="4" name="Title 1">
            <a:extLst>
              <a:ext uri="{FF2B5EF4-FFF2-40B4-BE49-F238E27FC236}">
                <a16:creationId xmlns:a16="http://schemas.microsoft.com/office/drawing/2014/main" id="{C585A115-082D-4AF6-8597-3125F5614E36}"/>
              </a:ext>
            </a:extLst>
          </p:cNvPr>
          <p:cNvSpPr txBox="1">
            <a:spLocks/>
          </p:cNvSpPr>
          <p:nvPr/>
        </p:nvSpPr>
        <p:spPr>
          <a:xfrm>
            <a:off x="508000" y="476250"/>
            <a:ext cx="5253361"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Resource access</a:t>
            </a:r>
          </a:p>
        </p:txBody>
      </p:sp>
      <p:sp>
        <p:nvSpPr>
          <p:cNvPr id="5" name="TextBox 4">
            <a:extLst>
              <a:ext uri="{FF2B5EF4-FFF2-40B4-BE49-F238E27FC236}">
                <a16:creationId xmlns:a16="http://schemas.microsoft.com/office/drawing/2014/main" id="{8B9EAEBB-986C-428E-8FA7-48B8431B8C29}"/>
              </a:ext>
            </a:extLst>
          </p:cNvPr>
          <p:cNvSpPr txBox="1"/>
          <p:nvPr/>
        </p:nvSpPr>
        <p:spPr>
          <a:xfrm>
            <a:off x="578774" y="1489413"/>
            <a:ext cx="3342582" cy="707886"/>
          </a:xfrm>
          <a:prstGeom prst="rect">
            <a:avLst/>
          </a:prstGeom>
          <a:noFill/>
        </p:spPr>
        <p:txBody>
          <a:bodyPr wrap="none" rtlCol="0">
            <a:spAutoFit/>
          </a:bodyPr>
          <a:lstStyle/>
          <a:p>
            <a:r>
              <a:rPr lang="en-GB" sz="4000" b="1" dirty="0"/>
              <a:t>Manifestation:</a:t>
            </a:r>
          </a:p>
        </p:txBody>
      </p:sp>
      <p:sp>
        <p:nvSpPr>
          <p:cNvPr id="6" name="TextBox 5">
            <a:extLst>
              <a:ext uri="{FF2B5EF4-FFF2-40B4-BE49-F238E27FC236}">
                <a16:creationId xmlns:a16="http://schemas.microsoft.com/office/drawing/2014/main" id="{2269D7EC-65F5-4EAF-A093-F2B2D2103755}"/>
              </a:ext>
            </a:extLst>
          </p:cNvPr>
          <p:cNvSpPr txBox="1"/>
          <p:nvPr/>
        </p:nvSpPr>
        <p:spPr>
          <a:xfrm>
            <a:off x="578774" y="2277617"/>
            <a:ext cx="10497265" cy="707886"/>
          </a:xfrm>
          <a:prstGeom prst="rect">
            <a:avLst/>
          </a:prstGeom>
          <a:noFill/>
        </p:spPr>
        <p:txBody>
          <a:bodyPr wrap="square" rtlCol="0">
            <a:spAutoFit/>
          </a:bodyPr>
          <a:lstStyle/>
          <a:p>
            <a:r>
              <a:rPr lang="en-GB" sz="4000" dirty="0"/>
              <a:t>title proper: “</a:t>
            </a:r>
            <a:r>
              <a:rPr lang="es-ES" sz="4000" dirty="0"/>
              <a:t>Historia Verdadera de una Princesa</a:t>
            </a:r>
            <a:r>
              <a:rPr lang="en-GB" sz="4000" dirty="0"/>
              <a:t>”</a:t>
            </a:r>
          </a:p>
        </p:txBody>
      </p:sp>
      <p:sp>
        <p:nvSpPr>
          <p:cNvPr id="9" name="TextBox 8">
            <a:extLst>
              <a:ext uri="{FF2B5EF4-FFF2-40B4-BE49-F238E27FC236}">
                <a16:creationId xmlns:a16="http://schemas.microsoft.com/office/drawing/2014/main" id="{89DEE39E-7ABE-41A7-8351-2992726B526B}"/>
              </a:ext>
            </a:extLst>
          </p:cNvPr>
          <p:cNvSpPr txBox="1"/>
          <p:nvPr/>
        </p:nvSpPr>
        <p:spPr>
          <a:xfrm>
            <a:off x="578774" y="5257782"/>
            <a:ext cx="7922553" cy="707886"/>
          </a:xfrm>
          <a:prstGeom prst="rect">
            <a:avLst/>
          </a:prstGeom>
          <a:noFill/>
        </p:spPr>
        <p:txBody>
          <a:bodyPr wrap="none" rtlCol="0">
            <a:spAutoFit/>
          </a:bodyPr>
          <a:lstStyle/>
          <a:p>
            <a:r>
              <a:rPr lang="en-GB" sz="4000" dirty="0"/>
              <a:t>author: “Arredondo, Inés 1928-1989”</a:t>
            </a:r>
          </a:p>
        </p:txBody>
      </p:sp>
      <p:sp>
        <p:nvSpPr>
          <p:cNvPr id="10" name="TextBox 9">
            <a:extLst>
              <a:ext uri="{FF2B5EF4-FFF2-40B4-BE49-F238E27FC236}">
                <a16:creationId xmlns:a16="http://schemas.microsoft.com/office/drawing/2014/main" id="{AE1B3EFB-DD16-4B13-8AFA-8921CDFCCF62}"/>
              </a:ext>
            </a:extLst>
          </p:cNvPr>
          <p:cNvSpPr txBox="1"/>
          <p:nvPr/>
        </p:nvSpPr>
        <p:spPr>
          <a:xfrm>
            <a:off x="578774" y="6045986"/>
            <a:ext cx="4350871" cy="707886"/>
          </a:xfrm>
          <a:prstGeom prst="rect">
            <a:avLst/>
          </a:prstGeom>
          <a:noFill/>
        </p:spPr>
        <p:txBody>
          <a:bodyPr wrap="none" rtlCol="0">
            <a:spAutoFit/>
          </a:bodyPr>
          <a:lstStyle/>
          <a:p>
            <a:r>
              <a:rPr lang="en-GB" sz="4000" dirty="0"/>
              <a:t>author: “32041488”</a:t>
            </a:r>
          </a:p>
        </p:txBody>
      </p:sp>
      <p:sp>
        <p:nvSpPr>
          <p:cNvPr id="11" name="TextBox 10">
            <a:extLst>
              <a:ext uri="{FF2B5EF4-FFF2-40B4-BE49-F238E27FC236}">
                <a16:creationId xmlns:a16="http://schemas.microsoft.com/office/drawing/2014/main" id="{C2E2E2CD-E482-4FC8-8A0C-61F37626F902}"/>
              </a:ext>
            </a:extLst>
          </p:cNvPr>
          <p:cNvSpPr txBox="1"/>
          <p:nvPr/>
        </p:nvSpPr>
        <p:spPr>
          <a:xfrm>
            <a:off x="578774" y="6834191"/>
            <a:ext cx="8021042" cy="707886"/>
          </a:xfrm>
          <a:prstGeom prst="rect">
            <a:avLst/>
          </a:prstGeom>
          <a:noFill/>
        </p:spPr>
        <p:txBody>
          <a:bodyPr wrap="none" rtlCol="0">
            <a:spAutoFit/>
          </a:bodyPr>
          <a:lstStyle/>
          <a:p>
            <a:r>
              <a:rPr lang="en-GB" sz="4000" dirty="0"/>
              <a:t>author: http://viaf.org/viaf/32041488</a:t>
            </a:r>
          </a:p>
        </p:txBody>
      </p:sp>
      <p:sp>
        <p:nvSpPr>
          <p:cNvPr id="12" name="TextBox 11">
            <a:extLst>
              <a:ext uri="{FF2B5EF4-FFF2-40B4-BE49-F238E27FC236}">
                <a16:creationId xmlns:a16="http://schemas.microsoft.com/office/drawing/2014/main" id="{9509FB72-059E-4610-9BD8-7EA9178F1594}"/>
              </a:ext>
            </a:extLst>
          </p:cNvPr>
          <p:cNvSpPr txBox="1"/>
          <p:nvPr/>
        </p:nvSpPr>
        <p:spPr>
          <a:xfrm>
            <a:off x="578774" y="3065821"/>
            <a:ext cx="11106866" cy="1323439"/>
          </a:xfrm>
          <a:prstGeom prst="rect">
            <a:avLst/>
          </a:prstGeom>
          <a:noFill/>
        </p:spPr>
        <p:txBody>
          <a:bodyPr wrap="square" rtlCol="0">
            <a:spAutoFit/>
          </a:bodyPr>
          <a:lstStyle/>
          <a:p>
            <a:r>
              <a:rPr lang="en-GB" sz="4000" dirty="0"/>
              <a:t>statement of responsibility relating to title proper:</a:t>
            </a:r>
          </a:p>
          <a:p>
            <a:pPr marL="361950"/>
            <a:r>
              <a:rPr lang="en-GB" sz="4000" dirty="0"/>
              <a:t>“</a:t>
            </a:r>
            <a:r>
              <a:rPr lang="en-GB" sz="4000" dirty="0" err="1"/>
              <a:t>Inés</a:t>
            </a:r>
            <a:r>
              <a:rPr lang="en-GB" sz="4000" dirty="0"/>
              <a:t> Arredondo ; </a:t>
            </a:r>
            <a:r>
              <a:rPr lang="en-GB" sz="4000" dirty="0" err="1"/>
              <a:t>ilustraciones</a:t>
            </a:r>
            <a:r>
              <a:rPr lang="en-GB" sz="4000" dirty="0"/>
              <a:t> Enrique </a:t>
            </a:r>
            <a:r>
              <a:rPr lang="en-GB" sz="4000" dirty="0" err="1"/>
              <a:t>Rosquillas</a:t>
            </a:r>
            <a:r>
              <a:rPr lang="en-GB" sz="4000" dirty="0"/>
              <a:t>”</a:t>
            </a:r>
          </a:p>
        </p:txBody>
      </p:sp>
      <p:sp>
        <p:nvSpPr>
          <p:cNvPr id="14" name="TextBox 13">
            <a:extLst>
              <a:ext uri="{FF2B5EF4-FFF2-40B4-BE49-F238E27FC236}">
                <a16:creationId xmlns:a16="http://schemas.microsoft.com/office/drawing/2014/main" id="{D3511ED2-38C5-4DB1-B2D3-50FED95F34C5}"/>
              </a:ext>
            </a:extLst>
          </p:cNvPr>
          <p:cNvSpPr txBox="1"/>
          <p:nvPr/>
        </p:nvSpPr>
        <p:spPr>
          <a:xfrm>
            <a:off x="578774" y="4469578"/>
            <a:ext cx="10497265" cy="707886"/>
          </a:xfrm>
          <a:prstGeom prst="rect">
            <a:avLst/>
          </a:prstGeom>
          <a:noFill/>
        </p:spPr>
        <p:txBody>
          <a:bodyPr wrap="square" rtlCol="0">
            <a:spAutoFit/>
          </a:bodyPr>
          <a:lstStyle/>
          <a:p>
            <a:r>
              <a:rPr lang="en-GB" sz="4000" b="1" dirty="0"/>
              <a:t>Work:</a:t>
            </a:r>
          </a:p>
        </p:txBody>
      </p:sp>
      <p:sp>
        <p:nvSpPr>
          <p:cNvPr id="15" name="TextBox 14">
            <a:extLst>
              <a:ext uri="{FF2B5EF4-FFF2-40B4-BE49-F238E27FC236}">
                <a16:creationId xmlns:a16="http://schemas.microsoft.com/office/drawing/2014/main" id="{0C37D0EA-1B5B-40C1-9699-040EB1A0B0AE}"/>
              </a:ext>
            </a:extLst>
          </p:cNvPr>
          <p:cNvSpPr txBox="1"/>
          <p:nvPr/>
        </p:nvSpPr>
        <p:spPr>
          <a:xfrm>
            <a:off x="9899114" y="5244024"/>
            <a:ext cx="2353850" cy="707886"/>
          </a:xfrm>
          <a:prstGeom prst="rect">
            <a:avLst/>
          </a:prstGeom>
          <a:noFill/>
          <a:ln w="38100">
            <a:solidFill>
              <a:schemeClr val="accent1"/>
            </a:solidFill>
          </a:ln>
        </p:spPr>
        <p:txBody>
          <a:bodyPr wrap="none" rtlCol="0">
            <a:spAutoFit/>
          </a:bodyPr>
          <a:lstStyle/>
          <a:p>
            <a:r>
              <a:rPr lang="en-GB" sz="4000" dirty="0"/>
              <a:t>structured</a:t>
            </a:r>
          </a:p>
        </p:txBody>
      </p:sp>
      <p:sp>
        <p:nvSpPr>
          <p:cNvPr id="16" name="TextBox 15">
            <a:extLst>
              <a:ext uri="{FF2B5EF4-FFF2-40B4-BE49-F238E27FC236}">
                <a16:creationId xmlns:a16="http://schemas.microsoft.com/office/drawing/2014/main" id="{1E9EA358-8F08-4209-85B8-2A7D73A557BF}"/>
              </a:ext>
            </a:extLst>
          </p:cNvPr>
          <p:cNvSpPr txBox="1"/>
          <p:nvPr/>
        </p:nvSpPr>
        <p:spPr>
          <a:xfrm>
            <a:off x="10165533" y="5992069"/>
            <a:ext cx="2087431" cy="707886"/>
          </a:xfrm>
          <a:prstGeom prst="rect">
            <a:avLst/>
          </a:prstGeom>
          <a:noFill/>
          <a:ln w="38100">
            <a:solidFill>
              <a:schemeClr val="accent1"/>
            </a:solidFill>
          </a:ln>
        </p:spPr>
        <p:txBody>
          <a:bodyPr wrap="none" rtlCol="0">
            <a:spAutoFit/>
          </a:bodyPr>
          <a:lstStyle/>
          <a:p>
            <a:r>
              <a:rPr lang="en-GB" sz="4000" dirty="0"/>
              <a:t>identifier</a:t>
            </a:r>
          </a:p>
        </p:txBody>
      </p:sp>
      <p:sp>
        <p:nvSpPr>
          <p:cNvPr id="17" name="TextBox 16">
            <a:extLst>
              <a:ext uri="{FF2B5EF4-FFF2-40B4-BE49-F238E27FC236}">
                <a16:creationId xmlns:a16="http://schemas.microsoft.com/office/drawing/2014/main" id="{EF7B245D-7BEF-400B-97C8-C90AE0E74F3D}"/>
              </a:ext>
            </a:extLst>
          </p:cNvPr>
          <p:cNvSpPr txBox="1"/>
          <p:nvPr/>
        </p:nvSpPr>
        <p:spPr>
          <a:xfrm>
            <a:off x="11529689" y="6740114"/>
            <a:ext cx="723275" cy="707886"/>
          </a:xfrm>
          <a:prstGeom prst="rect">
            <a:avLst/>
          </a:prstGeom>
          <a:noFill/>
          <a:ln w="38100">
            <a:solidFill>
              <a:schemeClr val="accent1"/>
            </a:solidFill>
          </a:ln>
        </p:spPr>
        <p:txBody>
          <a:bodyPr wrap="none" rtlCol="0">
            <a:spAutoFit/>
          </a:bodyPr>
          <a:lstStyle/>
          <a:p>
            <a:r>
              <a:rPr lang="en-GB" sz="4000" dirty="0"/>
              <a:t>IRI</a:t>
            </a:r>
          </a:p>
        </p:txBody>
      </p:sp>
    </p:spTree>
    <p:extLst>
      <p:ext uri="{BB962C8B-B14F-4D97-AF65-F5344CB8AC3E}">
        <p14:creationId xmlns:p14="http://schemas.microsoft.com/office/powerpoint/2010/main" val="29195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C5B9E-193D-4825-9BD3-A534A060A243}"/>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821A31-2F66-452B-81A2-82EC998F4B18}"/>
              </a:ext>
            </a:extLst>
          </p:cNvPr>
          <p:cNvSpPr>
            <a:spLocks noGrp="1"/>
          </p:cNvSpPr>
          <p:nvPr>
            <p:ph type="sldNum" sz="quarter" idx="11"/>
          </p:nvPr>
        </p:nvSpPr>
        <p:spPr/>
        <p:txBody>
          <a:bodyPr/>
          <a:lstStyle/>
          <a:p>
            <a:pPr algn="ctr"/>
            <a:fld id="{6B918772-37A3-47DC-BE01-33CAE9FCB74A}" type="slidenum">
              <a:rPr lang="en-US" smtClean="0"/>
              <a:pPr algn="ctr"/>
              <a:t>48</a:t>
            </a:fld>
            <a:endParaRPr lang="en-US" dirty="0"/>
          </a:p>
        </p:txBody>
      </p:sp>
      <p:sp>
        <p:nvSpPr>
          <p:cNvPr id="4" name="Content Placeholder 3">
            <a:extLst>
              <a:ext uri="{FF2B5EF4-FFF2-40B4-BE49-F238E27FC236}">
                <a16:creationId xmlns:a16="http://schemas.microsoft.com/office/drawing/2014/main" id="{913F1651-3049-46B5-BF02-80B4D80BD377}"/>
              </a:ext>
            </a:extLst>
          </p:cNvPr>
          <p:cNvSpPr>
            <a:spLocks noGrp="1"/>
          </p:cNvSpPr>
          <p:nvPr>
            <p:ph idx="1"/>
          </p:nvPr>
        </p:nvSpPr>
        <p:spPr/>
        <p:txBody>
          <a:bodyPr/>
          <a:lstStyle/>
          <a:p>
            <a:r>
              <a:rPr lang="en-GB" dirty="0"/>
              <a:t>Aggregates</a:t>
            </a:r>
          </a:p>
        </p:txBody>
      </p:sp>
      <p:sp>
        <p:nvSpPr>
          <p:cNvPr id="5" name="Title 4">
            <a:extLst>
              <a:ext uri="{FF2B5EF4-FFF2-40B4-BE49-F238E27FC236}">
                <a16:creationId xmlns:a16="http://schemas.microsoft.com/office/drawing/2014/main" id="{CED81CB5-021E-4786-85FB-EFB085E9FEDA}"/>
              </a:ext>
            </a:extLst>
          </p:cNvPr>
          <p:cNvSpPr>
            <a:spLocks noGrp="1"/>
          </p:cNvSpPr>
          <p:nvPr>
            <p:ph type="title"/>
          </p:nvPr>
        </p:nvSpPr>
        <p:spPr/>
        <p:txBody>
          <a:bodyPr/>
          <a:lstStyle/>
          <a:p>
            <a:r>
              <a:rPr lang="en-GB" dirty="0"/>
              <a:t>Cataloguing with RDA</a:t>
            </a:r>
          </a:p>
        </p:txBody>
      </p:sp>
    </p:spTree>
    <p:extLst>
      <p:ext uri="{BB962C8B-B14F-4D97-AF65-F5344CB8AC3E}">
        <p14:creationId xmlns:p14="http://schemas.microsoft.com/office/powerpoint/2010/main" val="3068912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92F4D-C73E-409B-9994-6E24E44F8306}"/>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B606EBCD-E680-4F68-A2D8-36D74AA2494A}"/>
              </a:ext>
            </a:extLst>
          </p:cNvPr>
          <p:cNvSpPr>
            <a:spLocks noGrp="1"/>
          </p:cNvSpPr>
          <p:nvPr>
            <p:ph type="sldNum" sz="quarter" idx="11"/>
          </p:nvPr>
        </p:nvSpPr>
        <p:spPr/>
        <p:txBody>
          <a:bodyPr/>
          <a:lstStyle/>
          <a:p>
            <a:pPr algn="ctr"/>
            <a:fld id="{6B918772-37A3-47DC-BE01-33CAE9FCB74A}" type="slidenum">
              <a:rPr lang="en-US" smtClean="0"/>
              <a:pPr algn="ctr"/>
              <a:t>49</a:t>
            </a:fld>
            <a:endParaRPr lang="en-US" dirty="0"/>
          </a:p>
        </p:txBody>
      </p:sp>
      <p:sp>
        <p:nvSpPr>
          <p:cNvPr id="5" name="Title 1">
            <a:extLst>
              <a:ext uri="{FF2B5EF4-FFF2-40B4-BE49-F238E27FC236}">
                <a16:creationId xmlns:a16="http://schemas.microsoft.com/office/drawing/2014/main" id="{93B59AA8-DE06-4D53-BF79-EFAFCAADC00B}"/>
              </a:ext>
            </a:extLst>
          </p:cNvPr>
          <p:cNvSpPr txBox="1">
            <a:spLocks/>
          </p:cNvSpPr>
          <p:nvPr/>
        </p:nvSpPr>
        <p:spPr>
          <a:xfrm>
            <a:off x="508000" y="476250"/>
            <a:ext cx="6885218"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Model for aggregates</a:t>
            </a:r>
          </a:p>
        </p:txBody>
      </p:sp>
      <p:sp>
        <p:nvSpPr>
          <p:cNvPr id="6" name="TextBox 5">
            <a:extLst>
              <a:ext uri="{FF2B5EF4-FFF2-40B4-BE49-F238E27FC236}">
                <a16:creationId xmlns:a16="http://schemas.microsoft.com/office/drawing/2014/main" id="{CAE6C461-9BDB-4936-BE9C-56262A427D6F}"/>
              </a:ext>
            </a:extLst>
          </p:cNvPr>
          <p:cNvSpPr txBox="1"/>
          <p:nvPr/>
        </p:nvSpPr>
        <p:spPr>
          <a:xfrm>
            <a:off x="578774" y="2228850"/>
            <a:ext cx="10597226" cy="1938992"/>
          </a:xfrm>
          <a:prstGeom prst="rect">
            <a:avLst/>
          </a:prstGeom>
          <a:noFill/>
        </p:spPr>
        <p:txBody>
          <a:bodyPr wrap="square" rtlCol="0">
            <a:spAutoFit/>
          </a:bodyPr>
          <a:lstStyle/>
          <a:p>
            <a:r>
              <a:rPr lang="en-US" sz="4000" dirty="0"/>
              <a:t>2011: IFLA Working Group on Aggregates report</a:t>
            </a:r>
          </a:p>
          <a:p>
            <a:pPr marL="715963"/>
            <a:r>
              <a:rPr lang="en-GB" sz="4000" dirty="0"/>
              <a:t>Do not implement before consolidation of FR models [2017]</a:t>
            </a:r>
          </a:p>
        </p:txBody>
      </p:sp>
      <p:sp>
        <p:nvSpPr>
          <p:cNvPr id="7" name="TextBox 6">
            <a:extLst>
              <a:ext uri="{FF2B5EF4-FFF2-40B4-BE49-F238E27FC236}">
                <a16:creationId xmlns:a16="http://schemas.microsoft.com/office/drawing/2014/main" id="{541C7C92-AF03-4490-85A5-34A755E76904}"/>
              </a:ext>
            </a:extLst>
          </p:cNvPr>
          <p:cNvSpPr txBox="1"/>
          <p:nvPr/>
        </p:nvSpPr>
        <p:spPr>
          <a:xfrm>
            <a:off x="578774" y="4575186"/>
            <a:ext cx="10597226" cy="2554545"/>
          </a:xfrm>
          <a:prstGeom prst="rect">
            <a:avLst/>
          </a:prstGeom>
          <a:noFill/>
        </p:spPr>
        <p:txBody>
          <a:bodyPr wrap="square" rtlCol="0">
            <a:spAutoFit/>
          </a:bodyPr>
          <a:lstStyle/>
          <a:p>
            <a:r>
              <a:rPr lang="en-GB" sz="4000" dirty="0"/>
              <a:t>LRM: “</a:t>
            </a:r>
            <a:r>
              <a:rPr lang="en-US" sz="4000" dirty="0"/>
              <a:t>An aggregate is defined as a manifestation embodying multiple expressions … every aggregate manifestation also embodies an expression of the aggregating work”</a:t>
            </a:r>
            <a:endParaRPr lang="en-GB" sz="4000" dirty="0"/>
          </a:p>
        </p:txBody>
      </p:sp>
    </p:spTree>
    <p:extLst>
      <p:ext uri="{BB962C8B-B14F-4D97-AF65-F5344CB8AC3E}">
        <p14:creationId xmlns:p14="http://schemas.microsoft.com/office/powerpoint/2010/main" val="395472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4DC3A-BABF-4CE1-9392-BC718664D6F1}"/>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A5F91DA6-384E-4CDF-8090-C62D2362CBD8}"/>
              </a:ext>
            </a:extLst>
          </p:cNvPr>
          <p:cNvSpPr>
            <a:spLocks noGrp="1"/>
          </p:cNvSpPr>
          <p:nvPr>
            <p:ph type="sldNum" sz="quarter" idx="11"/>
          </p:nvPr>
        </p:nvSpPr>
        <p:spPr/>
        <p:txBody>
          <a:bodyPr/>
          <a:lstStyle/>
          <a:p>
            <a:pPr algn="ctr"/>
            <a:fld id="{6B918772-37A3-47DC-BE01-33CAE9FCB74A}" type="slidenum">
              <a:rPr lang="en-US" smtClean="0"/>
              <a:pPr algn="ctr"/>
              <a:t>5</a:t>
            </a:fld>
            <a:endParaRPr lang="en-US" dirty="0"/>
          </a:p>
        </p:txBody>
      </p:sp>
      <p:sp>
        <p:nvSpPr>
          <p:cNvPr id="4" name="Title 1">
            <a:extLst>
              <a:ext uri="{FF2B5EF4-FFF2-40B4-BE49-F238E27FC236}">
                <a16:creationId xmlns:a16="http://schemas.microsoft.com/office/drawing/2014/main" id="{B10B93C0-0ECD-4371-BE08-9B36D2555686}"/>
              </a:ext>
            </a:extLst>
          </p:cNvPr>
          <p:cNvSpPr txBox="1">
            <a:spLocks/>
          </p:cNvSpPr>
          <p:nvPr/>
        </p:nvSpPr>
        <p:spPr>
          <a:xfrm>
            <a:off x="508000" y="476250"/>
            <a:ext cx="1584088"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LRM</a:t>
            </a:r>
          </a:p>
        </p:txBody>
      </p:sp>
      <p:sp>
        <p:nvSpPr>
          <p:cNvPr id="5" name="TextBox 4">
            <a:extLst>
              <a:ext uri="{FF2B5EF4-FFF2-40B4-BE49-F238E27FC236}">
                <a16:creationId xmlns:a16="http://schemas.microsoft.com/office/drawing/2014/main" id="{EB54C8A7-E83C-43D8-BA1E-A0C09FE5036A}"/>
              </a:ext>
            </a:extLst>
          </p:cNvPr>
          <p:cNvSpPr txBox="1"/>
          <p:nvPr/>
        </p:nvSpPr>
        <p:spPr>
          <a:xfrm>
            <a:off x="546000" y="3724930"/>
            <a:ext cx="12159330" cy="4154984"/>
          </a:xfrm>
          <a:prstGeom prst="rect">
            <a:avLst/>
          </a:prstGeom>
          <a:noFill/>
        </p:spPr>
        <p:txBody>
          <a:bodyPr wrap="square" rtlCol="0">
            <a:spAutoFit/>
          </a:bodyPr>
          <a:lstStyle/>
          <a:p>
            <a:r>
              <a:rPr lang="en-US" sz="4400" dirty="0"/>
              <a:t>LRM consolidates the Functional Requirement family of models</a:t>
            </a:r>
          </a:p>
          <a:p>
            <a:pPr marL="715963"/>
            <a:r>
              <a:rPr lang="en-US" sz="4400" dirty="0"/>
              <a:t>1998: FR for Bibliographic Records (FRBR)</a:t>
            </a:r>
          </a:p>
          <a:p>
            <a:pPr marL="715963"/>
            <a:r>
              <a:rPr lang="en-US" sz="4400" dirty="0"/>
              <a:t>2009: FR for Authority Data (FRAD)</a:t>
            </a:r>
          </a:p>
          <a:p>
            <a:pPr marL="715963"/>
            <a:r>
              <a:rPr lang="en-US" sz="4400" dirty="0"/>
              <a:t>2010: FR for Subject Authority Data (FRSAD) </a:t>
            </a:r>
          </a:p>
          <a:p>
            <a:pPr marL="715963"/>
            <a:r>
              <a:rPr lang="en-US" sz="4400" dirty="0"/>
              <a:t>2011: Working Group on Aggregates report</a:t>
            </a:r>
          </a:p>
        </p:txBody>
      </p:sp>
      <p:sp>
        <p:nvSpPr>
          <p:cNvPr id="7" name="TextBox 6">
            <a:extLst>
              <a:ext uri="{FF2B5EF4-FFF2-40B4-BE49-F238E27FC236}">
                <a16:creationId xmlns:a16="http://schemas.microsoft.com/office/drawing/2014/main" id="{2F5F2770-A2CB-48EF-896B-ABD5A72CF0D8}"/>
              </a:ext>
            </a:extLst>
          </p:cNvPr>
          <p:cNvSpPr txBox="1"/>
          <p:nvPr/>
        </p:nvSpPr>
        <p:spPr>
          <a:xfrm>
            <a:off x="580670" y="1601272"/>
            <a:ext cx="10515601" cy="2123658"/>
          </a:xfrm>
          <a:prstGeom prst="rect">
            <a:avLst/>
          </a:prstGeom>
          <a:noFill/>
        </p:spPr>
        <p:txBody>
          <a:bodyPr wrap="square" rtlCol="0">
            <a:spAutoFit/>
          </a:bodyPr>
          <a:lstStyle/>
          <a:p>
            <a:r>
              <a:rPr lang="en-US" sz="4400" dirty="0"/>
              <a:t>2017: Library Reference Model</a:t>
            </a:r>
          </a:p>
          <a:p>
            <a:pPr marL="715963"/>
            <a:r>
              <a:rPr lang="en-US" sz="4400" dirty="0"/>
              <a:t>International Federation of Library Associations and Institutions (IFLA)</a:t>
            </a:r>
          </a:p>
        </p:txBody>
      </p:sp>
      <p:sp>
        <p:nvSpPr>
          <p:cNvPr id="8" name="Oval 7">
            <a:extLst>
              <a:ext uri="{FF2B5EF4-FFF2-40B4-BE49-F238E27FC236}">
                <a16:creationId xmlns:a16="http://schemas.microsoft.com/office/drawing/2014/main" id="{16062FC2-1F5E-4023-BB6E-DE4BC6E76FCE}"/>
              </a:ext>
            </a:extLst>
          </p:cNvPr>
          <p:cNvSpPr/>
          <p:nvPr/>
        </p:nvSpPr>
        <p:spPr>
          <a:xfrm>
            <a:off x="7137400" y="5113142"/>
            <a:ext cx="2073666" cy="6858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ACE6C4A-B392-4E5E-9779-76EB24798045}"/>
              </a:ext>
            </a:extLst>
          </p:cNvPr>
          <p:cNvSpPr/>
          <p:nvPr/>
        </p:nvSpPr>
        <p:spPr>
          <a:xfrm>
            <a:off x="6375400" y="5802422"/>
            <a:ext cx="1273565" cy="6858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41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3728A-FD88-4BC8-B567-E0492D36F5D3}"/>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E0BFCBAE-F34C-42D2-84C5-A1B9C7886750}"/>
              </a:ext>
            </a:extLst>
          </p:cNvPr>
          <p:cNvSpPr>
            <a:spLocks noGrp="1"/>
          </p:cNvSpPr>
          <p:nvPr>
            <p:ph type="sldNum" sz="quarter" idx="11"/>
          </p:nvPr>
        </p:nvSpPr>
        <p:spPr/>
        <p:txBody>
          <a:bodyPr/>
          <a:lstStyle/>
          <a:p>
            <a:pPr algn="ctr"/>
            <a:fld id="{6B918772-37A3-47DC-BE01-33CAE9FCB74A}" type="slidenum">
              <a:rPr lang="en-US" smtClean="0"/>
              <a:pPr algn="ctr"/>
              <a:t>50</a:t>
            </a:fld>
            <a:endParaRPr lang="en-US" dirty="0"/>
          </a:p>
        </p:txBody>
      </p:sp>
      <p:pic>
        <p:nvPicPr>
          <p:cNvPr id="4" name="Picture 3">
            <a:extLst>
              <a:ext uri="{FF2B5EF4-FFF2-40B4-BE49-F238E27FC236}">
                <a16:creationId xmlns:a16="http://schemas.microsoft.com/office/drawing/2014/main" id="{7156474C-0A8D-412F-B629-B485B15EE40F}"/>
              </a:ext>
            </a:extLst>
          </p:cNvPr>
          <p:cNvPicPr>
            <a:picLocks noChangeAspect="1"/>
          </p:cNvPicPr>
          <p:nvPr/>
        </p:nvPicPr>
        <p:blipFill>
          <a:blip r:embed="rId3"/>
          <a:stretch>
            <a:fillRect/>
          </a:stretch>
        </p:blipFill>
        <p:spPr>
          <a:xfrm>
            <a:off x="2336799" y="400050"/>
            <a:ext cx="8572500" cy="4848225"/>
          </a:xfrm>
          <a:prstGeom prst="rect">
            <a:avLst/>
          </a:prstGeom>
          <a:ln w="38100">
            <a:solidFill>
              <a:schemeClr val="accent1"/>
            </a:solidFill>
          </a:ln>
        </p:spPr>
      </p:pic>
      <p:sp>
        <p:nvSpPr>
          <p:cNvPr id="5" name="TextBox 4">
            <a:extLst>
              <a:ext uri="{FF2B5EF4-FFF2-40B4-BE49-F238E27FC236}">
                <a16:creationId xmlns:a16="http://schemas.microsoft.com/office/drawing/2014/main" id="{86560D4E-4865-4A90-BCF9-654ACFBCCDDF}"/>
              </a:ext>
            </a:extLst>
          </p:cNvPr>
          <p:cNvSpPr txBox="1"/>
          <p:nvPr/>
        </p:nvSpPr>
        <p:spPr>
          <a:xfrm>
            <a:off x="965200" y="5529262"/>
            <a:ext cx="9562361" cy="707886"/>
          </a:xfrm>
          <a:prstGeom prst="rect">
            <a:avLst/>
          </a:prstGeom>
          <a:noFill/>
        </p:spPr>
        <p:txBody>
          <a:bodyPr wrap="none" rtlCol="0">
            <a:spAutoFit/>
          </a:bodyPr>
          <a:lstStyle/>
          <a:p>
            <a:r>
              <a:rPr lang="en-US" sz="4000" dirty="0"/>
              <a:t>An aggregating work is a plan for aggregation</a:t>
            </a:r>
            <a:endParaRPr lang="en-GB" sz="4000" dirty="0"/>
          </a:p>
        </p:txBody>
      </p:sp>
      <p:sp>
        <p:nvSpPr>
          <p:cNvPr id="6" name="TextBox 5">
            <a:extLst>
              <a:ext uri="{FF2B5EF4-FFF2-40B4-BE49-F238E27FC236}">
                <a16:creationId xmlns:a16="http://schemas.microsoft.com/office/drawing/2014/main" id="{27BE6EC3-DDB5-4477-B8EA-DDB2EBB9634B}"/>
              </a:ext>
            </a:extLst>
          </p:cNvPr>
          <p:cNvSpPr txBox="1"/>
          <p:nvPr/>
        </p:nvSpPr>
        <p:spPr>
          <a:xfrm>
            <a:off x="965200" y="6237148"/>
            <a:ext cx="9906000" cy="1323439"/>
          </a:xfrm>
          <a:prstGeom prst="rect">
            <a:avLst/>
          </a:prstGeom>
          <a:noFill/>
        </p:spPr>
        <p:txBody>
          <a:bodyPr wrap="square" rtlCol="0">
            <a:spAutoFit/>
          </a:bodyPr>
          <a:lstStyle/>
          <a:p>
            <a:r>
              <a:rPr lang="en-US" sz="4000" dirty="0"/>
              <a:t>An aggregating expression realizes the plan by packaging the expressions that are aggregated</a:t>
            </a:r>
            <a:endParaRPr lang="en-GB" sz="4000" dirty="0"/>
          </a:p>
        </p:txBody>
      </p:sp>
      <p:sp>
        <p:nvSpPr>
          <p:cNvPr id="7" name="TextBox 6">
            <a:extLst>
              <a:ext uri="{FF2B5EF4-FFF2-40B4-BE49-F238E27FC236}">
                <a16:creationId xmlns:a16="http://schemas.microsoft.com/office/drawing/2014/main" id="{705EE6E4-4741-45E1-8F9C-D72B4D5EAEFD}"/>
              </a:ext>
            </a:extLst>
          </p:cNvPr>
          <p:cNvSpPr txBox="1"/>
          <p:nvPr/>
        </p:nvSpPr>
        <p:spPr>
          <a:xfrm>
            <a:off x="3512968" y="7791450"/>
            <a:ext cx="6029664" cy="707886"/>
          </a:xfrm>
          <a:prstGeom prst="rect">
            <a:avLst/>
          </a:prstGeom>
          <a:noFill/>
          <a:ln w="28575">
            <a:solidFill>
              <a:schemeClr val="accent4"/>
            </a:solidFill>
          </a:ln>
        </p:spPr>
        <p:txBody>
          <a:bodyPr wrap="none" rtlCol="0">
            <a:spAutoFit/>
          </a:bodyPr>
          <a:lstStyle/>
          <a:p>
            <a:r>
              <a:rPr lang="en-US" sz="4000" dirty="0"/>
              <a:t>No whole/part relationships</a:t>
            </a:r>
            <a:endParaRPr lang="en-GB" sz="4000" dirty="0"/>
          </a:p>
        </p:txBody>
      </p:sp>
    </p:spTree>
    <p:extLst>
      <p:ext uri="{BB962C8B-B14F-4D97-AF65-F5344CB8AC3E}">
        <p14:creationId xmlns:p14="http://schemas.microsoft.com/office/powerpoint/2010/main" val="3917317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Curved 22">
            <a:extLst>
              <a:ext uri="{FF2B5EF4-FFF2-40B4-BE49-F238E27FC236}">
                <a16:creationId xmlns:a16="http://schemas.microsoft.com/office/drawing/2014/main" id="{EAC37FE6-8B04-4ED1-904D-565CFEF4A748}"/>
              </a:ext>
            </a:extLst>
          </p:cNvPr>
          <p:cNvCxnSpPr>
            <a:cxnSpLocks/>
            <a:stCxn id="53" idx="2"/>
            <a:endCxn id="62" idx="6"/>
          </p:cNvCxnSpPr>
          <p:nvPr/>
        </p:nvCxnSpPr>
        <p:spPr>
          <a:xfrm rot="10800000" flipV="1">
            <a:off x="3974725" y="5423538"/>
            <a:ext cx="1246074" cy="402972"/>
          </a:xfrm>
          <a:prstGeom prst="curvedConnector3">
            <a:avLst>
              <a:gd name="adj1" fmla="val 50000"/>
            </a:avLst>
          </a:prstGeom>
          <a:ln w="28575">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EE011387-EF79-4810-9CE1-97C5F644D205}"/>
              </a:ext>
            </a:extLst>
          </p:cNvPr>
          <p:cNvCxnSpPr>
            <a:cxnSpLocks/>
            <a:stCxn id="55" idx="2"/>
            <a:endCxn id="62" idx="6"/>
          </p:cNvCxnSpPr>
          <p:nvPr/>
        </p:nvCxnSpPr>
        <p:spPr>
          <a:xfrm rot="10800000" flipV="1">
            <a:off x="3974725" y="5423538"/>
            <a:ext cx="5118126" cy="402972"/>
          </a:xfrm>
          <a:prstGeom prst="curvedConnector3">
            <a:avLst>
              <a:gd name="adj1" fmla="val 50000"/>
            </a:avLst>
          </a:prstGeom>
          <a:ln w="28575">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01859E-602E-4386-B4CD-D8B5AE4840C3}"/>
              </a:ext>
            </a:extLst>
          </p:cNvPr>
          <p:cNvSpPr txBox="1"/>
          <p:nvPr/>
        </p:nvSpPr>
        <p:spPr>
          <a:xfrm>
            <a:off x="4579542" y="420579"/>
            <a:ext cx="7891858" cy="2324611"/>
          </a:xfrm>
          <a:prstGeom prst="rect">
            <a:avLst/>
          </a:prstGeom>
          <a:noFill/>
        </p:spPr>
        <p:txBody>
          <a:bodyPr wrap="square" rtlCol="0">
            <a:spAutoFit/>
          </a:bodyPr>
          <a:lstStyle/>
          <a:p>
            <a:pPr>
              <a:lnSpc>
                <a:spcPct val="107000"/>
              </a:lnSpc>
              <a:spcAft>
                <a:spcPts val="1142"/>
              </a:spcAft>
            </a:pPr>
            <a:r>
              <a:rPr lang="en-US" sz="3427" dirty="0">
                <a:solidFill>
                  <a:srgbClr val="000000"/>
                </a:solidFill>
                <a:latin typeface="Calibri" panose="020F0502020204030204" pitchFamily="34" charset="0"/>
                <a:ea typeface="Calibri" panose="020F0502020204030204" pitchFamily="34" charset="0"/>
              </a:rPr>
              <a:t>RDA: A manifestation that embodies an aggregating work and one or more expressions of one or more works that realize the plan for aggregation.</a:t>
            </a:r>
            <a:endParaRPr lang="en-GB" sz="3427" dirty="0">
              <a:solidFill>
                <a:srgbClr val="000000"/>
              </a:solidFill>
              <a:latin typeface="Calibri" panose="020F0502020204030204" pitchFamily="34" charset="0"/>
              <a:ea typeface="Calibri" panose="020F0502020204030204" pitchFamily="34" charset="0"/>
            </a:endParaRPr>
          </a:p>
        </p:txBody>
      </p:sp>
      <p:sp>
        <p:nvSpPr>
          <p:cNvPr id="52" name="TextBox 51">
            <a:extLst>
              <a:ext uri="{FF2B5EF4-FFF2-40B4-BE49-F238E27FC236}">
                <a16:creationId xmlns:a16="http://schemas.microsoft.com/office/drawing/2014/main" id="{220FA1B7-640D-431D-949B-54902712A4B2}"/>
              </a:ext>
            </a:extLst>
          </p:cNvPr>
          <p:cNvSpPr txBox="1"/>
          <p:nvPr/>
        </p:nvSpPr>
        <p:spPr>
          <a:xfrm>
            <a:off x="6119708" y="6599635"/>
            <a:ext cx="3453771" cy="1242114"/>
          </a:xfrm>
          <a:prstGeom prst="ellipse">
            <a:avLst/>
          </a:prstGeom>
          <a:noFill/>
          <a:ln w="19050">
            <a:solidFill>
              <a:schemeClr val="tx1"/>
            </a:solidFill>
          </a:ln>
        </p:spPr>
        <p:txBody>
          <a:bodyPr wrap="none" rtlCol="0">
            <a:spAutoFit/>
          </a:bodyPr>
          <a:lstStyle/>
          <a:p>
            <a:pPr algn="ctr"/>
            <a:r>
              <a:rPr lang="en-GB" sz="2570" dirty="0" err="1"/>
              <a:t>Obras</a:t>
            </a:r>
            <a:r>
              <a:rPr lang="en-GB" sz="2570" dirty="0"/>
              <a:t> </a:t>
            </a:r>
            <a:r>
              <a:rPr lang="en-GB" sz="2570" dirty="0" err="1"/>
              <a:t>completas</a:t>
            </a:r>
            <a:endParaRPr lang="en-GB" sz="2570" dirty="0"/>
          </a:p>
          <a:p>
            <a:pPr algn="ctr"/>
            <a:r>
              <a:rPr lang="en-GB" sz="2570" dirty="0"/>
              <a:t>(</a:t>
            </a:r>
            <a:r>
              <a:rPr lang="en-GB" sz="2570" dirty="0" err="1"/>
              <a:t>Inés</a:t>
            </a:r>
            <a:r>
              <a:rPr lang="en-GB" sz="2570" dirty="0"/>
              <a:t> Arredondo)</a:t>
            </a:r>
          </a:p>
        </p:txBody>
      </p:sp>
      <p:sp>
        <p:nvSpPr>
          <p:cNvPr id="53" name="TextBox 52">
            <a:extLst>
              <a:ext uri="{FF2B5EF4-FFF2-40B4-BE49-F238E27FC236}">
                <a16:creationId xmlns:a16="http://schemas.microsoft.com/office/drawing/2014/main" id="{220FA1B7-640D-431D-949B-54902712A4B2}"/>
              </a:ext>
            </a:extLst>
          </p:cNvPr>
          <p:cNvSpPr txBox="1"/>
          <p:nvPr/>
        </p:nvSpPr>
        <p:spPr>
          <a:xfrm>
            <a:off x="5220799" y="4802481"/>
            <a:ext cx="2268552" cy="1242114"/>
          </a:xfrm>
          <a:prstGeom prst="ellipse">
            <a:avLst/>
          </a:prstGeom>
          <a:solidFill>
            <a:schemeClr val="bg1"/>
          </a:solidFill>
          <a:ln w="19050">
            <a:solidFill>
              <a:schemeClr val="tx1"/>
            </a:solidFill>
          </a:ln>
        </p:spPr>
        <p:txBody>
          <a:bodyPr wrap="none" rtlCol="0">
            <a:spAutoFit/>
          </a:bodyPr>
          <a:lstStyle/>
          <a:p>
            <a:pPr algn="ctr"/>
            <a:r>
              <a:rPr lang="en-GB" sz="2570" dirty="0"/>
              <a:t>E1: Text in </a:t>
            </a:r>
          </a:p>
          <a:p>
            <a:pPr algn="ctr"/>
            <a:r>
              <a:rPr lang="en-GB" sz="2570" dirty="0"/>
              <a:t>Spanish</a:t>
            </a:r>
          </a:p>
        </p:txBody>
      </p:sp>
      <p:sp>
        <p:nvSpPr>
          <p:cNvPr id="54" name="TextBox 53">
            <a:extLst>
              <a:ext uri="{FF2B5EF4-FFF2-40B4-BE49-F238E27FC236}">
                <a16:creationId xmlns:a16="http://schemas.microsoft.com/office/drawing/2014/main" id="{220FA1B7-640D-431D-949B-54902712A4B2}"/>
              </a:ext>
            </a:extLst>
          </p:cNvPr>
          <p:cNvSpPr txBox="1"/>
          <p:nvPr/>
        </p:nvSpPr>
        <p:spPr>
          <a:xfrm>
            <a:off x="4699000" y="3057093"/>
            <a:ext cx="3258095" cy="685976"/>
          </a:xfrm>
          <a:prstGeom prst="ellipse">
            <a:avLst/>
          </a:prstGeom>
          <a:noFill/>
          <a:ln w="19050">
            <a:solidFill>
              <a:schemeClr val="tx1"/>
            </a:solidFill>
          </a:ln>
        </p:spPr>
        <p:txBody>
          <a:bodyPr wrap="square" rtlCol="0">
            <a:spAutoFit/>
          </a:bodyPr>
          <a:lstStyle/>
          <a:p>
            <a:pPr algn="ctr"/>
            <a:r>
              <a:rPr lang="en-GB" sz="2570" dirty="0"/>
              <a:t>W1: La </a:t>
            </a:r>
            <a:r>
              <a:rPr lang="en-GB" sz="2570" dirty="0" err="1"/>
              <a:t>señal</a:t>
            </a:r>
            <a:endParaRPr lang="en-GB" sz="2570" dirty="0"/>
          </a:p>
        </p:txBody>
      </p:sp>
      <p:sp>
        <p:nvSpPr>
          <p:cNvPr id="55" name="TextBox 54">
            <a:extLst>
              <a:ext uri="{FF2B5EF4-FFF2-40B4-BE49-F238E27FC236}">
                <a16:creationId xmlns:a16="http://schemas.microsoft.com/office/drawing/2014/main" id="{220FA1B7-640D-431D-949B-54902712A4B2}"/>
              </a:ext>
            </a:extLst>
          </p:cNvPr>
          <p:cNvSpPr txBox="1"/>
          <p:nvPr/>
        </p:nvSpPr>
        <p:spPr>
          <a:xfrm>
            <a:off x="9092851" y="4802481"/>
            <a:ext cx="2211748" cy="1242114"/>
          </a:xfrm>
          <a:prstGeom prst="ellipse">
            <a:avLst/>
          </a:prstGeom>
          <a:noFill/>
          <a:ln w="19050">
            <a:solidFill>
              <a:schemeClr val="tx1"/>
            </a:solidFill>
          </a:ln>
        </p:spPr>
        <p:txBody>
          <a:bodyPr wrap="none" rtlCol="0">
            <a:spAutoFit/>
          </a:bodyPr>
          <a:lstStyle/>
          <a:p>
            <a:pPr algn="ctr"/>
            <a:r>
              <a:rPr lang="en-GB" sz="2570" dirty="0"/>
              <a:t>E2:Text in </a:t>
            </a:r>
          </a:p>
          <a:p>
            <a:pPr algn="ctr"/>
            <a:r>
              <a:rPr lang="en-GB" sz="2570" dirty="0"/>
              <a:t>Spanish</a:t>
            </a:r>
          </a:p>
        </p:txBody>
      </p:sp>
      <p:sp>
        <p:nvSpPr>
          <p:cNvPr id="56" name="TextBox 55">
            <a:extLst>
              <a:ext uri="{FF2B5EF4-FFF2-40B4-BE49-F238E27FC236}">
                <a16:creationId xmlns:a16="http://schemas.microsoft.com/office/drawing/2014/main" id="{220FA1B7-640D-431D-949B-54902712A4B2}"/>
              </a:ext>
            </a:extLst>
          </p:cNvPr>
          <p:cNvSpPr txBox="1"/>
          <p:nvPr/>
        </p:nvSpPr>
        <p:spPr>
          <a:xfrm>
            <a:off x="8893992" y="2992508"/>
            <a:ext cx="2591437" cy="1242114"/>
          </a:xfrm>
          <a:prstGeom prst="ellipse">
            <a:avLst/>
          </a:prstGeom>
          <a:noFill/>
          <a:ln w="19050">
            <a:solidFill>
              <a:schemeClr val="tx1"/>
            </a:solidFill>
          </a:ln>
        </p:spPr>
        <p:txBody>
          <a:bodyPr wrap="square" rtlCol="0">
            <a:spAutoFit/>
          </a:bodyPr>
          <a:lstStyle/>
          <a:p>
            <a:pPr algn="ctr"/>
            <a:r>
              <a:rPr lang="en-GB" sz="2570" dirty="0"/>
              <a:t>W2: </a:t>
            </a:r>
            <a:r>
              <a:rPr lang="en-GB" sz="2570" dirty="0" err="1"/>
              <a:t>Río</a:t>
            </a:r>
            <a:r>
              <a:rPr lang="en-GB" sz="2570" dirty="0"/>
              <a:t> </a:t>
            </a:r>
            <a:r>
              <a:rPr lang="en-GB" sz="2570" dirty="0" err="1"/>
              <a:t>subterráneo</a:t>
            </a:r>
            <a:endParaRPr lang="en-GB" sz="2570" dirty="0"/>
          </a:p>
        </p:txBody>
      </p:sp>
      <p:sp>
        <p:nvSpPr>
          <p:cNvPr id="62" name="TextBox 61">
            <a:extLst>
              <a:ext uri="{FF2B5EF4-FFF2-40B4-BE49-F238E27FC236}">
                <a16:creationId xmlns:a16="http://schemas.microsoft.com/office/drawing/2014/main" id="{220FA1B7-640D-431D-949B-54902712A4B2}"/>
              </a:ext>
            </a:extLst>
          </p:cNvPr>
          <p:cNvSpPr txBox="1"/>
          <p:nvPr/>
        </p:nvSpPr>
        <p:spPr>
          <a:xfrm>
            <a:off x="581157" y="5205453"/>
            <a:ext cx="3393568" cy="1242114"/>
          </a:xfrm>
          <a:prstGeom prst="ellipse">
            <a:avLst/>
          </a:prstGeom>
          <a:noFill/>
          <a:ln w="19050">
            <a:solidFill>
              <a:schemeClr val="tx1"/>
            </a:solidFill>
            <a:prstDash val="sysDot"/>
          </a:ln>
        </p:spPr>
        <p:txBody>
          <a:bodyPr wrap="square" rtlCol="0">
            <a:spAutoFit/>
          </a:bodyPr>
          <a:lstStyle/>
          <a:p>
            <a:pPr algn="ctr"/>
            <a:r>
              <a:rPr lang="en-GB" sz="2570" dirty="0"/>
              <a:t>AE: Expression of the plan …</a:t>
            </a:r>
            <a:endParaRPr lang="en-GB" sz="2570" i="1" dirty="0"/>
          </a:p>
        </p:txBody>
      </p:sp>
      <p:sp>
        <p:nvSpPr>
          <p:cNvPr id="63" name="TextBox 62">
            <a:extLst>
              <a:ext uri="{FF2B5EF4-FFF2-40B4-BE49-F238E27FC236}">
                <a16:creationId xmlns:a16="http://schemas.microsoft.com/office/drawing/2014/main" id="{220FA1B7-640D-431D-949B-54902712A4B2}"/>
              </a:ext>
            </a:extLst>
          </p:cNvPr>
          <p:cNvSpPr txBox="1"/>
          <p:nvPr/>
        </p:nvSpPr>
        <p:spPr>
          <a:xfrm>
            <a:off x="140225" y="2779025"/>
            <a:ext cx="4275432" cy="1242114"/>
          </a:xfrm>
          <a:prstGeom prst="ellipse">
            <a:avLst/>
          </a:prstGeom>
          <a:noFill/>
          <a:ln w="19050">
            <a:solidFill>
              <a:schemeClr val="tx1"/>
            </a:solidFill>
            <a:prstDash val="sysDot"/>
          </a:ln>
        </p:spPr>
        <p:txBody>
          <a:bodyPr wrap="square" rtlCol="0">
            <a:spAutoFit/>
          </a:bodyPr>
          <a:lstStyle/>
          <a:p>
            <a:pPr algn="ctr"/>
            <a:r>
              <a:rPr lang="en-GB" sz="2570" dirty="0"/>
              <a:t>AW: Work plan for</a:t>
            </a:r>
          </a:p>
          <a:p>
            <a:pPr algn="ctr"/>
            <a:r>
              <a:rPr lang="en-GB" sz="2570" i="1" dirty="0" err="1"/>
              <a:t>Obras</a:t>
            </a:r>
            <a:r>
              <a:rPr lang="en-GB" sz="2570" i="1" dirty="0"/>
              <a:t> </a:t>
            </a:r>
            <a:r>
              <a:rPr lang="en-GB" sz="2570" i="1" dirty="0" err="1"/>
              <a:t>completas</a:t>
            </a:r>
            <a:endParaRPr lang="en-GB" sz="2570" i="1" dirty="0"/>
          </a:p>
        </p:txBody>
      </p:sp>
      <p:sp>
        <p:nvSpPr>
          <p:cNvPr id="66" name="TextBox 65"/>
          <p:cNvSpPr txBox="1"/>
          <p:nvPr/>
        </p:nvSpPr>
        <p:spPr>
          <a:xfrm>
            <a:off x="7550193" y="4378224"/>
            <a:ext cx="1343799" cy="487826"/>
          </a:xfrm>
          <a:prstGeom prst="rect">
            <a:avLst/>
          </a:prstGeom>
          <a:noFill/>
        </p:spPr>
        <p:txBody>
          <a:bodyPr wrap="square" rtlCol="0">
            <a:spAutoFit/>
          </a:bodyPr>
          <a:lstStyle/>
          <a:p>
            <a:r>
              <a:rPr lang="en-US" sz="2570" dirty="0"/>
              <a:t>realizes</a:t>
            </a:r>
          </a:p>
        </p:txBody>
      </p:sp>
      <p:sp>
        <p:nvSpPr>
          <p:cNvPr id="69" name="TextBox 68"/>
          <p:cNvSpPr txBox="1"/>
          <p:nvPr/>
        </p:nvSpPr>
        <p:spPr>
          <a:xfrm>
            <a:off x="7271068" y="5738679"/>
            <a:ext cx="1700263" cy="487826"/>
          </a:xfrm>
          <a:prstGeom prst="rect">
            <a:avLst/>
          </a:prstGeom>
          <a:noFill/>
        </p:spPr>
        <p:txBody>
          <a:bodyPr wrap="square" rtlCol="0">
            <a:spAutoFit/>
          </a:bodyPr>
          <a:lstStyle/>
          <a:p>
            <a:r>
              <a:rPr lang="en-US" sz="2570" dirty="0"/>
              <a:t>embodies</a:t>
            </a:r>
          </a:p>
        </p:txBody>
      </p:sp>
      <p:cxnSp>
        <p:nvCxnSpPr>
          <p:cNvPr id="21" name="Connector: Curved 20">
            <a:extLst>
              <a:ext uri="{FF2B5EF4-FFF2-40B4-BE49-F238E27FC236}">
                <a16:creationId xmlns:a16="http://schemas.microsoft.com/office/drawing/2014/main" id="{59D28A28-26A7-4B65-A424-FAA7A256B373}"/>
              </a:ext>
            </a:extLst>
          </p:cNvPr>
          <p:cNvCxnSpPr>
            <a:cxnSpLocks/>
            <a:stCxn id="62" idx="0"/>
            <a:endCxn id="63" idx="4"/>
          </p:cNvCxnSpPr>
          <p:nvPr/>
        </p:nvCxnSpPr>
        <p:spPr>
          <a:xfrm rot="5400000" flipH="1" flipV="1">
            <a:off x="1685784" y="4613296"/>
            <a:ext cx="1184314" cy="12700"/>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73315FEF-338D-43DF-A03B-389D91B4E815}"/>
              </a:ext>
            </a:extLst>
          </p:cNvPr>
          <p:cNvCxnSpPr>
            <a:cxnSpLocks/>
            <a:stCxn id="53" idx="0"/>
            <a:endCxn id="54" idx="4"/>
          </p:cNvCxnSpPr>
          <p:nvPr/>
        </p:nvCxnSpPr>
        <p:spPr>
          <a:xfrm rot="16200000" flipV="1">
            <a:off x="5811856" y="4259261"/>
            <a:ext cx="1059412" cy="27027"/>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B93FA99C-BC4A-4CD6-BBEB-7C7F44F05FD0}"/>
              </a:ext>
            </a:extLst>
          </p:cNvPr>
          <p:cNvCxnSpPr>
            <a:cxnSpLocks/>
            <a:stCxn id="55" idx="0"/>
            <a:endCxn id="56" idx="4"/>
          </p:cNvCxnSpPr>
          <p:nvPr/>
        </p:nvCxnSpPr>
        <p:spPr>
          <a:xfrm rot="16200000" flipV="1">
            <a:off x="9910289" y="4514045"/>
            <a:ext cx="567859" cy="9014"/>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4D3D94E0-E596-47CC-B6BA-207DF89711E5}"/>
              </a:ext>
            </a:extLst>
          </p:cNvPr>
          <p:cNvCxnSpPr>
            <a:cxnSpLocks/>
            <a:stCxn id="52" idx="2"/>
            <a:endCxn id="62" idx="4"/>
          </p:cNvCxnSpPr>
          <p:nvPr/>
        </p:nvCxnSpPr>
        <p:spPr>
          <a:xfrm rot="10800000">
            <a:off x="2277942" y="6447568"/>
            <a:ext cx="3841767" cy="773125"/>
          </a:xfrm>
          <a:prstGeom prst="curvedConnector2">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0D398D57-8D05-4CD6-9221-094BC04A7613}"/>
              </a:ext>
            </a:extLst>
          </p:cNvPr>
          <p:cNvCxnSpPr>
            <a:cxnSpLocks/>
            <a:stCxn id="52" idx="0"/>
            <a:endCxn id="55" idx="4"/>
          </p:cNvCxnSpPr>
          <p:nvPr/>
        </p:nvCxnSpPr>
        <p:spPr>
          <a:xfrm rot="5400000" flipH="1" flipV="1">
            <a:off x="8745139" y="5146050"/>
            <a:ext cx="555040" cy="2352131"/>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55E80DA1-43CB-4559-8310-08383D9DB595}"/>
              </a:ext>
            </a:extLst>
          </p:cNvPr>
          <p:cNvCxnSpPr>
            <a:cxnSpLocks/>
            <a:stCxn id="52" idx="0"/>
            <a:endCxn id="53" idx="4"/>
          </p:cNvCxnSpPr>
          <p:nvPr/>
        </p:nvCxnSpPr>
        <p:spPr>
          <a:xfrm rot="16200000" flipV="1">
            <a:off x="6823315" y="5576355"/>
            <a:ext cx="555040" cy="1491519"/>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C7195FF-D610-43A3-8C6C-5A428CAADCA0}"/>
              </a:ext>
            </a:extLst>
          </p:cNvPr>
          <p:cNvSpPr txBox="1"/>
          <p:nvPr/>
        </p:nvSpPr>
        <p:spPr>
          <a:xfrm>
            <a:off x="2654284" y="4632819"/>
            <a:ext cx="1343799" cy="487826"/>
          </a:xfrm>
          <a:prstGeom prst="rect">
            <a:avLst/>
          </a:prstGeom>
          <a:noFill/>
        </p:spPr>
        <p:txBody>
          <a:bodyPr wrap="square" rtlCol="0">
            <a:spAutoFit/>
          </a:bodyPr>
          <a:lstStyle/>
          <a:p>
            <a:r>
              <a:rPr lang="en-US" sz="2570" dirty="0"/>
              <a:t>realizes</a:t>
            </a:r>
          </a:p>
        </p:txBody>
      </p:sp>
      <p:sp>
        <p:nvSpPr>
          <p:cNvPr id="71" name="TextBox 70">
            <a:extLst>
              <a:ext uri="{FF2B5EF4-FFF2-40B4-BE49-F238E27FC236}">
                <a16:creationId xmlns:a16="http://schemas.microsoft.com/office/drawing/2014/main" id="{C72B9097-1FA0-49FF-8153-0A906767EF88}"/>
              </a:ext>
            </a:extLst>
          </p:cNvPr>
          <p:cNvSpPr txBox="1"/>
          <p:nvPr/>
        </p:nvSpPr>
        <p:spPr>
          <a:xfrm>
            <a:off x="2723749" y="7392570"/>
            <a:ext cx="1700263" cy="487826"/>
          </a:xfrm>
          <a:prstGeom prst="rect">
            <a:avLst/>
          </a:prstGeom>
          <a:noFill/>
        </p:spPr>
        <p:txBody>
          <a:bodyPr wrap="square" rtlCol="0">
            <a:spAutoFit/>
          </a:bodyPr>
          <a:lstStyle/>
          <a:p>
            <a:r>
              <a:rPr lang="en-US" sz="2570" dirty="0"/>
              <a:t>embodies</a:t>
            </a:r>
          </a:p>
        </p:txBody>
      </p:sp>
      <p:sp>
        <p:nvSpPr>
          <p:cNvPr id="22" name="TextBox 21">
            <a:extLst>
              <a:ext uri="{FF2B5EF4-FFF2-40B4-BE49-F238E27FC236}">
                <a16:creationId xmlns:a16="http://schemas.microsoft.com/office/drawing/2014/main" id="{B30115E5-8E74-4AA1-94F9-F0585902B7C4}"/>
              </a:ext>
            </a:extLst>
          </p:cNvPr>
          <p:cNvSpPr txBox="1"/>
          <p:nvPr/>
        </p:nvSpPr>
        <p:spPr>
          <a:xfrm>
            <a:off x="642840" y="289434"/>
            <a:ext cx="3345147" cy="1015663"/>
          </a:xfrm>
          <a:prstGeom prst="rect">
            <a:avLst/>
          </a:prstGeom>
          <a:noFill/>
        </p:spPr>
        <p:txBody>
          <a:bodyPr wrap="none" rtlCol="0">
            <a:spAutoFit/>
          </a:bodyPr>
          <a:lstStyle/>
          <a:p>
            <a:r>
              <a:rPr lang="en-GB" sz="6000" dirty="0">
                <a:solidFill>
                  <a:schemeClr val="tx2"/>
                </a:solidFill>
              </a:rPr>
              <a:t>Aggregate</a:t>
            </a:r>
          </a:p>
        </p:txBody>
      </p:sp>
      <p:sp>
        <p:nvSpPr>
          <p:cNvPr id="31" name="TextBox 30">
            <a:extLst>
              <a:ext uri="{FF2B5EF4-FFF2-40B4-BE49-F238E27FC236}">
                <a16:creationId xmlns:a16="http://schemas.microsoft.com/office/drawing/2014/main" id="{B2F0EC91-7E84-4C1B-897D-5D0CE5A44CD5}"/>
              </a:ext>
            </a:extLst>
          </p:cNvPr>
          <p:cNvSpPr txBox="1"/>
          <p:nvPr/>
        </p:nvSpPr>
        <p:spPr>
          <a:xfrm>
            <a:off x="4002943" y="5914749"/>
            <a:ext cx="1783846" cy="883319"/>
          </a:xfrm>
          <a:prstGeom prst="rect">
            <a:avLst/>
          </a:prstGeom>
          <a:noFill/>
        </p:spPr>
        <p:txBody>
          <a:bodyPr wrap="square" rtlCol="0">
            <a:spAutoFit/>
          </a:bodyPr>
          <a:lstStyle/>
          <a:p>
            <a:r>
              <a:rPr lang="en-US" sz="2570" i="1" dirty="0"/>
              <a:t>aggregated</a:t>
            </a:r>
          </a:p>
          <a:p>
            <a:r>
              <a:rPr lang="en-US" sz="2570" i="1" dirty="0"/>
              <a:t>by</a:t>
            </a:r>
          </a:p>
        </p:txBody>
      </p:sp>
      <p:sp>
        <p:nvSpPr>
          <p:cNvPr id="26" name="Slide Number Placeholder 3">
            <a:extLst>
              <a:ext uri="{FF2B5EF4-FFF2-40B4-BE49-F238E27FC236}">
                <a16:creationId xmlns:a16="http://schemas.microsoft.com/office/drawing/2014/main" id="{8AF99C00-A339-46C5-8FF2-86B0BE2FECE8}"/>
              </a:ext>
            </a:extLst>
          </p:cNvPr>
          <p:cNvSpPr>
            <a:spLocks noGrp="1"/>
          </p:cNvSpPr>
          <p:nvPr>
            <p:ph type="sldNum" sz="quarter" idx="11"/>
          </p:nvPr>
        </p:nvSpPr>
        <p:spPr>
          <a:xfrm>
            <a:off x="341572" y="8953505"/>
            <a:ext cx="474404" cy="501645"/>
          </a:xfrm>
        </p:spPr>
        <p:txBody>
          <a:bodyPr/>
          <a:lstStyle/>
          <a:p>
            <a:pPr algn="ctr"/>
            <a:fld id="{C9A48D05-AF44-4D94-A505-D97A91433368}" type="slidenum">
              <a:rPr lang="en-GB" smtClean="0"/>
              <a:pPr algn="ctr"/>
              <a:t>51</a:t>
            </a:fld>
            <a:endParaRPr lang="en-GB" dirty="0"/>
          </a:p>
        </p:txBody>
      </p:sp>
      <p:sp>
        <p:nvSpPr>
          <p:cNvPr id="28" name="Date Placeholder 1">
            <a:extLst>
              <a:ext uri="{FF2B5EF4-FFF2-40B4-BE49-F238E27FC236}">
                <a16:creationId xmlns:a16="http://schemas.microsoft.com/office/drawing/2014/main" id="{62FC7367-0B0C-41A7-B141-BEE26AD40FEE}"/>
              </a:ext>
            </a:extLst>
          </p:cNvPr>
          <p:cNvSpPr>
            <a:spLocks noGrp="1"/>
          </p:cNvSpPr>
          <p:nvPr>
            <p:ph type="dt" sz="half" idx="10"/>
          </p:nvPr>
        </p:nvSpPr>
        <p:spPr>
          <a:xfrm>
            <a:off x="9393200" y="9010651"/>
            <a:ext cx="3344904" cy="501645"/>
          </a:xfrm>
        </p:spPr>
        <p:txBody>
          <a:bodyPr/>
          <a:lstStyle/>
          <a:p>
            <a:fld id="{E001E81F-CAD3-412B-8E6F-53481B321DC6}" type="datetime4">
              <a:rPr lang="en-US" smtClean="0"/>
              <a:t>November 15, 2018</a:t>
            </a:fld>
            <a:endParaRPr lang="en-US" dirty="0"/>
          </a:p>
        </p:txBody>
      </p:sp>
    </p:spTree>
    <p:extLst>
      <p:ext uri="{BB962C8B-B14F-4D97-AF65-F5344CB8AC3E}">
        <p14:creationId xmlns:p14="http://schemas.microsoft.com/office/powerpoint/2010/main" val="3077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ACDDA-89BA-44C9-A666-5C4C6465DF37}"/>
              </a:ext>
            </a:extLst>
          </p:cNvPr>
          <p:cNvSpPr>
            <a:spLocks noGrp="1"/>
          </p:cNvSpPr>
          <p:nvPr>
            <p:ph type="sldNum" sz="quarter" idx="11"/>
          </p:nvPr>
        </p:nvSpPr>
        <p:spPr/>
        <p:txBody>
          <a:bodyPr/>
          <a:lstStyle/>
          <a:p>
            <a:pPr algn="ctr"/>
            <a:fld id="{C9A48D05-AF44-4D94-A505-D97A91433368}" type="slidenum">
              <a:rPr lang="en-GB" smtClean="0"/>
              <a:pPr algn="ctr"/>
              <a:t>52</a:t>
            </a:fld>
            <a:endParaRPr lang="en-GB" dirty="0"/>
          </a:p>
        </p:txBody>
      </p:sp>
      <p:sp>
        <p:nvSpPr>
          <p:cNvPr id="5" name="Title 1">
            <a:extLst>
              <a:ext uri="{FF2B5EF4-FFF2-40B4-BE49-F238E27FC236}">
                <a16:creationId xmlns:a16="http://schemas.microsoft.com/office/drawing/2014/main" id="{9F04BEC6-9B67-4BAC-8BCD-819F21BCA86D}"/>
              </a:ext>
            </a:extLst>
          </p:cNvPr>
          <p:cNvSpPr txBox="1">
            <a:spLocks/>
          </p:cNvSpPr>
          <p:nvPr/>
        </p:nvSpPr>
        <p:spPr>
          <a:xfrm>
            <a:off x="508000" y="476250"/>
            <a:ext cx="7151317"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3 types of aggregation</a:t>
            </a:r>
          </a:p>
        </p:txBody>
      </p:sp>
      <p:sp>
        <p:nvSpPr>
          <p:cNvPr id="6" name="TextBox 5">
            <a:extLst>
              <a:ext uri="{FF2B5EF4-FFF2-40B4-BE49-F238E27FC236}">
                <a16:creationId xmlns:a16="http://schemas.microsoft.com/office/drawing/2014/main" id="{2E7D17B9-DBB4-4406-9218-CD1F2F92FE5A}"/>
              </a:ext>
            </a:extLst>
          </p:cNvPr>
          <p:cNvSpPr txBox="1"/>
          <p:nvPr/>
        </p:nvSpPr>
        <p:spPr>
          <a:xfrm>
            <a:off x="508000" y="1746615"/>
            <a:ext cx="7013458" cy="1323439"/>
          </a:xfrm>
          <a:prstGeom prst="rect">
            <a:avLst/>
          </a:prstGeom>
          <a:noFill/>
        </p:spPr>
        <p:txBody>
          <a:bodyPr wrap="none" rtlCol="0">
            <a:spAutoFit/>
          </a:bodyPr>
          <a:lstStyle/>
          <a:p>
            <a:r>
              <a:rPr lang="en-GB" sz="4000" dirty="0"/>
              <a:t>Collection of expressions</a:t>
            </a:r>
          </a:p>
          <a:p>
            <a:pPr marL="720725"/>
            <a:r>
              <a:rPr lang="en-GB" sz="4000" dirty="0"/>
              <a:t>e.g. Works of </a:t>
            </a:r>
            <a:r>
              <a:rPr lang="en-GB" sz="4000" dirty="0" err="1"/>
              <a:t>Inés</a:t>
            </a:r>
            <a:r>
              <a:rPr lang="en-GB" sz="4000" dirty="0"/>
              <a:t> Arredondo</a:t>
            </a:r>
          </a:p>
        </p:txBody>
      </p:sp>
      <p:sp>
        <p:nvSpPr>
          <p:cNvPr id="7" name="TextBox 6">
            <a:extLst>
              <a:ext uri="{FF2B5EF4-FFF2-40B4-BE49-F238E27FC236}">
                <a16:creationId xmlns:a16="http://schemas.microsoft.com/office/drawing/2014/main" id="{1AC63C64-16F7-4414-8080-A0874340ACD7}"/>
              </a:ext>
            </a:extLst>
          </p:cNvPr>
          <p:cNvSpPr txBox="1"/>
          <p:nvPr/>
        </p:nvSpPr>
        <p:spPr>
          <a:xfrm>
            <a:off x="508000" y="3089656"/>
            <a:ext cx="11658600" cy="1938992"/>
          </a:xfrm>
          <a:prstGeom prst="rect">
            <a:avLst/>
          </a:prstGeom>
          <a:noFill/>
        </p:spPr>
        <p:txBody>
          <a:bodyPr wrap="square" rtlCol="0">
            <a:spAutoFit/>
          </a:bodyPr>
          <a:lstStyle/>
          <a:p>
            <a:r>
              <a:rPr lang="en-GB" sz="4000" dirty="0"/>
              <a:t>Augmentation</a:t>
            </a:r>
          </a:p>
          <a:p>
            <a:pPr marL="720725"/>
            <a:r>
              <a:rPr lang="en-GB" sz="4000" dirty="0"/>
              <a:t>e.g. </a:t>
            </a:r>
            <a:r>
              <a:rPr lang="es-ES" sz="4000" dirty="0"/>
              <a:t>Historia Verdadera de una Princesa</a:t>
            </a:r>
            <a:r>
              <a:rPr lang="en-GB" sz="4000" dirty="0"/>
              <a:t>, with illustrations</a:t>
            </a:r>
          </a:p>
        </p:txBody>
      </p:sp>
      <p:sp>
        <p:nvSpPr>
          <p:cNvPr id="8" name="TextBox 7">
            <a:extLst>
              <a:ext uri="{FF2B5EF4-FFF2-40B4-BE49-F238E27FC236}">
                <a16:creationId xmlns:a16="http://schemas.microsoft.com/office/drawing/2014/main" id="{AD5238C9-93F4-4B58-9519-E9468B642CE4}"/>
              </a:ext>
            </a:extLst>
          </p:cNvPr>
          <p:cNvSpPr txBox="1"/>
          <p:nvPr/>
        </p:nvSpPr>
        <p:spPr>
          <a:xfrm>
            <a:off x="508000" y="5048250"/>
            <a:ext cx="9817111" cy="1323439"/>
          </a:xfrm>
          <a:prstGeom prst="rect">
            <a:avLst/>
          </a:prstGeom>
          <a:noFill/>
        </p:spPr>
        <p:txBody>
          <a:bodyPr wrap="none" rtlCol="0">
            <a:spAutoFit/>
          </a:bodyPr>
          <a:lstStyle/>
          <a:p>
            <a:r>
              <a:rPr lang="en-GB" sz="4000" dirty="0"/>
              <a:t>Parallel expressions of the same work</a:t>
            </a:r>
          </a:p>
          <a:p>
            <a:pPr marL="720725"/>
            <a:r>
              <a:rPr lang="en-GB" sz="4000" dirty="0"/>
              <a:t>e.g. </a:t>
            </a:r>
            <a:r>
              <a:rPr lang="en-GB" sz="4000" dirty="0" err="1"/>
              <a:t>Río</a:t>
            </a:r>
            <a:r>
              <a:rPr lang="en-GB" sz="4000" dirty="0"/>
              <a:t> </a:t>
            </a:r>
            <a:r>
              <a:rPr lang="en-GB" sz="4000" dirty="0" err="1"/>
              <a:t>subterráneo</a:t>
            </a:r>
            <a:r>
              <a:rPr lang="en-GB" sz="4000" dirty="0"/>
              <a:t> in Spanish and English</a:t>
            </a:r>
          </a:p>
        </p:txBody>
      </p:sp>
      <p:sp>
        <p:nvSpPr>
          <p:cNvPr id="9" name="TextBox 8">
            <a:extLst>
              <a:ext uri="{FF2B5EF4-FFF2-40B4-BE49-F238E27FC236}">
                <a16:creationId xmlns:a16="http://schemas.microsoft.com/office/drawing/2014/main" id="{DA2C2703-9A5B-430C-932B-0B1ECAAD864C}"/>
              </a:ext>
            </a:extLst>
          </p:cNvPr>
          <p:cNvSpPr txBox="1"/>
          <p:nvPr/>
        </p:nvSpPr>
        <p:spPr>
          <a:xfrm>
            <a:off x="1193800" y="6800850"/>
            <a:ext cx="10259668" cy="707886"/>
          </a:xfrm>
          <a:prstGeom prst="rect">
            <a:avLst/>
          </a:prstGeom>
          <a:noFill/>
          <a:ln w="38100">
            <a:solidFill>
              <a:schemeClr val="accent1"/>
            </a:solidFill>
          </a:ln>
        </p:spPr>
        <p:txBody>
          <a:bodyPr wrap="none" rtlCol="0">
            <a:spAutoFit/>
          </a:bodyPr>
          <a:lstStyle/>
          <a:p>
            <a:r>
              <a:rPr lang="en-GB" sz="4000" dirty="0"/>
              <a:t>An aggregate may consist of more than one type</a:t>
            </a:r>
          </a:p>
        </p:txBody>
      </p:sp>
      <p:sp>
        <p:nvSpPr>
          <p:cNvPr id="10" name="Date Placeholder 1">
            <a:extLst>
              <a:ext uri="{FF2B5EF4-FFF2-40B4-BE49-F238E27FC236}">
                <a16:creationId xmlns:a16="http://schemas.microsoft.com/office/drawing/2014/main" id="{8D4DEC31-A76E-485F-B551-EAAA974FC8F9}"/>
              </a:ext>
            </a:extLst>
          </p:cNvPr>
          <p:cNvSpPr>
            <a:spLocks noGrp="1"/>
          </p:cNvSpPr>
          <p:nvPr>
            <p:ph type="dt" sz="half" idx="10"/>
          </p:nvPr>
        </p:nvSpPr>
        <p:spPr>
          <a:xfrm>
            <a:off x="9393200" y="9010651"/>
            <a:ext cx="3344904" cy="501645"/>
          </a:xfrm>
        </p:spPr>
        <p:txBody>
          <a:bodyPr/>
          <a:lstStyle/>
          <a:p>
            <a:fld id="{E001E81F-CAD3-412B-8E6F-53481B321DC6}" type="datetime4">
              <a:rPr lang="en-US" smtClean="0"/>
              <a:t>November 15, 2018</a:t>
            </a:fld>
            <a:endParaRPr lang="en-US" dirty="0"/>
          </a:p>
        </p:txBody>
      </p:sp>
    </p:spTree>
    <p:extLst>
      <p:ext uri="{BB962C8B-B14F-4D97-AF65-F5344CB8AC3E}">
        <p14:creationId xmlns:p14="http://schemas.microsoft.com/office/powerpoint/2010/main" val="667612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C5B9E-193D-4825-9BD3-A534A060A243}"/>
              </a:ext>
            </a:extLst>
          </p:cNvPr>
          <p:cNvSpPr>
            <a:spLocks noGrp="1"/>
          </p:cNvSpPr>
          <p:nvPr>
            <p:ph type="dt" sz="half" idx="10"/>
          </p:nvPr>
        </p:nvSpPr>
        <p:spPr/>
        <p:txBody>
          <a:bodyPr/>
          <a:lstStyle/>
          <a:p>
            <a:fld id="{C8C36631-B86C-466A-BEA1-F9227B57F3C2}"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78821A31-2F66-452B-81A2-82EC998F4B18}"/>
              </a:ext>
            </a:extLst>
          </p:cNvPr>
          <p:cNvSpPr>
            <a:spLocks noGrp="1"/>
          </p:cNvSpPr>
          <p:nvPr>
            <p:ph type="sldNum" sz="quarter" idx="11"/>
          </p:nvPr>
        </p:nvSpPr>
        <p:spPr/>
        <p:txBody>
          <a:bodyPr/>
          <a:lstStyle/>
          <a:p>
            <a:pPr algn="ctr"/>
            <a:fld id="{6B918772-37A3-47DC-BE01-33CAE9FCB74A}" type="slidenum">
              <a:rPr lang="en-US" smtClean="0"/>
              <a:pPr algn="ctr"/>
              <a:t>53</a:t>
            </a:fld>
            <a:endParaRPr lang="en-US" dirty="0"/>
          </a:p>
        </p:txBody>
      </p:sp>
      <p:sp>
        <p:nvSpPr>
          <p:cNvPr id="4" name="Content Placeholder 3">
            <a:extLst>
              <a:ext uri="{FF2B5EF4-FFF2-40B4-BE49-F238E27FC236}">
                <a16:creationId xmlns:a16="http://schemas.microsoft.com/office/drawing/2014/main" id="{913F1651-3049-46B5-BF02-80B4D80BD377}"/>
              </a:ext>
            </a:extLst>
          </p:cNvPr>
          <p:cNvSpPr>
            <a:spLocks noGrp="1"/>
          </p:cNvSpPr>
          <p:nvPr>
            <p:ph idx="1"/>
          </p:nvPr>
        </p:nvSpPr>
        <p:spPr/>
        <p:txBody>
          <a:bodyPr/>
          <a:lstStyle/>
          <a:p>
            <a:r>
              <a:rPr lang="en-GB" dirty="0"/>
              <a:t>Diachronic works</a:t>
            </a:r>
          </a:p>
        </p:txBody>
      </p:sp>
      <p:sp>
        <p:nvSpPr>
          <p:cNvPr id="5" name="Title 4">
            <a:extLst>
              <a:ext uri="{FF2B5EF4-FFF2-40B4-BE49-F238E27FC236}">
                <a16:creationId xmlns:a16="http://schemas.microsoft.com/office/drawing/2014/main" id="{CED81CB5-021E-4786-85FB-EFB085E9FEDA}"/>
              </a:ext>
            </a:extLst>
          </p:cNvPr>
          <p:cNvSpPr>
            <a:spLocks noGrp="1"/>
          </p:cNvSpPr>
          <p:nvPr>
            <p:ph type="title"/>
          </p:nvPr>
        </p:nvSpPr>
        <p:spPr/>
        <p:txBody>
          <a:bodyPr/>
          <a:lstStyle/>
          <a:p>
            <a:r>
              <a:rPr lang="en-GB" dirty="0"/>
              <a:t>Cataloguing with RDA</a:t>
            </a:r>
          </a:p>
        </p:txBody>
      </p:sp>
    </p:spTree>
    <p:extLst>
      <p:ext uri="{BB962C8B-B14F-4D97-AF65-F5344CB8AC3E}">
        <p14:creationId xmlns:p14="http://schemas.microsoft.com/office/powerpoint/2010/main" val="2799397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4987C-90FC-4F20-B29F-DC2CDD140F0C}"/>
              </a:ext>
            </a:extLst>
          </p:cNvPr>
          <p:cNvPicPr>
            <a:picLocks noChangeAspect="1"/>
          </p:cNvPicPr>
          <p:nvPr/>
        </p:nvPicPr>
        <p:blipFill>
          <a:blip r:embed="rId3"/>
          <a:stretch>
            <a:fillRect/>
          </a:stretch>
        </p:blipFill>
        <p:spPr>
          <a:xfrm>
            <a:off x="698500" y="396986"/>
            <a:ext cx="11658600" cy="3524250"/>
          </a:xfrm>
          <a:prstGeom prst="rect">
            <a:avLst/>
          </a:prstGeom>
          <a:ln w="38100">
            <a:solidFill>
              <a:schemeClr val="accent1"/>
            </a:solidFill>
          </a:ln>
        </p:spPr>
      </p:pic>
      <p:sp>
        <p:nvSpPr>
          <p:cNvPr id="2" name="Date Placeholder 1">
            <a:extLst>
              <a:ext uri="{FF2B5EF4-FFF2-40B4-BE49-F238E27FC236}">
                <a16:creationId xmlns:a16="http://schemas.microsoft.com/office/drawing/2014/main" id="{9C60B761-96BF-4FA6-A1F4-41700B89ED19}"/>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D772618-313B-43B6-AB8E-27CB090A7BAC}"/>
              </a:ext>
            </a:extLst>
          </p:cNvPr>
          <p:cNvSpPr>
            <a:spLocks noGrp="1"/>
          </p:cNvSpPr>
          <p:nvPr>
            <p:ph type="sldNum" sz="quarter" idx="11"/>
          </p:nvPr>
        </p:nvSpPr>
        <p:spPr/>
        <p:txBody>
          <a:bodyPr/>
          <a:lstStyle/>
          <a:p>
            <a:pPr algn="ctr"/>
            <a:fld id="{6B918772-37A3-47DC-BE01-33CAE9FCB74A}" type="slidenum">
              <a:rPr lang="en-US" smtClean="0"/>
              <a:pPr algn="ctr"/>
              <a:t>54</a:t>
            </a:fld>
            <a:endParaRPr lang="en-US" dirty="0"/>
          </a:p>
        </p:txBody>
      </p:sp>
      <p:sp>
        <p:nvSpPr>
          <p:cNvPr id="6" name="Oval 5">
            <a:extLst>
              <a:ext uri="{FF2B5EF4-FFF2-40B4-BE49-F238E27FC236}">
                <a16:creationId xmlns:a16="http://schemas.microsoft.com/office/drawing/2014/main" id="{033517FD-4AE9-4F06-AC36-5C60DB750442}"/>
              </a:ext>
            </a:extLst>
          </p:cNvPr>
          <p:cNvSpPr/>
          <p:nvPr/>
        </p:nvSpPr>
        <p:spPr>
          <a:xfrm>
            <a:off x="1574800" y="2132441"/>
            <a:ext cx="2667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D8E5195-7052-4656-96F3-03C4C40303E7}"/>
              </a:ext>
            </a:extLst>
          </p:cNvPr>
          <p:cNvSpPr txBox="1"/>
          <p:nvPr/>
        </p:nvSpPr>
        <p:spPr>
          <a:xfrm>
            <a:off x="700809" y="4798869"/>
            <a:ext cx="1206292" cy="707886"/>
          </a:xfrm>
          <a:prstGeom prst="rect">
            <a:avLst/>
          </a:prstGeom>
          <a:noFill/>
        </p:spPr>
        <p:txBody>
          <a:bodyPr wrap="none" rtlCol="0">
            <a:spAutoFit/>
          </a:bodyPr>
          <a:lstStyle/>
          <a:p>
            <a:r>
              <a:rPr lang="en-GB" sz="4000" dirty="0"/>
              <a:t>RDA:</a:t>
            </a:r>
          </a:p>
        </p:txBody>
      </p:sp>
      <p:pic>
        <p:nvPicPr>
          <p:cNvPr id="8" name="Picture 7">
            <a:extLst>
              <a:ext uri="{FF2B5EF4-FFF2-40B4-BE49-F238E27FC236}">
                <a16:creationId xmlns:a16="http://schemas.microsoft.com/office/drawing/2014/main" id="{97E478A8-6435-49AA-B08D-E20EEFD569C9}"/>
              </a:ext>
            </a:extLst>
          </p:cNvPr>
          <p:cNvPicPr>
            <a:picLocks noChangeAspect="1"/>
          </p:cNvPicPr>
          <p:nvPr/>
        </p:nvPicPr>
        <p:blipFill>
          <a:blip r:embed="rId4"/>
          <a:stretch>
            <a:fillRect/>
          </a:stretch>
        </p:blipFill>
        <p:spPr>
          <a:xfrm>
            <a:off x="2717800" y="4617886"/>
            <a:ext cx="9514703" cy="1143000"/>
          </a:xfrm>
          <a:prstGeom prst="rect">
            <a:avLst/>
          </a:prstGeom>
          <a:ln w="38100">
            <a:solidFill>
              <a:schemeClr val="bg2"/>
            </a:solidFill>
          </a:ln>
        </p:spPr>
      </p:pic>
      <p:sp>
        <p:nvSpPr>
          <p:cNvPr id="9" name="TextBox 8">
            <a:extLst>
              <a:ext uri="{FF2B5EF4-FFF2-40B4-BE49-F238E27FC236}">
                <a16:creationId xmlns:a16="http://schemas.microsoft.com/office/drawing/2014/main" id="{7017A245-CA7A-4756-8443-64B38D25B019}"/>
              </a:ext>
            </a:extLst>
          </p:cNvPr>
          <p:cNvSpPr txBox="1"/>
          <p:nvPr/>
        </p:nvSpPr>
        <p:spPr>
          <a:xfrm>
            <a:off x="698500" y="6201505"/>
            <a:ext cx="11658600" cy="1938992"/>
          </a:xfrm>
          <a:prstGeom prst="rect">
            <a:avLst/>
          </a:prstGeom>
          <a:noFill/>
        </p:spPr>
        <p:txBody>
          <a:bodyPr wrap="square" rtlCol="0">
            <a:spAutoFit/>
          </a:bodyPr>
          <a:lstStyle/>
          <a:p>
            <a:r>
              <a:rPr lang="en-GB" sz="4000" dirty="0"/>
              <a:t>RDA/ONIX Framework provides a sub-ontology for how content changes over time</a:t>
            </a:r>
          </a:p>
          <a:p>
            <a:pPr marL="717550"/>
            <a:r>
              <a:rPr lang="en-GB" sz="4000" dirty="0"/>
              <a:t>e.g. succession vs integration</a:t>
            </a:r>
          </a:p>
        </p:txBody>
      </p:sp>
    </p:spTree>
    <p:extLst>
      <p:ext uri="{BB962C8B-B14F-4D97-AF65-F5344CB8AC3E}">
        <p14:creationId xmlns:p14="http://schemas.microsoft.com/office/powerpoint/2010/main" val="1358963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F51FD-9FF0-4AC5-A4E4-BB1B2DE1CE0A}"/>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F1DC83FD-F942-4824-9F77-A6863E92755E}"/>
              </a:ext>
            </a:extLst>
          </p:cNvPr>
          <p:cNvSpPr>
            <a:spLocks noGrp="1"/>
          </p:cNvSpPr>
          <p:nvPr>
            <p:ph type="sldNum" sz="quarter" idx="11"/>
          </p:nvPr>
        </p:nvSpPr>
        <p:spPr/>
        <p:txBody>
          <a:bodyPr/>
          <a:lstStyle/>
          <a:p>
            <a:pPr algn="ctr"/>
            <a:fld id="{6B918772-37A3-47DC-BE01-33CAE9FCB74A}" type="slidenum">
              <a:rPr lang="en-US" smtClean="0"/>
              <a:pPr algn="ctr"/>
              <a:t>55</a:t>
            </a:fld>
            <a:endParaRPr lang="en-US" dirty="0"/>
          </a:p>
        </p:txBody>
      </p:sp>
      <p:pic>
        <p:nvPicPr>
          <p:cNvPr id="4" name="Picture 3">
            <a:extLst>
              <a:ext uri="{FF2B5EF4-FFF2-40B4-BE49-F238E27FC236}">
                <a16:creationId xmlns:a16="http://schemas.microsoft.com/office/drawing/2014/main" id="{27CA4860-15EC-46D0-BCDF-60C2ED4ABAD7}"/>
              </a:ext>
            </a:extLst>
          </p:cNvPr>
          <p:cNvPicPr>
            <a:picLocks noChangeAspect="1"/>
          </p:cNvPicPr>
          <p:nvPr/>
        </p:nvPicPr>
        <p:blipFill>
          <a:blip r:embed="rId3"/>
          <a:stretch>
            <a:fillRect/>
          </a:stretch>
        </p:blipFill>
        <p:spPr>
          <a:xfrm>
            <a:off x="578774" y="336550"/>
            <a:ext cx="8603520" cy="7795782"/>
          </a:xfrm>
          <a:prstGeom prst="rect">
            <a:avLst/>
          </a:prstGeom>
          <a:ln w="38100">
            <a:solidFill>
              <a:schemeClr val="accent1"/>
            </a:solidFill>
          </a:ln>
        </p:spPr>
      </p:pic>
    </p:spTree>
    <p:extLst>
      <p:ext uri="{BB962C8B-B14F-4D97-AF65-F5344CB8AC3E}">
        <p14:creationId xmlns:p14="http://schemas.microsoft.com/office/powerpoint/2010/main" val="3992225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419A5-6952-4B62-BD7A-D36392C9BEF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266C6FC3-7D4C-4D2F-8DDA-BCE079D5E389}"/>
              </a:ext>
            </a:extLst>
          </p:cNvPr>
          <p:cNvSpPr>
            <a:spLocks noGrp="1"/>
          </p:cNvSpPr>
          <p:nvPr>
            <p:ph type="sldNum" sz="quarter" idx="11"/>
          </p:nvPr>
        </p:nvSpPr>
        <p:spPr/>
        <p:txBody>
          <a:bodyPr/>
          <a:lstStyle/>
          <a:p>
            <a:pPr algn="ctr"/>
            <a:fld id="{6B918772-37A3-47DC-BE01-33CAE9FCB74A}" type="slidenum">
              <a:rPr lang="en-US" smtClean="0"/>
              <a:pPr algn="ctr"/>
              <a:t>56</a:t>
            </a:fld>
            <a:endParaRPr lang="en-US" dirty="0"/>
          </a:p>
        </p:txBody>
      </p:sp>
      <p:sp>
        <p:nvSpPr>
          <p:cNvPr id="11" name="Title 1">
            <a:extLst>
              <a:ext uri="{FF2B5EF4-FFF2-40B4-BE49-F238E27FC236}">
                <a16:creationId xmlns:a16="http://schemas.microsoft.com/office/drawing/2014/main" id="{483DE8A6-E84A-4999-85F7-B5AEAB362C24}"/>
              </a:ext>
            </a:extLst>
          </p:cNvPr>
          <p:cNvSpPr txBox="1">
            <a:spLocks/>
          </p:cNvSpPr>
          <p:nvPr/>
        </p:nvSpPr>
        <p:spPr>
          <a:xfrm>
            <a:off x="508000" y="476250"/>
            <a:ext cx="7268336"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The WEM stack (FRBR)</a:t>
            </a:r>
          </a:p>
        </p:txBody>
      </p:sp>
      <p:sp>
        <p:nvSpPr>
          <p:cNvPr id="7" name="TextBox 6">
            <a:extLst>
              <a:ext uri="{FF2B5EF4-FFF2-40B4-BE49-F238E27FC236}">
                <a16:creationId xmlns:a16="http://schemas.microsoft.com/office/drawing/2014/main" id="{6B5445A1-F20C-4CBC-971D-83A8EFA7A071}"/>
              </a:ext>
            </a:extLst>
          </p:cNvPr>
          <p:cNvSpPr txBox="1"/>
          <p:nvPr/>
        </p:nvSpPr>
        <p:spPr>
          <a:xfrm>
            <a:off x="4168048" y="4125208"/>
            <a:ext cx="2767707" cy="822305"/>
          </a:xfrm>
          <a:prstGeom prst="ellipse">
            <a:avLst/>
          </a:prstGeom>
          <a:solidFill>
            <a:schemeClr val="bg1"/>
          </a:solidFill>
          <a:ln w="38100">
            <a:solidFill>
              <a:schemeClr val="tx2"/>
            </a:solidFill>
          </a:ln>
        </p:spPr>
        <p:txBody>
          <a:bodyPr wrap="none" rtlCol="0">
            <a:spAutoFit/>
          </a:bodyPr>
          <a:lstStyle/>
          <a:p>
            <a:pPr algn="ctr"/>
            <a:r>
              <a:rPr lang="en-GB" sz="3200" dirty="0"/>
              <a:t>Expression</a:t>
            </a:r>
          </a:p>
        </p:txBody>
      </p:sp>
      <p:cxnSp>
        <p:nvCxnSpPr>
          <p:cNvPr id="8" name="Connector: Curved 7">
            <a:extLst>
              <a:ext uri="{FF2B5EF4-FFF2-40B4-BE49-F238E27FC236}">
                <a16:creationId xmlns:a16="http://schemas.microsoft.com/office/drawing/2014/main" id="{C0177FA1-283F-4E79-829A-65A9DDFA4E7F}"/>
              </a:ext>
            </a:extLst>
          </p:cNvPr>
          <p:cNvCxnSpPr>
            <a:cxnSpLocks/>
            <a:stCxn id="10" idx="2"/>
            <a:endCxn id="12" idx="2"/>
          </p:cNvCxnSpPr>
          <p:nvPr/>
        </p:nvCxnSpPr>
        <p:spPr>
          <a:xfrm rot="10800000" flipH="1" flipV="1">
            <a:off x="3787506" y="5927280"/>
            <a:ext cx="1093295" cy="1390919"/>
          </a:xfrm>
          <a:prstGeom prst="curvedConnector3">
            <a:avLst>
              <a:gd name="adj1" fmla="val -20909"/>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4532E1-5C65-4CE1-AC1C-981EC0643A1E}"/>
              </a:ext>
            </a:extLst>
          </p:cNvPr>
          <p:cNvSpPr txBox="1"/>
          <p:nvPr/>
        </p:nvSpPr>
        <p:spPr>
          <a:xfrm>
            <a:off x="4794019" y="2734288"/>
            <a:ext cx="1515765" cy="822305"/>
          </a:xfrm>
          <a:prstGeom prst="ellipse">
            <a:avLst/>
          </a:prstGeom>
          <a:solidFill>
            <a:schemeClr val="bg1"/>
          </a:solidFill>
          <a:ln w="38100">
            <a:solidFill>
              <a:schemeClr val="tx2"/>
            </a:solidFill>
          </a:ln>
        </p:spPr>
        <p:txBody>
          <a:bodyPr wrap="none" rtlCol="0">
            <a:spAutoFit/>
          </a:bodyPr>
          <a:lstStyle/>
          <a:p>
            <a:pPr algn="ctr"/>
            <a:r>
              <a:rPr lang="en-GB" sz="3200" dirty="0"/>
              <a:t>Work</a:t>
            </a:r>
          </a:p>
        </p:txBody>
      </p:sp>
      <p:sp>
        <p:nvSpPr>
          <p:cNvPr id="10" name="TextBox 9">
            <a:extLst>
              <a:ext uri="{FF2B5EF4-FFF2-40B4-BE49-F238E27FC236}">
                <a16:creationId xmlns:a16="http://schemas.microsoft.com/office/drawing/2014/main" id="{4C6583EF-5BF4-4D3C-9F06-1D41DAF5CA10}"/>
              </a:ext>
            </a:extLst>
          </p:cNvPr>
          <p:cNvSpPr txBox="1"/>
          <p:nvPr/>
        </p:nvSpPr>
        <p:spPr>
          <a:xfrm>
            <a:off x="3787507" y="5516128"/>
            <a:ext cx="3528788" cy="822305"/>
          </a:xfrm>
          <a:prstGeom prst="ellipse">
            <a:avLst/>
          </a:prstGeom>
          <a:solidFill>
            <a:schemeClr val="bg1"/>
          </a:solidFill>
          <a:ln w="38100">
            <a:solidFill>
              <a:schemeClr val="tx2"/>
            </a:solidFill>
          </a:ln>
        </p:spPr>
        <p:txBody>
          <a:bodyPr wrap="none" rtlCol="0">
            <a:spAutoFit/>
          </a:bodyPr>
          <a:lstStyle/>
          <a:p>
            <a:pPr algn="ctr"/>
            <a:r>
              <a:rPr lang="en-GB" sz="3200" dirty="0"/>
              <a:t>Manifestation</a:t>
            </a:r>
          </a:p>
        </p:txBody>
      </p:sp>
      <p:sp>
        <p:nvSpPr>
          <p:cNvPr id="12" name="TextBox 11">
            <a:extLst>
              <a:ext uri="{FF2B5EF4-FFF2-40B4-BE49-F238E27FC236}">
                <a16:creationId xmlns:a16="http://schemas.microsoft.com/office/drawing/2014/main" id="{2A60C7DD-3E79-4387-8893-728B1F2D133C}"/>
              </a:ext>
            </a:extLst>
          </p:cNvPr>
          <p:cNvSpPr txBox="1"/>
          <p:nvPr/>
        </p:nvSpPr>
        <p:spPr>
          <a:xfrm>
            <a:off x="4880802" y="6907047"/>
            <a:ext cx="1342198" cy="822305"/>
          </a:xfrm>
          <a:prstGeom prst="ellipse">
            <a:avLst/>
          </a:prstGeom>
          <a:solidFill>
            <a:schemeClr val="bg1"/>
          </a:solidFill>
          <a:ln w="38100">
            <a:solidFill>
              <a:schemeClr val="tx2"/>
            </a:solidFill>
          </a:ln>
        </p:spPr>
        <p:txBody>
          <a:bodyPr wrap="none" rtlCol="0">
            <a:spAutoFit/>
          </a:bodyPr>
          <a:lstStyle/>
          <a:p>
            <a:pPr algn="ctr"/>
            <a:r>
              <a:rPr lang="en-GB" sz="3200" dirty="0"/>
              <a:t>Item</a:t>
            </a:r>
          </a:p>
        </p:txBody>
      </p:sp>
      <p:sp>
        <p:nvSpPr>
          <p:cNvPr id="15" name="TextBox 14">
            <a:extLst>
              <a:ext uri="{FF2B5EF4-FFF2-40B4-BE49-F238E27FC236}">
                <a16:creationId xmlns:a16="http://schemas.microsoft.com/office/drawing/2014/main" id="{11C11178-0075-42F0-81F0-7FDFD69FF0CC}"/>
              </a:ext>
            </a:extLst>
          </p:cNvPr>
          <p:cNvSpPr txBox="1"/>
          <p:nvPr/>
        </p:nvSpPr>
        <p:spPr>
          <a:xfrm>
            <a:off x="7368614" y="3033373"/>
            <a:ext cx="1967205" cy="523220"/>
          </a:xfrm>
          <a:prstGeom prst="rect">
            <a:avLst/>
          </a:prstGeom>
          <a:noFill/>
        </p:spPr>
        <p:txBody>
          <a:bodyPr wrap="none" rtlCol="0">
            <a:spAutoFit/>
          </a:bodyPr>
          <a:lstStyle/>
          <a:p>
            <a:r>
              <a:rPr lang="en-GB" sz="2800" dirty="0"/>
              <a:t>1 and only 1</a:t>
            </a:r>
          </a:p>
        </p:txBody>
      </p:sp>
      <p:cxnSp>
        <p:nvCxnSpPr>
          <p:cNvPr id="16" name="Connector: Curved 15">
            <a:extLst>
              <a:ext uri="{FF2B5EF4-FFF2-40B4-BE49-F238E27FC236}">
                <a16:creationId xmlns:a16="http://schemas.microsoft.com/office/drawing/2014/main" id="{1D1FF152-D71C-45E1-BC10-1F62AD5FB944}"/>
              </a:ext>
            </a:extLst>
          </p:cNvPr>
          <p:cNvCxnSpPr>
            <a:cxnSpLocks/>
            <a:stCxn id="10" idx="6"/>
            <a:endCxn id="7" idx="6"/>
          </p:cNvCxnSpPr>
          <p:nvPr/>
        </p:nvCxnSpPr>
        <p:spPr>
          <a:xfrm flipH="1" flipV="1">
            <a:off x="6935755" y="4536361"/>
            <a:ext cx="380540" cy="1390920"/>
          </a:xfrm>
          <a:prstGeom prst="curvedConnector3">
            <a:avLst>
              <a:gd name="adj1" fmla="val -60073"/>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BB88DDF-F874-4966-B818-E6AA66DC10F3}"/>
              </a:ext>
            </a:extLst>
          </p:cNvPr>
          <p:cNvCxnSpPr>
            <a:cxnSpLocks/>
            <a:stCxn id="7" idx="2"/>
            <a:endCxn id="10" idx="2"/>
          </p:cNvCxnSpPr>
          <p:nvPr/>
        </p:nvCxnSpPr>
        <p:spPr>
          <a:xfrm rot="10800000" flipV="1">
            <a:off x="3787508" y="4536361"/>
            <a:ext cx="380541" cy="1390920"/>
          </a:xfrm>
          <a:prstGeom prst="curvedConnector3">
            <a:avLst>
              <a:gd name="adj1" fmla="val 160072"/>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CF6DCE74-EE6E-41A4-AF4E-57AD2AA8F216}"/>
              </a:ext>
            </a:extLst>
          </p:cNvPr>
          <p:cNvCxnSpPr>
            <a:cxnSpLocks/>
            <a:stCxn id="7" idx="6"/>
            <a:endCxn id="9" idx="6"/>
          </p:cNvCxnSpPr>
          <p:nvPr/>
        </p:nvCxnSpPr>
        <p:spPr>
          <a:xfrm flipH="1" flipV="1">
            <a:off x="6309784" y="3145441"/>
            <a:ext cx="625971" cy="1390920"/>
          </a:xfrm>
          <a:prstGeom prst="curvedConnector3">
            <a:avLst>
              <a:gd name="adj1" fmla="val -36519"/>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DF785527-9697-4CB1-8E2F-E4FB4C5B8617}"/>
              </a:ext>
            </a:extLst>
          </p:cNvPr>
          <p:cNvCxnSpPr>
            <a:cxnSpLocks/>
            <a:stCxn id="9" idx="2"/>
            <a:endCxn id="7" idx="2"/>
          </p:cNvCxnSpPr>
          <p:nvPr/>
        </p:nvCxnSpPr>
        <p:spPr>
          <a:xfrm rot="10800000" flipV="1">
            <a:off x="4168049" y="3145441"/>
            <a:ext cx="625971" cy="1390920"/>
          </a:xfrm>
          <a:prstGeom prst="curvedConnector3">
            <a:avLst>
              <a:gd name="adj1" fmla="val 136519"/>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9040FB28-9192-43FC-9F28-E9E54DE12A48}"/>
              </a:ext>
            </a:extLst>
          </p:cNvPr>
          <p:cNvCxnSpPr>
            <a:cxnSpLocks/>
            <a:stCxn id="12" idx="6"/>
            <a:endCxn id="10" idx="6"/>
          </p:cNvCxnSpPr>
          <p:nvPr/>
        </p:nvCxnSpPr>
        <p:spPr>
          <a:xfrm flipV="1">
            <a:off x="6223000" y="5927281"/>
            <a:ext cx="1093295" cy="1390919"/>
          </a:xfrm>
          <a:prstGeom prst="curvedConnector3">
            <a:avLst>
              <a:gd name="adj1" fmla="val 120909"/>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4D2AAA2-751C-4130-B464-941326852F46}"/>
              </a:ext>
            </a:extLst>
          </p:cNvPr>
          <p:cNvSpPr txBox="1"/>
          <p:nvPr/>
        </p:nvSpPr>
        <p:spPr>
          <a:xfrm>
            <a:off x="7786050" y="6076823"/>
            <a:ext cx="1967205" cy="523220"/>
          </a:xfrm>
          <a:prstGeom prst="rect">
            <a:avLst/>
          </a:prstGeom>
          <a:noFill/>
        </p:spPr>
        <p:txBody>
          <a:bodyPr wrap="none" rtlCol="0">
            <a:spAutoFit/>
          </a:bodyPr>
          <a:lstStyle/>
          <a:p>
            <a:r>
              <a:rPr lang="en-GB" sz="2800" dirty="0"/>
              <a:t>1 and only 1</a:t>
            </a:r>
          </a:p>
        </p:txBody>
      </p:sp>
      <p:sp>
        <p:nvSpPr>
          <p:cNvPr id="22" name="TextBox 21">
            <a:extLst>
              <a:ext uri="{FF2B5EF4-FFF2-40B4-BE49-F238E27FC236}">
                <a16:creationId xmlns:a16="http://schemas.microsoft.com/office/drawing/2014/main" id="{31B699F4-DD8E-4452-BD5A-3AC0F55AC307}"/>
              </a:ext>
            </a:extLst>
          </p:cNvPr>
          <p:cNvSpPr txBox="1"/>
          <p:nvPr/>
        </p:nvSpPr>
        <p:spPr>
          <a:xfrm>
            <a:off x="7786050" y="4424293"/>
            <a:ext cx="1538883" cy="523220"/>
          </a:xfrm>
          <a:prstGeom prst="rect">
            <a:avLst/>
          </a:prstGeom>
          <a:noFill/>
        </p:spPr>
        <p:txBody>
          <a:bodyPr wrap="none" rtlCol="0">
            <a:spAutoFit/>
          </a:bodyPr>
          <a:lstStyle/>
          <a:p>
            <a:r>
              <a:rPr lang="en-GB" sz="2800" dirty="0"/>
              <a:t>At least 1</a:t>
            </a:r>
          </a:p>
        </p:txBody>
      </p:sp>
      <p:sp>
        <p:nvSpPr>
          <p:cNvPr id="23" name="TextBox 22">
            <a:extLst>
              <a:ext uri="{FF2B5EF4-FFF2-40B4-BE49-F238E27FC236}">
                <a16:creationId xmlns:a16="http://schemas.microsoft.com/office/drawing/2014/main" id="{6CE97F48-B8F3-4C31-A2DC-28FCE26510AC}"/>
              </a:ext>
            </a:extLst>
          </p:cNvPr>
          <p:cNvSpPr txBox="1"/>
          <p:nvPr/>
        </p:nvSpPr>
        <p:spPr>
          <a:xfrm>
            <a:off x="2159410" y="4125208"/>
            <a:ext cx="1538883" cy="523220"/>
          </a:xfrm>
          <a:prstGeom prst="rect">
            <a:avLst/>
          </a:prstGeom>
          <a:noFill/>
        </p:spPr>
        <p:txBody>
          <a:bodyPr wrap="none" rtlCol="0">
            <a:spAutoFit/>
          </a:bodyPr>
          <a:lstStyle/>
          <a:p>
            <a:r>
              <a:rPr lang="en-GB" sz="2800" dirty="0"/>
              <a:t>At least 1</a:t>
            </a:r>
          </a:p>
        </p:txBody>
      </p:sp>
      <p:sp>
        <p:nvSpPr>
          <p:cNvPr id="24" name="TextBox 23">
            <a:extLst>
              <a:ext uri="{FF2B5EF4-FFF2-40B4-BE49-F238E27FC236}">
                <a16:creationId xmlns:a16="http://schemas.microsoft.com/office/drawing/2014/main" id="{37D604DC-68D4-4F03-9C0C-82F3289856CC}"/>
              </a:ext>
            </a:extLst>
          </p:cNvPr>
          <p:cNvSpPr txBox="1"/>
          <p:nvPr/>
        </p:nvSpPr>
        <p:spPr>
          <a:xfrm>
            <a:off x="1785048" y="5516128"/>
            <a:ext cx="1538883" cy="523220"/>
          </a:xfrm>
          <a:prstGeom prst="rect">
            <a:avLst/>
          </a:prstGeom>
          <a:noFill/>
        </p:spPr>
        <p:txBody>
          <a:bodyPr wrap="none" rtlCol="0">
            <a:spAutoFit/>
          </a:bodyPr>
          <a:lstStyle/>
          <a:p>
            <a:r>
              <a:rPr lang="en-GB" sz="2800" dirty="0"/>
              <a:t>At least 1</a:t>
            </a:r>
          </a:p>
        </p:txBody>
      </p:sp>
      <p:sp>
        <p:nvSpPr>
          <p:cNvPr id="25" name="TextBox 24">
            <a:extLst>
              <a:ext uri="{FF2B5EF4-FFF2-40B4-BE49-F238E27FC236}">
                <a16:creationId xmlns:a16="http://schemas.microsoft.com/office/drawing/2014/main" id="{B4FACFE7-98A0-44E9-92E1-B3810CFEB5F2}"/>
              </a:ext>
            </a:extLst>
          </p:cNvPr>
          <p:cNvSpPr txBox="1"/>
          <p:nvPr/>
        </p:nvSpPr>
        <p:spPr>
          <a:xfrm>
            <a:off x="1776259" y="6645437"/>
            <a:ext cx="1538883" cy="523220"/>
          </a:xfrm>
          <a:prstGeom prst="rect">
            <a:avLst/>
          </a:prstGeom>
          <a:noFill/>
        </p:spPr>
        <p:txBody>
          <a:bodyPr wrap="none" rtlCol="0">
            <a:spAutoFit/>
          </a:bodyPr>
          <a:lstStyle/>
          <a:p>
            <a:r>
              <a:rPr lang="en-GB" sz="2800" dirty="0"/>
              <a:t>At least 1</a:t>
            </a:r>
          </a:p>
        </p:txBody>
      </p:sp>
    </p:spTree>
    <p:extLst>
      <p:ext uri="{BB962C8B-B14F-4D97-AF65-F5344CB8AC3E}">
        <p14:creationId xmlns:p14="http://schemas.microsoft.com/office/powerpoint/2010/main" val="1142069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419A5-6952-4B62-BD7A-D36392C9BEFB}"/>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266C6FC3-7D4C-4D2F-8DDA-BCE079D5E389}"/>
              </a:ext>
            </a:extLst>
          </p:cNvPr>
          <p:cNvSpPr>
            <a:spLocks noGrp="1"/>
          </p:cNvSpPr>
          <p:nvPr>
            <p:ph type="sldNum" sz="quarter" idx="11"/>
          </p:nvPr>
        </p:nvSpPr>
        <p:spPr/>
        <p:txBody>
          <a:bodyPr/>
          <a:lstStyle/>
          <a:p>
            <a:pPr algn="ctr"/>
            <a:fld id="{6B918772-37A3-47DC-BE01-33CAE9FCB74A}" type="slidenum">
              <a:rPr lang="en-US" smtClean="0"/>
              <a:pPr algn="ctr"/>
              <a:t>57</a:t>
            </a:fld>
            <a:endParaRPr lang="en-US" dirty="0"/>
          </a:p>
        </p:txBody>
      </p:sp>
      <p:sp>
        <p:nvSpPr>
          <p:cNvPr id="4" name="TextBox 3">
            <a:extLst>
              <a:ext uri="{FF2B5EF4-FFF2-40B4-BE49-F238E27FC236}">
                <a16:creationId xmlns:a16="http://schemas.microsoft.com/office/drawing/2014/main" id="{54BB1A8C-DFED-4A2B-8F54-B85088FF8E07}"/>
              </a:ext>
            </a:extLst>
          </p:cNvPr>
          <p:cNvSpPr txBox="1"/>
          <p:nvPr/>
        </p:nvSpPr>
        <p:spPr>
          <a:xfrm>
            <a:off x="4225429" y="3400080"/>
            <a:ext cx="2767707" cy="822305"/>
          </a:xfrm>
          <a:prstGeom prst="ellipse">
            <a:avLst/>
          </a:prstGeom>
          <a:solidFill>
            <a:schemeClr val="bg1"/>
          </a:solidFill>
          <a:ln w="38100">
            <a:solidFill>
              <a:schemeClr val="tx2"/>
            </a:solidFill>
          </a:ln>
        </p:spPr>
        <p:txBody>
          <a:bodyPr wrap="none" rtlCol="0">
            <a:spAutoFit/>
          </a:bodyPr>
          <a:lstStyle/>
          <a:p>
            <a:pPr algn="ctr"/>
            <a:r>
              <a:rPr lang="en-GB" sz="3200" dirty="0"/>
              <a:t>Expression</a:t>
            </a:r>
          </a:p>
        </p:txBody>
      </p:sp>
      <p:sp>
        <p:nvSpPr>
          <p:cNvPr id="11" name="Title 1">
            <a:extLst>
              <a:ext uri="{FF2B5EF4-FFF2-40B4-BE49-F238E27FC236}">
                <a16:creationId xmlns:a16="http://schemas.microsoft.com/office/drawing/2014/main" id="{483DE8A6-E84A-4999-85F7-B5AEAB362C24}"/>
              </a:ext>
            </a:extLst>
          </p:cNvPr>
          <p:cNvSpPr txBox="1">
            <a:spLocks/>
          </p:cNvSpPr>
          <p:nvPr/>
        </p:nvSpPr>
        <p:spPr>
          <a:xfrm>
            <a:off x="508000" y="476250"/>
            <a:ext cx="8569975"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The WEM lock (diachronic)</a:t>
            </a:r>
          </a:p>
        </p:txBody>
      </p:sp>
      <p:sp>
        <p:nvSpPr>
          <p:cNvPr id="13" name="TextBox 12">
            <a:extLst>
              <a:ext uri="{FF2B5EF4-FFF2-40B4-BE49-F238E27FC236}">
                <a16:creationId xmlns:a16="http://schemas.microsoft.com/office/drawing/2014/main" id="{3FFD6BF8-F357-4D40-B861-A3E54B983D9C}"/>
              </a:ext>
            </a:extLst>
          </p:cNvPr>
          <p:cNvSpPr txBox="1"/>
          <p:nvPr/>
        </p:nvSpPr>
        <p:spPr>
          <a:xfrm>
            <a:off x="4851400" y="2009160"/>
            <a:ext cx="1515765" cy="822305"/>
          </a:xfrm>
          <a:prstGeom prst="ellipse">
            <a:avLst/>
          </a:prstGeom>
          <a:solidFill>
            <a:schemeClr val="bg1"/>
          </a:solidFill>
          <a:ln w="38100">
            <a:solidFill>
              <a:schemeClr val="tx2"/>
            </a:solidFill>
          </a:ln>
        </p:spPr>
        <p:txBody>
          <a:bodyPr wrap="none" rtlCol="0">
            <a:spAutoFit/>
          </a:bodyPr>
          <a:lstStyle/>
          <a:p>
            <a:pPr algn="ctr"/>
            <a:r>
              <a:rPr lang="en-GB" sz="3200" dirty="0"/>
              <a:t>Work</a:t>
            </a:r>
          </a:p>
        </p:txBody>
      </p:sp>
      <p:sp>
        <p:nvSpPr>
          <p:cNvPr id="14" name="TextBox 13">
            <a:extLst>
              <a:ext uri="{FF2B5EF4-FFF2-40B4-BE49-F238E27FC236}">
                <a16:creationId xmlns:a16="http://schemas.microsoft.com/office/drawing/2014/main" id="{89769398-B77F-42A4-BB2E-B57A28C9A375}"/>
              </a:ext>
            </a:extLst>
          </p:cNvPr>
          <p:cNvSpPr txBox="1"/>
          <p:nvPr/>
        </p:nvSpPr>
        <p:spPr>
          <a:xfrm>
            <a:off x="3844888" y="4791000"/>
            <a:ext cx="3528788" cy="822305"/>
          </a:xfrm>
          <a:prstGeom prst="ellipse">
            <a:avLst/>
          </a:prstGeom>
          <a:solidFill>
            <a:schemeClr val="bg1"/>
          </a:solidFill>
          <a:ln w="38100">
            <a:solidFill>
              <a:schemeClr val="tx2"/>
            </a:solidFill>
          </a:ln>
        </p:spPr>
        <p:txBody>
          <a:bodyPr wrap="none" rtlCol="0">
            <a:spAutoFit/>
          </a:bodyPr>
          <a:lstStyle/>
          <a:p>
            <a:pPr algn="ctr"/>
            <a:r>
              <a:rPr lang="en-GB" sz="3200" dirty="0"/>
              <a:t>Manifestation</a:t>
            </a:r>
          </a:p>
        </p:txBody>
      </p:sp>
      <p:sp>
        <p:nvSpPr>
          <p:cNvPr id="16" name="TextBox 15">
            <a:extLst>
              <a:ext uri="{FF2B5EF4-FFF2-40B4-BE49-F238E27FC236}">
                <a16:creationId xmlns:a16="http://schemas.microsoft.com/office/drawing/2014/main" id="{E3704ECB-5262-4573-BB75-C6D597CBCD56}"/>
              </a:ext>
            </a:extLst>
          </p:cNvPr>
          <p:cNvSpPr txBox="1"/>
          <p:nvPr/>
        </p:nvSpPr>
        <p:spPr>
          <a:xfrm>
            <a:off x="7425995" y="2308245"/>
            <a:ext cx="1967205" cy="523220"/>
          </a:xfrm>
          <a:prstGeom prst="rect">
            <a:avLst/>
          </a:prstGeom>
          <a:noFill/>
        </p:spPr>
        <p:txBody>
          <a:bodyPr wrap="none" rtlCol="0">
            <a:spAutoFit/>
          </a:bodyPr>
          <a:lstStyle/>
          <a:p>
            <a:r>
              <a:rPr lang="en-GB" sz="2800" dirty="0"/>
              <a:t>1 and only 1</a:t>
            </a:r>
          </a:p>
        </p:txBody>
      </p:sp>
      <p:cxnSp>
        <p:nvCxnSpPr>
          <p:cNvPr id="17" name="Connector: Curved 16">
            <a:extLst>
              <a:ext uri="{FF2B5EF4-FFF2-40B4-BE49-F238E27FC236}">
                <a16:creationId xmlns:a16="http://schemas.microsoft.com/office/drawing/2014/main" id="{2262FBAD-1080-4483-A261-A48FCA26E961}"/>
              </a:ext>
            </a:extLst>
          </p:cNvPr>
          <p:cNvCxnSpPr>
            <a:cxnSpLocks/>
            <a:stCxn id="14" idx="6"/>
            <a:endCxn id="4" idx="6"/>
          </p:cNvCxnSpPr>
          <p:nvPr/>
        </p:nvCxnSpPr>
        <p:spPr>
          <a:xfrm flipH="1" flipV="1">
            <a:off x="6993136" y="3811233"/>
            <a:ext cx="380540" cy="1390920"/>
          </a:xfrm>
          <a:prstGeom prst="curvedConnector3">
            <a:avLst>
              <a:gd name="adj1" fmla="val -60073"/>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6DF72B4B-2E3F-4DA1-BE77-0E5DBAAD3754}"/>
              </a:ext>
            </a:extLst>
          </p:cNvPr>
          <p:cNvCxnSpPr>
            <a:cxnSpLocks/>
            <a:stCxn id="4" idx="2"/>
            <a:endCxn id="14" idx="2"/>
          </p:cNvCxnSpPr>
          <p:nvPr/>
        </p:nvCxnSpPr>
        <p:spPr>
          <a:xfrm rot="10800000" flipV="1">
            <a:off x="3844889" y="3811233"/>
            <a:ext cx="380541" cy="1390920"/>
          </a:xfrm>
          <a:prstGeom prst="curvedConnector3">
            <a:avLst>
              <a:gd name="adj1" fmla="val 160072"/>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74C94C95-2207-4401-9CED-4CD220642E9E}"/>
              </a:ext>
            </a:extLst>
          </p:cNvPr>
          <p:cNvCxnSpPr>
            <a:cxnSpLocks/>
            <a:stCxn id="4" idx="6"/>
            <a:endCxn id="13" idx="6"/>
          </p:cNvCxnSpPr>
          <p:nvPr/>
        </p:nvCxnSpPr>
        <p:spPr>
          <a:xfrm flipH="1" flipV="1">
            <a:off x="6367165" y="2420313"/>
            <a:ext cx="625971" cy="1390920"/>
          </a:xfrm>
          <a:prstGeom prst="curvedConnector3">
            <a:avLst>
              <a:gd name="adj1" fmla="val -36519"/>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7BB3A27B-67C1-4437-A6CA-B6746AC4F8E5}"/>
              </a:ext>
            </a:extLst>
          </p:cNvPr>
          <p:cNvCxnSpPr>
            <a:cxnSpLocks/>
            <a:stCxn id="13" idx="2"/>
            <a:endCxn id="4" idx="2"/>
          </p:cNvCxnSpPr>
          <p:nvPr/>
        </p:nvCxnSpPr>
        <p:spPr>
          <a:xfrm rot="10800000" flipV="1">
            <a:off x="4225430" y="2420313"/>
            <a:ext cx="625971" cy="1390920"/>
          </a:xfrm>
          <a:prstGeom prst="curvedConnector3">
            <a:avLst>
              <a:gd name="adj1" fmla="val 136519"/>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D7E03F-1319-4FF6-948B-93BE53336C03}"/>
              </a:ext>
            </a:extLst>
          </p:cNvPr>
          <p:cNvSpPr txBox="1"/>
          <p:nvPr/>
        </p:nvSpPr>
        <p:spPr>
          <a:xfrm>
            <a:off x="7705891" y="3923300"/>
            <a:ext cx="1967205" cy="523220"/>
          </a:xfrm>
          <a:prstGeom prst="rect">
            <a:avLst/>
          </a:prstGeom>
          <a:noFill/>
        </p:spPr>
        <p:txBody>
          <a:bodyPr wrap="none" rtlCol="0">
            <a:spAutoFit/>
          </a:bodyPr>
          <a:lstStyle/>
          <a:p>
            <a:r>
              <a:rPr lang="en-GB" sz="2800" dirty="0"/>
              <a:t>1 and only 1</a:t>
            </a:r>
          </a:p>
        </p:txBody>
      </p:sp>
      <p:sp>
        <p:nvSpPr>
          <p:cNvPr id="22" name="TextBox 21">
            <a:extLst>
              <a:ext uri="{FF2B5EF4-FFF2-40B4-BE49-F238E27FC236}">
                <a16:creationId xmlns:a16="http://schemas.microsoft.com/office/drawing/2014/main" id="{A4A68E65-EA9F-419A-A545-4388CD72EF37}"/>
              </a:ext>
            </a:extLst>
          </p:cNvPr>
          <p:cNvSpPr txBox="1"/>
          <p:nvPr/>
        </p:nvSpPr>
        <p:spPr>
          <a:xfrm>
            <a:off x="1877681" y="3012824"/>
            <a:ext cx="1967205" cy="523220"/>
          </a:xfrm>
          <a:prstGeom prst="rect">
            <a:avLst/>
          </a:prstGeom>
          <a:noFill/>
        </p:spPr>
        <p:txBody>
          <a:bodyPr wrap="none" rtlCol="0">
            <a:spAutoFit/>
          </a:bodyPr>
          <a:lstStyle/>
          <a:p>
            <a:r>
              <a:rPr lang="en-GB" sz="2800" dirty="0"/>
              <a:t>1 and only 1</a:t>
            </a:r>
          </a:p>
        </p:txBody>
      </p:sp>
      <p:sp>
        <p:nvSpPr>
          <p:cNvPr id="23" name="TextBox 22">
            <a:extLst>
              <a:ext uri="{FF2B5EF4-FFF2-40B4-BE49-F238E27FC236}">
                <a16:creationId xmlns:a16="http://schemas.microsoft.com/office/drawing/2014/main" id="{1BA37BE8-BA14-4D87-9CAD-681CFA05D468}"/>
              </a:ext>
            </a:extLst>
          </p:cNvPr>
          <p:cNvSpPr txBox="1"/>
          <p:nvPr/>
        </p:nvSpPr>
        <p:spPr>
          <a:xfrm>
            <a:off x="1564697" y="4529390"/>
            <a:ext cx="1967205" cy="523220"/>
          </a:xfrm>
          <a:prstGeom prst="rect">
            <a:avLst/>
          </a:prstGeom>
          <a:noFill/>
        </p:spPr>
        <p:txBody>
          <a:bodyPr wrap="none" rtlCol="0">
            <a:spAutoFit/>
          </a:bodyPr>
          <a:lstStyle/>
          <a:p>
            <a:r>
              <a:rPr lang="en-GB" sz="2800" dirty="0"/>
              <a:t>1 and only 1</a:t>
            </a:r>
          </a:p>
        </p:txBody>
      </p:sp>
      <p:sp>
        <p:nvSpPr>
          <p:cNvPr id="27" name="TextBox 26">
            <a:extLst>
              <a:ext uri="{FF2B5EF4-FFF2-40B4-BE49-F238E27FC236}">
                <a16:creationId xmlns:a16="http://schemas.microsoft.com/office/drawing/2014/main" id="{3E9B9F33-BCB0-40D1-BB56-20DCCBAD7363}"/>
              </a:ext>
            </a:extLst>
          </p:cNvPr>
          <p:cNvSpPr txBox="1"/>
          <p:nvPr/>
        </p:nvSpPr>
        <p:spPr>
          <a:xfrm>
            <a:off x="807804" y="6056044"/>
            <a:ext cx="11049000" cy="1938992"/>
          </a:xfrm>
          <a:prstGeom prst="rect">
            <a:avLst/>
          </a:prstGeom>
          <a:noFill/>
        </p:spPr>
        <p:txBody>
          <a:bodyPr wrap="square" rtlCol="0">
            <a:spAutoFit/>
          </a:bodyPr>
          <a:lstStyle/>
          <a:p>
            <a:r>
              <a:rPr lang="en-GB" sz="4000" dirty="0"/>
              <a:t>A plan for diachronic content is locked into all three entities: a change in characteristic is a change in plan, and therefore a new Work</a:t>
            </a:r>
          </a:p>
        </p:txBody>
      </p:sp>
    </p:spTree>
    <p:extLst>
      <p:ext uri="{BB962C8B-B14F-4D97-AF65-F5344CB8AC3E}">
        <p14:creationId xmlns:p14="http://schemas.microsoft.com/office/powerpoint/2010/main" val="570839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en-GB" noProof="0" dirty="0">
              <a:solidFill>
                <a:prstClr val="black"/>
              </a:solidFill>
            </a:endParaRPr>
          </a:p>
        </p:txBody>
      </p:sp>
      <p:sp>
        <p:nvSpPr>
          <p:cNvPr id="26" name="Date Placeholder 1">
            <a:extLst>
              <a:ext uri="{FF2B5EF4-FFF2-40B4-BE49-F238E27FC236}">
                <a16:creationId xmlns:a16="http://schemas.microsoft.com/office/drawing/2014/main" id="{A28CB737-AAB3-424D-B592-992B593CB3B6}"/>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6" name="Rectangle 5"/>
          <p:cNvSpPr/>
          <p:nvPr/>
        </p:nvSpPr>
        <p:spPr>
          <a:xfrm>
            <a:off x="11020509" y="996847"/>
            <a:ext cx="1200405" cy="553678"/>
          </a:xfrm>
          <a:prstGeom prst="rect">
            <a:avLst/>
          </a:prstGeom>
        </p:spPr>
        <p:txBody>
          <a:bodyPr wrap="square">
            <a:spAutoFit/>
          </a:bodyPr>
          <a:lstStyle/>
          <a:p>
            <a:r>
              <a:rPr lang="fr-FR" sz="2998" b="1" dirty="0" err="1">
                <a:solidFill>
                  <a:srgbClr val="4B7D91"/>
                </a:solidFill>
                <a:latin typeface="arial" panose="020B0604020202020204" pitchFamily="34" charset="0"/>
              </a:rPr>
              <a:t>Work</a:t>
            </a:r>
            <a:endParaRPr lang="fr-FR" sz="1927" dirty="0"/>
          </a:p>
        </p:txBody>
      </p:sp>
      <p:sp>
        <p:nvSpPr>
          <p:cNvPr id="7" name="Ellipse 6"/>
          <p:cNvSpPr/>
          <p:nvPr/>
        </p:nvSpPr>
        <p:spPr>
          <a:xfrm>
            <a:off x="256457" y="709541"/>
            <a:ext cx="3020661" cy="78690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fr-FR" sz="1927" b="1" dirty="0">
                <a:solidFill>
                  <a:srgbClr val="4B7D91"/>
                </a:solidFill>
                <a:latin typeface="arial" panose="020B0604020202020204" pitchFamily="34" charset="0"/>
              </a:rPr>
              <a:t>The New York times (</a:t>
            </a:r>
            <a:r>
              <a:rPr lang="fr-FR" sz="1927" b="1" dirty="0" err="1">
                <a:solidFill>
                  <a:srgbClr val="4B7D91"/>
                </a:solidFill>
                <a:latin typeface="arial" panose="020B0604020202020204" pitchFamily="34" charset="0"/>
              </a:rPr>
              <a:t>print</a:t>
            </a:r>
            <a:r>
              <a:rPr lang="fr-FR" sz="1927" b="1" dirty="0">
                <a:solidFill>
                  <a:srgbClr val="4B7D91"/>
                </a:solidFill>
                <a:latin typeface="arial" panose="020B0604020202020204" pitchFamily="34" charset="0"/>
              </a:rPr>
              <a:t>)</a:t>
            </a:r>
            <a:endParaRPr lang="fr-FR" sz="1927" dirty="0"/>
          </a:p>
        </p:txBody>
      </p:sp>
      <p:sp>
        <p:nvSpPr>
          <p:cNvPr id="8" name="Rectangle 7"/>
          <p:cNvSpPr/>
          <p:nvPr/>
        </p:nvSpPr>
        <p:spPr>
          <a:xfrm>
            <a:off x="10203931" y="3968331"/>
            <a:ext cx="2833558" cy="586635"/>
          </a:xfrm>
          <a:prstGeom prst="rect">
            <a:avLst/>
          </a:prstGeom>
        </p:spPr>
        <p:txBody>
          <a:bodyPr wrap="square">
            <a:spAutoFit/>
          </a:bodyPr>
          <a:lstStyle/>
          <a:p>
            <a:r>
              <a:rPr lang="fr-FR" sz="3212" b="1" dirty="0">
                <a:solidFill>
                  <a:srgbClr val="4B7D91"/>
                </a:solidFill>
                <a:latin typeface="arial" panose="020B0604020202020204" pitchFamily="34" charset="0"/>
              </a:rPr>
              <a:t>Manifestation</a:t>
            </a:r>
            <a:endParaRPr lang="fr-FR" sz="3212" dirty="0"/>
          </a:p>
        </p:txBody>
      </p:sp>
      <p:sp>
        <p:nvSpPr>
          <p:cNvPr id="10" name="Rectangle 9"/>
          <p:cNvSpPr/>
          <p:nvPr/>
        </p:nvSpPr>
        <p:spPr>
          <a:xfrm>
            <a:off x="10360345" y="2208259"/>
            <a:ext cx="2520733" cy="586635"/>
          </a:xfrm>
          <a:prstGeom prst="rect">
            <a:avLst/>
          </a:prstGeom>
        </p:spPr>
        <p:txBody>
          <a:bodyPr wrap="square">
            <a:spAutoFit/>
          </a:bodyPr>
          <a:lstStyle/>
          <a:p>
            <a:r>
              <a:rPr lang="fr-FR" sz="3212" b="1" dirty="0">
                <a:solidFill>
                  <a:srgbClr val="4B7D91"/>
                </a:solidFill>
                <a:latin typeface="arial" panose="020B0604020202020204" pitchFamily="34" charset="0"/>
              </a:rPr>
              <a:t>Expression</a:t>
            </a:r>
            <a:endParaRPr lang="fr-FR" sz="3212" dirty="0"/>
          </a:p>
        </p:txBody>
      </p:sp>
      <p:pic>
        <p:nvPicPr>
          <p:cNvPr id="12" name="Imag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0159" y="3901146"/>
            <a:ext cx="2761073" cy="787209"/>
          </a:xfrm>
          <a:prstGeom prst="rect">
            <a:avLst/>
          </a:prstGeom>
        </p:spPr>
      </p:pic>
      <p:pic>
        <p:nvPicPr>
          <p:cNvPr id="13"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458" y="3472918"/>
            <a:ext cx="2355327" cy="17136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Afficher l'image d'orig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95196" y="3686114"/>
            <a:ext cx="570665" cy="57066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78096" y="3901039"/>
            <a:ext cx="2759994" cy="786901"/>
          </a:xfrm>
          <a:prstGeom prst="rect">
            <a:avLst/>
          </a:prstGeom>
        </p:spPr>
      </p:pic>
      <p:pic>
        <p:nvPicPr>
          <p:cNvPr id="19" name="Picture 6" descr="Afficher l'image d'origin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82022" y="3691842"/>
            <a:ext cx="625209" cy="62973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cteur droit 21"/>
          <p:cNvCxnSpPr>
            <a:stCxn id="13" idx="0"/>
            <a:endCxn id="20" idx="4"/>
          </p:cNvCxnSpPr>
          <p:nvPr/>
        </p:nvCxnSpPr>
        <p:spPr>
          <a:xfrm flipH="1" flipV="1">
            <a:off x="1766788" y="2854718"/>
            <a:ext cx="5334" cy="618199"/>
          </a:xfrm>
          <a:prstGeom prst="line">
            <a:avLst/>
          </a:prstGeom>
          <a:ln w="19050">
            <a:solidFill>
              <a:srgbClr val="4D4D4D"/>
            </a:solidFill>
          </a:ln>
        </p:spPr>
        <p:style>
          <a:lnRef idx="2">
            <a:schemeClr val="dk1"/>
          </a:lnRef>
          <a:fillRef idx="0">
            <a:schemeClr val="dk1"/>
          </a:fillRef>
          <a:effectRef idx="1">
            <a:schemeClr val="dk1"/>
          </a:effectRef>
          <a:fontRef idx="minor">
            <a:schemeClr val="tx1"/>
          </a:fontRef>
        </p:style>
      </p:cxnSp>
      <p:cxnSp>
        <p:nvCxnSpPr>
          <p:cNvPr id="31" name="Connecteur droit 30"/>
          <p:cNvCxnSpPr>
            <a:stCxn id="20" idx="0"/>
            <a:endCxn id="7" idx="4"/>
          </p:cNvCxnSpPr>
          <p:nvPr/>
        </p:nvCxnSpPr>
        <p:spPr>
          <a:xfrm flipV="1">
            <a:off x="1766787" y="1496442"/>
            <a:ext cx="0" cy="571376"/>
          </a:xfrm>
          <a:prstGeom prst="line">
            <a:avLst/>
          </a:prstGeom>
          <a:ln w="19050">
            <a:solidFill>
              <a:srgbClr val="4D4D4D"/>
            </a:solidFill>
          </a:ln>
        </p:spPr>
        <p:style>
          <a:lnRef idx="2">
            <a:schemeClr val="dk1"/>
          </a:lnRef>
          <a:fillRef idx="0">
            <a:schemeClr val="dk1"/>
          </a:fillRef>
          <a:effectRef idx="1">
            <a:schemeClr val="dk1"/>
          </a:effectRef>
          <a:fontRef idx="minor">
            <a:schemeClr val="tx1"/>
          </a:fontRef>
        </p:style>
      </p:cxnSp>
      <p:sp>
        <p:nvSpPr>
          <p:cNvPr id="20" name="Ellipse 19"/>
          <p:cNvSpPr/>
          <p:nvPr/>
        </p:nvSpPr>
        <p:spPr>
          <a:xfrm>
            <a:off x="256457" y="2067818"/>
            <a:ext cx="3020661" cy="78690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fr-FR" sz="1927" b="1" dirty="0">
                <a:solidFill>
                  <a:srgbClr val="4B7D91"/>
                </a:solidFill>
                <a:latin typeface="arial" panose="020B0604020202020204" pitchFamily="34" charset="0"/>
              </a:rPr>
              <a:t>The New York times (</a:t>
            </a:r>
            <a:r>
              <a:rPr lang="fr-FR" sz="1927" b="1" dirty="0" err="1">
                <a:solidFill>
                  <a:srgbClr val="4B7D91"/>
                </a:solidFill>
                <a:latin typeface="arial" panose="020B0604020202020204" pitchFamily="34" charset="0"/>
              </a:rPr>
              <a:t>print</a:t>
            </a:r>
            <a:r>
              <a:rPr lang="fr-FR" sz="1927" b="1" dirty="0">
                <a:solidFill>
                  <a:srgbClr val="4B7D91"/>
                </a:solidFill>
                <a:latin typeface="arial" panose="020B0604020202020204" pitchFamily="34" charset="0"/>
              </a:rPr>
              <a:t>)</a:t>
            </a:r>
            <a:endParaRPr lang="fr-FR" sz="1927" dirty="0"/>
          </a:p>
        </p:txBody>
      </p:sp>
      <p:sp>
        <p:nvSpPr>
          <p:cNvPr id="23" name="Ellipse 22"/>
          <p:cNvSpPr/>
          <p:nvPr/>
        </p:nvSpPr>
        <p:spPr>
          <a:xfrm>
            <a:off x="3547763" y="702515"/>
            <a:ext cx="3020661" cy="78690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fr-FR" sz="1927" b="1" dirty="0">
                <a:solidFill>
                  <a:srgbClr val="4B7D91"/>
                </a:solidFill>
                <a:latin typeface="arial" panose="020B0604020202020204" pitchFamily="34" charset="0"/>
              </a:rPr>
              <a:t>The New York times (CD-Rom)</a:t>
            </a:r>
            <a:endParaRPr lang="fr-FR" sz="1927" dirty="0"/>
          </a:p>
        </p:txBody>
      </p:sp>
      <p:cxnSp>
        <p:nvCxnSpPr>
          <p:cNvPr id="24" name="Connecteur droit 23"/>
          <p:cNvCxnSpPr>
            <a:stCxn id="18" idx="0"/>
            <a:endCxn id="28" idx="4"/>
          </p:cNvCxnSpPr>
          <p:nvPr/>
        </p:nvCxnSpPr>
        <p:spPr>
          <a:xfrm flipV="1">
            <a:off x="5058094" y="2856881"/>
            <a:ext cx="5184" cy="1044157"/>
          </a:xfrm>
          <a:prstGeom prst="line">
            <a:avLst/>
          </a:prstGeom>
          <a:ln w="19050">
            <a:solidFill>
              <a:srgbClr val="4D4D4D"/>
            </a:solidFill>
          </a:ln>
        </p:spPr>
        <p:style>
          <a:lnRef idx="2">
            <a:schemeClr val="dk1"/>
          </a:lnRef>
          <a:fillRef idx="0">
            <a:schemeClr val="dk1"/>
          </a:fillRef>
          <a:effectRef idx="1">
            <a:schemeClr val="dk1"/>
          </a:effectRef>
          <a:fontRef idx="minor">
            <a:schemeClr val="tx1"/>
          </a:fontRef>
        </p:style>
      </p:cxnSp>
      <p:cxnSp>
        <p:nvCxnSpPr>
          <p:cNvPr id="27" name="Connecteur droit 26"/>
          <p:cNvCxnSpPr>
            <a:stCxn id="28" idx="0"/>
            <a:endCxn id="23" idx="4"/>
          </p:cNvCxnSpPr>
          <p:nvPr/>
        </p:nvCxnSpPr>
        <p:spPr>
          <a:xfrm flipH="1" flipV="1">
            <a:off x="5058094" y="1489416"/>
            <a:ext cx="5184" cy="580565"/>
          </a:xfrm>
          <a:prstGeom prst="line">
            <a:avLst/>
          </a:prstGeom>
          <a:ln w="19050">
            <a:solidFill>
              <a:srgbClr val="4D4D4D"/>
            </a:solidFill>
          </a:ln>
        </p:spPr>
        <p:style>
          <a:lnRef idx="2">
            <a:schemeClr val="dk1"/>
          </a:lnRef>
          <a:fillRef idx="0">
            <a:schemeClr val="dk1"/>
          </a:fillRef>
          <a:effectRef idx="1">
            <a:schemeClr val="dk1"/>
          </a:effectRef>
          <a:fontRef idx="minor">
            <a:schemeClr val="tx1"/>
          </a:fontRef>
        </p:style>
      </p:cxnSp>
      <p:sp>
        <p:nvSpPr>
          <p:cNvPr id="28" name="Ellipse 27"/>
          <p:cNvSpPr/>
          <p:nvPr/>
        </p:nvSpPr>
        <p:spPr>
          <a:xfrm>
            <a:off x="3552946" y="2069981"/>
            <a:ext cx="3020661" cy="78690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fr-FR" sz="1927" b="1" dirty="0">
                <a:solidFill>
                  <a:srgbClr val="4B7D91"/>
                </a:solidFill>
                <a:latin typeface="arial" panose="020B0604020202020204" pitchFamily="34" charset="0"/>
              </a:rPr>
              <a:t>The New York times (CD-Rom)</a:t>
            </a:r>
            <a:endParaRPr lang="fr-FR" sz="1927" dirty="0"/>
          </a:p>
        </p:txBody>
      </p:sp>
      <p:sp>
        <p:nvSpPr>
          <p:cNvPr id="29" name="Ellipse 28"/>
          <p:cNvSpPr/>
          <p:nvPr/>
        </p:nvSpPr>
        <p:spPr>
          <a:xfrm>
            <a:off x="7001032" y="704850"/>
            <a:ext cx="3020661" cy="78690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fr-FR" sz="1927" b="1" dirty="0">
                <a:solidFill>
                  <a:srgbClr val="4B7D91"/>
                </a:solidFill>
                <a:latin typeface="arial" panose="020B0604020202020204" pitchFamily="34" charset="0"/>
              </a:rPr>
              <a:t>The New York times (online)</a:t>
            </a:r>
            <a:endParaRPr lang="fr-FR" sz="1927" dirty="0"/>
          </a:p>
        </p:txBody>
      </p:sp>
      <p:cxnSp>
        <p:nvCxnSpPr>
          <p:cNvPr id="30" name="Connecteur droit 29"/>
          <p:cNvCxnSpPr>
            <a:stCxn id="12" idx="0"/>
            <a:endCxn id="33" idx="4"/>
          </p:cNvCxnSpPr>
          <p:nvPr/>
        </p:nvCxnSpPr>
        <p:spPr>
          <a:xfrm flipH="1" flipV="1">
            <a:off x="8511362" y="2854720"/>
            <a:ext cx="9334" cy="1046426"/>
          </a:xfrm>
          <a:prstGeom prst="line">
            <a:avLst/>
          </a:prstGeom>
          <a:ln w="19050">
            <a:solidFill>
              <a:srgbClr val="4D4D4D"/>
            </a:solidFill>
          </a:ln>
        </p:spPr>
        <p:style>
          <a:lnRef idx="2">
            <a:schemeClr val="dk1"/>
          </a:lnRef>
          <a:fillRef idx="0">
            <a:schemeClr val="dk1"/>
          </a:fillRef>
          <a:effectRef idx="1">
            <a:schemeClr val="dk1"/>
          </a:effectRef>
          <a:fontRef idx="minor">
            <a:schemeClr val="tx1"/>
          </a:fontRef>
        </p:style>
      </p:cxnSp>
      <p:cxnSp>
        <p:nvCxnSpPr>
          <p:cNvPr id="32" name="Connecteur droit 31"/>
          <p:cNvCxnSpPr>
            <a:stCxn id="33" idx="0"/>
            <a:endCxn id="29" idx="4"/>
          </p:cNvCxnSpPr>
          <p:nvPr/>
        </p:nvCxnSpPr>
        <p:spPr>
          <a:xfrm flipV="1">
            <a:off x="8511362" y="1491750"/>
            <a:ext cx="1" cy="576069"/>
          </a:xfrm>
          <a:prstGeom prst="line">
            <a:avLst/>
          </a:prstGeom>
          <a:ln w="19050">
            <a:solidFill>
              <a:srgbClr val="4D4D4D"/>
            </a:solidFill>
          </a:ln>
        </p:spPr>
        <p:style>
          <a:lnRef idx="2">
            <a:schemeClr val="dk1"/>
          </a:lnRef>
          <a:fillRef idx="0">
            <a:schemeClr val="dk1"/>
          </a:fillRef>
          <a:effectRef idx="1">
            <a:schemeClr val="dk1"/>
          </a:effectRef>
          <a:fontRef idx="minor">
            <a:schemeClr val="tx1"/>
          </a:fontRef>
        </p:style>
      </p:cxnSp>
      <p:sp>
        <p:nvSpPr>
          <p:cNvPr id="33" name="Ellipse 32"/>
          <p:cNvSpPr/>
          <p:nvPr/>
        </p:nvSpPr>
        <p:spPr>
          <a:xfrm>
            <a:off x="7001031" y="2067819"/>
            <a:ext cx="3020661" cy="78690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fr-FR" sz="1927" b="1" dirty="0">
                <a:solidFill>
                  <a:srgbClr val="4B7D91"/>
                </a:solidFill>
                <a:latin typeface="arial" panose="020B0604020202020204" pitchFamily="34" charset="0"/>
              </a:rPr>
              <a:t>The New York times (online)</a:t>
            </a:r>
            <a:endParaRPr lang="fr-FR" sz="1927" dirty="0"/>
          </a:p>
        </p:txBody>
      </p:sp>
      <p:sp>
        <p:nvSpPr>
          <p:cNvPr id="25" name="TextBox 24">
            <a:extLst>
              <a:ext uri="{FF2B5EF4-FFF2-40B4-BE49-F238E27FC236}">
                <a16:creationId xmlns:a16="http://schemas.microsoft.com/office/drawing/2014/main" id="{B06DBB41-AB91-4BBC-8101-043F61C9B956}"/>
              </a:ext>
            </a:extLst>
          </p:cNvPr>
          <p:cNvSpPr txBox="1"/>
          <p:nvPr/>
        </p:nvSpPr>
        <p:spPr>
          <a:xfrm>
            <a:off x="807804" y="6056044"/>
            <a:ext cx="11049000" cy="1323439"/>
          </a:xfrm>
          <a:prstGeom prst="rect">
            <a:avLst/>
          </a:prstGeom>
          <a:noFill/>
        </p:spPr>
        <p:txBody>
          <a:bodyPr wrap="square" rtlCol="0">
            <a:spAutoFit/>
          </a:bodyPr>
          <a:lstStyle/>
          <a:p>
            <a:r>
              <a:rPr lang="en-GB" sz="4000" dirty="0"/>
              <a:t>If one of the carrier types ceases publication, it cannot imply that all carrier types have ceased.</a:t>
            </a:r>
          </a:p>
        </p:txBody>
      </p:sp>
      <p:sp>
        <p:nvSpPr>
          <p:cNvPr id="34" name="Slide Number Placeholder 2">
            <a:extLst>
              <a:ext uri="{FF2B5EF4-FFF2-40B4-BE49-F238E27FC236}">
                <a16:creationId xmlns:a16="http://schemas.microsoft.com/office/drawing/2014/main" id="{5DFB308E-DBC1-4391-8402-7045EC292EFB}"/>
              </a:ext>
            </a:extLst>
          </p:cNvPr>
          <p:cNvSpPr txBox="1">
            <a:spLocks/>
          </p:cNvSpPr>
          <p:nvPr/>
        </p:nvSpPr>
        <p:spPr>
          <a:xfrm>
            <a:off x="341572" y="8953505"/>
            <a:ext cx="474404" cy="501645"/>
          </a:xfr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B918772-37A3-47DC-BE01-33CAE9FCB74A}" type="slidenum">
              <a:rPr lang="en-US" sz="1494" b="1" smtClean="0">
                <a:solidFill>
                  <a:schemeClr val="bg1"/>
                </a:solidFill>
                <a:latin typeface="Calibri" panose="020F0502020204030204" pitchFamily="34" charset="0"/>
              </a:rPr>
              <a:pPr algn="ctr"/>
              <a:t>58</a:t>
            </a:fld>
            <a:endParaRPr lang="en-US" sz="1494"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74616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59</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289434"/>
            <a:ext cx="4162934" cy="1015663"/>
          </a:xfrm>
          <a:prstGeom prst="rect">
            <a:avLst/>
          </a:prstGeom>
          <a:noFill/>
        </p:spPr>
        <p:txBody>
          <a:bodyPr wrap="none" rtlCol="0">
            <a:spAutoFit/>
          </a:bodyPr>
          <a:lstStyle/>
          <a:p>
            <a:r>
              <a:rPr lang="en-GB" sz="6000" dirty="0">
                <a:solidFill>
                  <a:schemeClr val="tx2"/>
                </a:solidFill>
              </a:rPr>
              <a:t>Work groups</a:t>
            </a:r>
          </a:p>
        </p:txBody>
      </p:sp>
      <p:sp>
        <p:nvSpPr>
          <p:cNvPr id="5" name="TextBox 4">
            <a:extLst>
              <a:ext uri="{FF2B5EF4-FFF2-40B4-BE49-F238E27FC236}">
                <a16:creationId xmlns:a16="http://schemas.microsoft.com/office/drawing/2014/main" id="{5CBFFFF7-21EA-46F9-9F0F-C3C8FA5970EA}"/>
              </a:ext>
            </a:extLst>
          </p:cNvPr>
          <p:cNvSpPr txBox="1"/>
          <p:nvPr/>
        </p:nvSpPr>
        <p:spPr>
          <a:xfrm>
            <a:off x="665955" y="4539063"/>
            <a:ext cx="1515765" cy="822305"/>
          </a:xfrm>
          <a:prstGeom prst="ellipse">
            <a:avLst/>
          </a:prstGeom>
          <a:solidFill>
            <a:schemeClr val="bg1"/>
          </a:solidFill>
          <a:ln w="38100">
            <a:solidFill>
              <a:schemeClr val="tx2"/>
            </a:solidFill>
          </a:ln>
        </p:spPr>
        <p:txBody>
          <a:bodyPr wrap="none" rtlCol="0">
            <a:spAutoFit/>
          </a:bodyPr>
          <a:lstStyle/>
          <a:p>
            <a:pPr algn="ctr"/>
            <a:r>
              <a:rPr lang="en-GB" sz="3200" dirty="0"/>
              <a:t>Work</a:t>
            </a:r>
          </a:p>
        </p:txBody>
      </p:sp>
      <p:cxnSp>
        <p:nvCxnSpPr>
          <p:cNvPr id="7" name="Connector: Curved 6">
            <a:extLst>
              <a:ext uri="{FF2B5EF4-FFF2-40B4-BE49-F238E27FC236}">
                <a16:creationId xmlns:a16="http://schemas.microsoft.com/office/drawing/2014/main" id="{52E3C741-6589-4859-8427-A466B30ADCBC}"/>
              </a:ext>
            </a:extLst>
          </p:cNvPr>
          <p:cNvCxnSpPr>
            <a:cxnSpLocks/>
            <a:stCxn id="5" idx="5"/>
            <a:endCxn id="9" idx="1"/>
          </p:cNvCxnSpPr>
          <p:nvPr/>
        </p:nvCxnSpPr>
        <p:spPr>
          <a:xfrm rot="16200000" flipH="1">
            <a:off x="3312414" y="3888271"/>
            <a:ext cx="1989713" cy="4695058"/>
          </a:xfrm>
          <a:prstGeom prst="curvedConnector2">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0DC0EB5-469D-49E5-9370-05B7BB8C3857}"/>
              </a:ext>
            </a:extLst>
          </p:cNvPr>
          <p:cNvSpPr txBox="1"/>
          <p:nvPr/>
        </p:nvSpPr>
        <p:spPr>
          <a:xfrm>
            <a:off x="6654799" y="4189359"/>
            <a:ext cx="4847271" cy="1569660"/>
          </a:xfrm>
          <a:prstGeom prst="rect">
            <a:avLst/>
          </a:prstGeom>
          <a:solidFill>
            <a:schemeClr val="bg1"/>
          </a:solidFill>
          <a:ln w="38100">
            <a:solidFill>
              <a:schemeClr val="tx2"/>
            </a:solidFill>
          </a:ln>
        </p:spPr>
        <p:txBody>
          <a:bodyPr wrap="square" rtlCol="0">
            <a:spAutoFit/>
          </a:bodyPr>
          <a:lstStyle/>
          <a:p>
            <a:r>
              <a:rPr lang="en-GB" sz="3200" dirty="0"/>
              <a:t>“Authorized access point for work group”</a:t>
            </a:r>
          </a:p>
          <a:p>
            <a:r>
              <a:rPr lang="en-GB" sz="3200" dirty="0"/>
              <a:t>e.g. “New York Times …”</a:t>
            </a:r>
          </a:p>
        </p:txBody>
      </p:sp>
      <p:sp>
        <p:nvSpPr>
          <p:cNvPr id="9" name="TextBox 8">
            <a:extLst>
              <a:ext uri="{FF2B5EF4-FFF2-40B4-BE49-F238E27FC236}">
                <a16:creationId xmlns:a16="http://schemas.microsoft.com/office/drawing/2014/main" id="{C005730F-680C-4BCC-88E8-415528508492}"/>
              </a:ext>
            </a:extLst>
          </p:cNvPr>
          <p:cNvSpPr txBox="1"/>
          <p:nvPr/>
        </p:nvSpPr>
        <p:spPr>
          <a:xfrm>
            <a:off x="6654799" y="6692048"/>
            <a:ext cx="4631076" cy="1077218"/>
          </a:xfrm>
          <a:prstGeom prst="rect">
            <a:avLst/>
          </a:prstGeom>
          <a:solidFill>
            <a:schemeClr val="bg1"/>
          </a:solidFill>
          <a:ln w="38100">
            <a:solidFill>
              <a:schemeClr val="tx2"/>
            </a:solidFill>
          </a:ln>
        </p:spPr>
        <p:txBody>
          <a:bodyPr wrap="none" rtlCol="0">
            <a:spAutoFit/>
          </a:bodyPr>
          <a:lstStyle/>
          <a:p>
            <a:r>
              <a:rPr lang="en-GB" sz="3200" dirty="0"/>
              <a:t>“Identifier for work group”</a:t>
            </a:r>
          </a:p>
          <a:p>
            <a:r>
              <a:rPr lang="en-GB" sz="3200" dirty="0"/>
              <a:t>e.g. ISSN-L</a:t>
            </a:r>
          </a:p>
        </p:txBody>
      </p:sp>
      <p:cxnSp>
        <p:nvCxnSpPr>
          <p:cNvPr id="10" name="Connector: Curved 9">
            <a:extLst>
              <a:ext uri="{FF2B5EF4-FFF2-40B4-BE49-F238E27FC236}">
                <a16:creationId xmlns:a16="http://schemas.microsoft.com/office/drawing/2014/main" id="{DA830E32-2BC9-4B24-96D6-2BBDCE5091C7}"/>
              </a:ext>
            </a:extLst>
          </p:cNvPr>
          <p:cNvCxnSpPr>
            <a:cxnSpLocks/>
            <a:stCxn id="5" idx="6"/>
            <a:endCxn id="8" idx="1"/>
          </p:cNvCxnSpPr>
          <p:nvPr/>
        </p:nvCxnSpPr>
        <p:spPr>
          <a:xfrm>
            <a:off x="2181720" y="4950216"/>
            <a:ext cx="4473079" cy="23973"/>
          </a:xfrm>
          <a:prstGeom prst="curvedConnector3">
            <a:avLst>
              <a:gd name="adj1" fmla="val 50000"/>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5A15F535-FD8E-441E-8E66-7D842D1543A4}"/>
              </a:ext>
            </a:extLst>
          </p:cNvPr>
          <p:cNvCxnSpPr>
            <a:cxnSpLocks/>
            <a:stCxn id="5" idx="7"/>
          </p:cNvCxnSpPr>
          <p:nvPr/>
        </p:nvCxnSpPr>
        <p:spPr>
          <a:xfrm rot="5400000" flipH="1" flipV="1">
            <a:off x="3692148" y="1696836"/>
            <a:ext cx="1230244" cy="4695059"/>
          </a:xfrm>
          <a:prstGeom prst="curvedConnector2">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9307568-C424-4E8C-9F03-E3C318B287C5}"/>
              </a:ext>
            </a:extLst>
          </p:cNvPr>
          <p:cNvSpPr txBox="1"/>
          <p:nvPr/>
        </p:nvSpPr>
        <p:spPr>
          <a:xfrm>
            <a:off x="2397259" y="4935361"/>
            <a:ext cx="4199996" cy="954107"/>
          </a:xfrm>
          <a:prstGeom prst="rect">
            <a:avLst/>
          </a:prstGeom>
          <a:noFill/>
        </p:spPr>
        <p:txBody>
          <a:bodyPr wrap="none" rtlCol="0">
            <a:spAutoFit/>
          </a:bodyPr>
          <a:lstStyle/>
          <a:p>
            <a:pPr algn="r"/>
            <a:r>
              <a:rPr lang="en-GB" sz="2800" dirty="0"/>
              <a:t>has authorized access point</a:t>
            </a:r>
          </a:p>
          <a:p>
            <a:pPr algn="r"/>
            <a:r>
              <a:rPr lang="en-GB" sz="2800" dirty="0"/>
              <a:t>for work group</a:t>
            </a:r>
          </a:p>
        </p:txBody>
      </p:sp>
      <p:sp>
        <p:nvSpPr>
          <p:cNvPr id="14" name="TextBox 13">
            <a:extLst>
              <a:ext uri="{FF2B5EF4-FFF2-40B4-BE49-F238E27FC236}">
                <a16:creationId xmlns:a16="http://schemas.microsoft.com/office/drawing/2014/main" id="{DE44D88C-6B95-406A-AFCB-B59A5BE36A19}"/>
              </a:ext>
            </a:extLst>
          </p:cNvPr>
          <p:cNvSpPr txBox="1"/>
          <p:nvPr/>
        </p:nvSpPr>
        <p:spPr>
          <a:xfrm>
            <a:off x="2245613" y="7230657"/>
            <a:ext cx="4345292" cy="523220"/>
          </a:xfrm>
          <a:prstGeom prst="rect">
            <a:avLst/>
          </a:prstGeom>
          <a:noFill/>
        </p:spPr>
        <p:txBody>
          <a:bodyPr wrap="none" rtlCol="0">
            <a:spAutoFit/>
          </a:bodyPr>
          <a:lstStyle/>
          <a:p>
            <a:r>
              <a:rPr lang="en-GB" sz="2800" dirty="0"/>
              <a:t>has identifier for work group</a:t>
            </a:r>
          </a:p>
        </p:txBody>
      </p:sp>
      <p:sp>
        <p:nvSpPr>
          <p:cNvPr id="17" name="TextBox 16">
            <a:extLst>
              <a:ext uri="{FF2B5EF4-FFF2-40B4-BE49-F238E27FC236}">
                <a16:creationId xmlns:a16="http://schemas.microsoft.com/office/drawing/2014/main" id="{FF4CB161-BBD5-4416-BD1B-FAC02C271FA6}"/>
              </a:ext>
            </a:extLst>
          </p:cNvPr>
          <p:cNvSpPr txBox="1"/>
          <p:nvPr/>
        </p:nvSpPr>
        <p:spPr>
          <a:xfrm>
            <a:off x="2117595" y="2838236"/>
            <a:ext cx="4537204" cy="523220"/>
          </a:xfrm>
          <a:prstGeom prst="rect">
            <a:avLst/>
          </a:prstGeom>
          <a:noFill/>
        </p:spPr>
        <p:txBody>
          <a:bodyPr wrap="none" rtlCol="0">
            <a:spAutoFit/>
          </a:bodyPr>
          <a:lstStyle/>
          <a:p>
            <a:r>
              <a:rPr lang="en-GB" sz="2800" dirty="0"/>
              <a:t>has appellation of work group</a:t>
            </a:r>
          </a:p>
        </p:txBody>
      </p:sp>
      <p:sp>
        <p:nvSpPr>
          <p:cNvPr id="21" name="TextBox 20">
            <a:extLst>
              <a:ext uri="{FF2B5EF4-FFF2-40B4-BE49-F238E27FC236}">
                <a16:creationId xmlns:a16="http://schemas.microsoft.com/office/drawing/2014/main" id="{AE06B057-7F32-42B2-B037-0ADBED0D53FA}"/>
              </a:ext>
            </a:extLst>
          </p:cNvPr>
          <p:cNvSpPr txBox="1"/>
          <p:nvPr/>
        </p:nvSpPr>
        <p:spPr>
          <a:xfrm>
            <a:off x="6654799" y="3136855"/>
            <a:ext cx="4848828" cy="584775"/>
          </a:xfrm>
          <a:prstGeom prst="rect">
            <a:avLst/>
          </a:prstGeom>
          <a:solidFill>
            <a:schemeClr val="bg1"/>
          </a:solidFill>
          <a:ln w="38100">
            <a:solidFill>
              <a:schemeClr val="tx2"/>
            </a:solidFill>
          </a:ln>
        </p:spPr>
        <p:txBody>
          <a:bodyPr wrap="none" rtlCol="0">
            <a:spAutoFit/>
          </a:bodyPr>
          <a:lstStyle/>
          <a:p>
            <a:pPr algn="ctr"/>
            <a:r>
              <a:rPr lang="en-GB" sz="3200" dirty="0"/>
              <a:t>“Appellation of work group”</a:t>
            </a:r>
          </a:p>
        </p:txBody>
      </p:sp>
      <p:sp>
        <p:nvSpPr>
          <p:cNvPr id="32" name="TextBox 31">
            <a:extLst>
              <a:ext uri="{FF2B5EF4-FFF2-40B4-BE49-F238E27FC236}">
                <a16:creationId xmlns:a16="http://schemas.microsoft.com/office/drawing/2014/main" id="{4F236DDC-AEC1-46C3-BE6C-182CD03165EE}"/>
              </a:ext>
            </a:extLst>
          </p:cNvPr>
          <p:cNvSpPr txBox="1"/>
          <p:nvPr/>
        </p:nvSpPr>
        <p:spPr>
          <a:xfrm>
            <a:off x="665954" y="1696815"/>
            <a:ext cx="9301329" cy="707886"/>
          </a:xfrm>
          <a:prstGeom prst="rect">
            <a:avLst/>
          </a:prstGeom>
          <a:noFill/>
        </p:spPr>
        <p:txBody>
          <a:bodyPr wrap="none" rtlCol="0">
            <a:spAutoFit/>
          </a:bodyPr>
          <a:lstStyle/>
          <a:p>
            <a:r>
              <a:rPr lang="en-GB" sz="4000" dirty="0"/>
              <a:t>A set of works that are identified as a whole</a:t>
            </a:r>
          </a:p>
        </p:txBody>
      </p:sp>
    </p:spTree>
    <p:extLst>
      <p:ext uri="{BB962C8B-B14F-4D97-AF65-F5344CB8AC3E}">
        <p14:creationId xmlns:p14="http://schemas.microsoft.com/office/powerpoint/2010/main" val="553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4DC3A-BABF-4CE1-9392-BC718664D6F1}"/>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A5F91DA6-384E-4CDF-8090-C62D2362CBD8}"/>
              </a:ext>
            </a:extLst>
          </p:cNvPr>
          <p:cNvSpPr>
            <a:spLocks noGrp="1"/>
          </p:cNvSpPr>
          <p:nvPr>
            <p:ph type="sldNum" sz="quarter" idx="11"/>
          </p:nvPr>
        </p:nvSpPr>
        <p:spPr/>
        <p:txBody>
          <a:bodyPr/>
          <a:lstStyle/>
          <a:p>
            <a:pPr algn="ctr"/>
            <a:fld id="{6B918772-37A3-47DC-BE01-33CAE9FCB74A}" type="slidenum">
              <a:rPr lang="en-US" smtClean="0"/>
              <a:pPr algn="ctr"/>
              <a:t>6</a:t>
            </a:fld>
            <a:endParaRPr lang="en-US" dirty="0"/>
          </a:p>
        </p:txBody>
      </p:sp>
      <p:sp>
        <p:nvSpPr>
          <p:cNvPr id="4" name="Title 1">
            <a:extLst>
              <a:ext uri="{FF2B5EF4-FFF2-40B4-BE49-F238E27FC236}">
                <a16:creationId xmlns:a16="http://schemas.microsoft.com/office/drawing/2014/main" id="{B10B93C0-0ECD-4371-BE08-9B36D2555686}"/>
              </a:ext>
            </a:extLst>
          </p:cNvPr>
          <p:cNvSpPr txBox="1">
            <a:spLocks/>
          </p:cNvSpPr>
          <p:nvPr/>
        </p:nvSpPr>
        <p:spPr>
          <a:xfrm>
            <a:off x="508000" y="476250"/>
            <a:ext cx="4447051"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LRM and RDA</a:t>
            </a:r>
          </a:p>
        </p:txBody>
      </p:sp>
      <p:sp>
        <p:nvSpPr>
          <p:cNvPr id="6" name="TextBox 5">
            <a:extLst>
              <a:ext uri="{FF2B5EF4-FFF2-40B4-BE49-F238E27FC236}">
                <a16:creationId xmlns:a16="http://schemas.microsoft.com/office/drawing/2014/main" id="{FF658C8A-876C-4F45-8883-221F17CC5381}"/>
              </a:ext>
            </a:extLst>
          </p:cNvPr>
          <p:cNvSpPr txBox="1"/>
          <p:nvPr/>
        </p:nvSpPr>
        <p:spPr>
          <a:xfrm>
            <a:off x="508000" y="2564495"/>
            <a:ext cx="10515601" cy="2308324"/>
          </a:xfrm>
          <a:prstGeom prst="rect">
            <a:avLst/>
          </a:prstGeom>
          <a:noFill/>
        </p:spPr>
        <p:txBody>
          <a:bodyPr wrap="square" rtlCol="0">
            <a:spAutoFit/>
          </a:bodyPr>
          <a:lstStyle/>
          <a:p>
            <a:r>
              <a:rPr lang="en-US" sz="4800" dirty="0"/>
              <a:t>RDA was based on most of FRBR, some of FRAD, all of FRSAD (but mostly out of scope), and none of </a:t>
            </a:r>
            <a:r>
              <a:rPr lang="en-US" sz="4800" dirty="0" err="1"/>
              <a:t>WGoA</a:t>
            </a:r>
            <a:r>
              <a:rPr lang="en-US" sz="4800" dirty="0"/>
              <a:t>	</a:t>
            </a:r>
          </a:p>
        </p:txBody>
      </p:sp>
      <p:sp>
        <p:nvSpPr>
          <p:cNvPr id="7" name="TextBox 6">
            <a:extLst>
              <a:ext uri="{FF2B5EF4-FFF2-40B4-BE49-F238E27FC236}">
                <a16:creationId xmlns:a16="http://schemas.microsoft.com/office/drawing/2014/main" id="{058EA665-1837-491D-A87B-72518C7FF22F}"/>
              </a:ext>
            </a:extLst>
          </p:cNvPr>
          <p:cNvSpPr txBox="1"/>
          <p:nvPr/>
        </p:nvSpPr>
        <p:spPr>
          <a:xfrm>
            <a:off x="507999" y="5372075"/>
            <a:ext cx="10515601" cy="1569660"/>
          </a:xfrm>
          <a:prstGeom prst="rect">
            <a:avLst/>
          </a:prstGeom>
          <a:noFill/>
        </p:spPr>
        <p:txBody>
          <a:bodyPr wrap="square" rtlCol="0">
            <a:spAutoFit/>
          </a:bodyPr>
          <a:lstStyle/>
          <a:p>
            <a:r>
              <a:rPr lang="en-US" sz="4800" dirty="0"/>
              <a:t>LRM is the opportunity to fill in gaps and reconcile incoherencies</a:t>
            </a:r>
          </a:p>
        </p:txBody>
      </p:sp>
    </p:spTree>
    <p:extLst>
      <p:ext uri="{BB962C8B-B14F-4D97-AF65-F5344CB8AC3E}">
        <p14:creationId xmlns:p14="http://schemas.microsoft.com/office/powerpoint/2010/main" val="156227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BD6005-830A-4F7C-A541-F1C39D25F4AB}"/>
              </a:ext>
            </a:extLst>
          </p:cNvPr>
          <p:cNvSpPr txBox="1"/>
          <p:nvPr/>
        </p:nvSpPr>
        <p:spPr>
          <a:xfrm>
            <a:off x="682010" y="623551"/>
            <a:ext cx="3484865" cy="971163"/>
          </a:xfrm>
          <a:prstGeom prst="rect">
            <a:avLst/>
          </a:prstGeom>
          <a:noFill/>
        </p:spPr>
        <p:txBody>
          <a:bodyPr wrap="none" rtlCol="0">
            <a:spAutoFit/>
          </a:bodyPr>
          <a:lstStyle/>
          <a:p>
            <a:r>
              <a:rPr lang="en-GB" sz="5711" dirty="0"/>
              <a:t>Serial work</a:t>
            </a:r>
          </a:p>
        </p:txBody>
      </p:sp>
      <p:sp>
        <p:nvSpPr>
          <p:cNvPr id="3" name="TextBox 2">
            <a:extLst>
              <a:ext uri="{FF2B5EF4-FFF2-40B4-BE49-F238E27FC236}">
                <a16:creationId xmlns:a16="http://schemas.microsoft.com/office/drawing/2014/main" id="{258EE967-A8B2-4C7A-AAF9-B1D0B70D1CD6}"/>
              </a:ext>
            </a:extLst>
          </p:cNvPr>
          <p:cNvSpPr txBox="1"/>
          <p:nvPr/>
        </p:nvSpPr>
        <p:spPr>
          <a:xfrm>
            <a:off x="988309" y="1873330"/>
            <a:ext cx="9959091" cy="2038122"/>
          </a:xfrm>
          <a:prstGeom prst="rect">
            <a:avLst/>
          </a:prstGeom>
          <a:noFill/>
        </p:spPr>
        <p:txBody>
          <a:bodyPr wrap="square" rtlCol="0">
            <a:spAutoFit/>
          </a:bodyPr>
          <a:lstStyle/>
          <a:p>
            <a:pPr>
              <a:lnSpc>
                <a:spcPct val="107000"/>
              </a:lnSpc>
              <a:spcAft>
                <a:spcPts val="1142"/>
              </a:spcAft>
            </a:pPr>
            <a:r>
              <a:rPr lang="en-US" sz="3998" dirty="0"/>
              <a:t>A work intended to be realized in multiple distinct expressions embodied during a timespan with no ending.</a:t>
            </a:r>
            <a:endParaRPr lang="en-GB" sz="3998" dirty="0">
              <a:solidFill>
                <a:srgbClr val="000000"/>
              </a:solidFill>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B24BCE2-3B7A-4BC8-87D7-465B3BFB277C}"/>
              </a:ext>
            </a:extLst>
          </p:cNvPr>
          <p:cNvSpPr txBox="1"/>
          <p:nvPr/>
        </p:nvSpPr>
        <p:spPr>
          <a:xfrm>
            <a:off x="988309" y="4316142"/>
            <a:ext cx="10521278" cy="3168496"/>
          </a:xfrm>
          <a:prstGeom prst="rect">
            <a:avLst/>
          </a:prstGeom>
          <a:noFill/>
        </p:spPr>
        <p:txBody>
          <a:bodyPr wrap="none" rtlCol="0">
            <a:spAutoFit/>
          </a:bodyPr>
          <a:lstStyle/>
          <a:p>
            <a:pPr lvl="0"/>
            <a:r>
              <a:rPr lang="en-US" sz="3998" dirty="0"/>
              <a:t>Work-Work relationships</a:t>
            </a:r>
          </a:p>
          <a:p>
            <a:pPr marL="652790" indent="-652790">
              <a:buFont typeface="Arial" panose="020B0604020202020204" pitchFamily="34" charset="0"/>
              <a:buChar char="•"/>
            </a:pPr>
            <a:r>
              <a:rPr lang="en-US" sz="3998" dirty="0"/>
              <a:t>LRM-R19 precedes [logical, not chronological]</a:t>
            </a:r>
            <a:endParaRPr lang="en-GB" sz="3998" dirty="0"/>
          </a:p>
          <a:p>
            <a:pPr marL="652790" indent="-652790">
              <a:buFont typeface="Arial" panose="020B0604020202020204" pitchFamily="34" charset="0"/>
              <a:buChar char="•"/>
            </a:pPr>
            <a:r>
              <a:rPr lang="en-US" sz="3998" dirty="0"/>
              <a:t>LRM-R22 was transformed into [by policy, etc.]</a:t>
            </a:r>
          </a:p>
          <a:p>
            <a:pPr lvl="0"/>
            <a:r>
              <a:rPr lang="en-US" sz="3998" dirty="0"/>
              <a:t>Expression-Expression relationship:</a:t>
            </a:r>
            <a:endParaRPr lang="en-GB" sz="3998" dirty="0"/>
          </a:p>
          <a:p>
            <a:pPr marL="652790" indent="-652790">
              <a:buFont typeface="Arial" panose="020B0604020202020204" pitchFamily="34" charset="0"/>
              <a:buChar char="•"/>
            </a:pPr>
            <a:r>
              <a:rPr lang="en-US" sz="3998" dirty="0"/>
              <a:t>LRM-R25 was aggregated by</a:t>
            </a:r>
            <a:endParaRPr lang="en-GB" sz="3998" dirty="0"/>
          </a:p>
        </p:txBody>
      </p:sp>
      <p:sp>
        <p:nvSpPr>
          <p:cNvPr id="5" name="Slide Number Placeholder 2">
            <a:extLst>
              <a:ext uri="{FF2B5EF4-FFF2-40B4-BE49-F238E27FC236}">
                <a16:creationId xmlns:a16="http://schemas.microsoft.com/office/drawing/2014/main" id="{16A4DE5A-CA3D-40C5-85F0-5573C66EBD84}"/>
              </a:ext>
            </a:extLst>
          </p:cNvPr>
          <p:cNvSpPr>
            <a:spLocks noGrp="1"/>
          </p:cNvSpPr>
          <p:nvPr>
            <p:ph type="sldNum" sz="quarter" idx="11"/>
          </p:nvPr>
        </p:nvSpPr>
        <p:spPr>
          <a:xfrm>
            <a:off x="341572" y="8953505"/>
            <a:ext cx="474404" cy="501645"/>
          </a:xfrm>
        </p:spPr>
        <p:txBody>
          <a:bodyPr/>
          <a:lstStyle/>
          <a:p>
            <a:pPr algn="ctr"/>
            <a:fld id="{6B918772-37A3-47DC-BE01-33CAE9FCB74A}" type="slidenum">
              <a:rPr lang="en-US" smtClean="0"/>
              <a:pPr algn="ctr"/>
              <a:t>60</a:t>
            </a:fld>
            <a:endParaRPr lang="en-US" dirty="0"/>
          </a:p>
        </p:txBody>
      </p:sp>
      <p:sp>
        <p:nvSpPr>
          <p:cNvPr id="6" name="Date Placeholder 1">
            <a:extLst>
              <a:ext uri="{FF2B5EF4-FFF2-40B4-BE49-F238E27FC236}">
                <a16:creationId xmlns:a16="http://schemas.microsoft.com/office/drawing/2014/main" id="{24B829D0-4760-4930-8470-F1EE993108DB}"/>
              </a:ext>
            </a:extLst>
          </p:cNvPr>
          <p:cNvSpPr>
            <a:spLocks noGrp="1"/>
          </p:cNvSpPr>
          <p:nvPr>
            <p:ph type="dt" sz="half" idx="10"/>
          </p:nvPr>
        </p:nvSpPr>
        <p:spPr>
          <a:xfrm>
            <a:off x="9393200" y="9010651"/>
            <a:ext cx="3344904" cy="501645"/>
          </a:xfrm>
        </p:spPr>
        <p:txBody>
          <a:bodyPr/>
          <a:lstStyle/>
          <a:p>
            <a:fld id="{E001E81F-CAD3-412B-8E6F-53481B321DC6}" type="datetime4">
              <a:rPr lang="en-US" smtClean="0"/>
              <a:t>November 15, 2018</a:t>
            </a:fld>
            <a:endParaRPr lang="en-US" dirty="0"/>
          </a:p>
        </p:txBody>
      </p:sp>
    </p:spTree>
    <p:extLst>
      <p:ext uri="{BB962C8B-B14F-4D97-AF65-F5344CB8AC3E}">
        <p14:creationId xmlns:p14="http://schemas.microsoft.com/office/powerpoint/2010/main" val="38003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1AEE7-2D59-4D09-9D79-F6D2AB33F45A}"/>
              </a:ext>
            </a:extLst>
          </p:cNvPr>
          <p:cNvSpPr txBox="1"/>
          <p:nvPr/>
        </p:nvSpPr>
        <p:spPr>
          <a:xfrm>
            <a:off x="2119266" y="542238"/>
            <a:ext cx="2666361" cy="1242114"/>
          </a:xfrm>
          <a:prstGeom prst="ellipse">
            <a:avLst/>
          </a:prstGeom>
          <a:noFill/>
          <a:ln w="19050">
            <a:solidFill>
              <a:schemeClr val="tx1"/>
            </a:solidFill>
          </a:ln>
        </p:spPr>
        <p:txBody>
          <a:bodyPr wrap="none" rtlCol="0">
            <a:spAutoFit/>
          </a:bodyPr>
          <a:lstStyle/>
          <a:p>
            <a:pPr algn="ctr"/>
            <a:r>
              <a:rPr lang="en-GB" sz="2570" dirty="0" err="1"/>
              <a:t>DiachronicW</a:t>
            </a:r>
            <a:endParaRPr lang="en-GB" sz="2570" dirty="0"/>
          </a:p>
          <a:p>
            <a:pPr algn="ctr"/>
            <a:r>
              <a:rPr lang="en-GB" sz="2570" dirty="0"/>
              <a:t>1</a:t>
            </a:r>
          </a:p>
        </p:txBody>
      </p:sp>
      <p:sp>
        <p:nvSpPr>
          <p:cNvPr id="3" name="TextBox 2">
            <a:extLst>
              <a:ext uri="{FF2B5EF4-FFF2-40B4-BE49-F238E27FC236}">
                <a16:creationId xmlns:a16="http://schemas.microsoft.com/office/drawing/2014/main" id="{3A6FC43D-7F8B-43AB-B896-68B4A5CACD6C}"/>
              </a:ext>
            </a:extLst>
          </p:cNvPr>
          <p:cNvSpPr txBox="1"/>
          <p:nvPr/>
        </p:nvSpPr>
        <p:spPr>
          <a:xfrm>
            <a:off x="7442200" y="552450"/>
            <a:ext cx="2666361" cy="1242114"/>
          </a:xfrm>
          <a:prstGeom prst="ellipse">
            <a:avLst/>
          </a:prstGeom>
          <a:noFill/>
          <a:ln w="19050">
            <a:solidFill>
              <a:schemeClr val="tx1"/>
            </a:solidFill>
          </a:ln>
        </p:spPr>
        <p:txBody>
          <a:bodyPr wrap="none" rtlCol="0">
            <a:spAutoFit/>
          </a:bodyPr>
          <a:lstStyle/>
          <a:p>
            <a:pPr algn="ctr"/>
            <a:r>
              <a:rPr lang="en-GB" sz="2570" dirty="0" err="1"/>
              <a:t>DiachronicW</a:t>
            </a:r>
            <a:endParaRPr lang="en-GB" sz="2570" dirty="0"/>
          </a:p>
          <a:p>
            <a:pPr algn="ctr"/>
            <a:r>
              <a:rPr lang="en-GB" sz="2570" dirty="0"/>
              <a:t>2</a:t>
            </a:r>
          </a:p>
        </p:txBody>
      </p:sp>
      <p:sp>
        <p:nvSpPr>
          <p:cNvPr id="4" name="TextBox 3">
            <a:extLst>
              <a:ext uri="{FF2B5EF4-FFF2-40B4-BE49-F238E27FC236}">
                <a16:creationId xmlns:a16="http://schemas.microsoft.com/office/drawing/2014/main" id="{A30B1135-9696-4CF8-B03D-BE4EA3C1AAA3}"/>
              </a:ext>
            </a:extLst>
          </p:cNvPr>
          <p:cNvSpPr txBox="1"/>
          <p:nvPr/>
        </p:nvSpPr>
        <p:spPr>
          <a:xfrm>
            <a:off x="559510" y="4194224"/>
            <a:ext cx="1623422" cy="1242114"/>
          </a:xfrm>
          <a:prstGeom prst="ellipse">
            <a:avLst/>
          </a:prstGeom>
          <a:noFill/>
          <a:ln w="19050">
            <a:solidFill>
              <a:schemeClr val="tx1"/>
            </a:solidFill>
          </a:ln>
        </p:spPr>
        <p:txBody>
          <a:bodyPr wrap="none" rtlCol="0">
            <a:spAutoFit/>
          </a:bodyPr>
          <a:lstStyle/>
          <a:p>
            <a:pPr algn="ctr"/>
            <a:r>
              <a:rPr lang="en-GB" sz="2570" dirty="0" err="1"/>
              <a:t>IssueW</a:t>
            </a:r>
            <a:endParaRPr lang="en-GB" sz="2570" dirty="0"/>
          </a:p>
          <a:p>
            <a:pPr algn="ctr"/>
            <a:r>
              <a:rPr lang="en-GB" sz="2570" dirty="0"/>
              <a:t>1A</a:t>
            </a:r>
          </a:p>
        </p:txBody>
      </p:sp>
      <p:sp>
        <p:nvSpPr>
          <p:cNvPr id="5" name="TextBox 4">
            <a:extLst>
              <a:ext uri="{FF2B5EF4-FFF2-40B4-BE49-F238E27FC236}">
                <a16:creationId xmlns:a16="http://schemas.microsoft.com/office/drawing/2014/main" id="{FBA62E93-95A4-43D4-9478-8F3E7F870610}"/>
              </a:ext>
            </a:extLst>
          </p:cNvPr>
          <p:cNvSpPr txBox="1"/>
          <p:nvPr/>
        </p:nvSpPr>
        <p:spPr>
          <a:xfrm>
            <a:off x="10129778" y="4170267"/>
            <a:ext cx="1623422" cy="1242114"/>
          </a:xfrm>
          <a:prstGeom prst="ellipse">
            <a:avLst/>
          </a:prstGeom>
          <a:noFill/>
          <a:ln w="19050">
            <a:solidFill>
              <a:schemeClr val="tx1"/>
            </a:solidFill>
          </a:ln>
        </p:spPr>
        <p:txBody>
          <a:bodyPr wrap="none" rtlCol="0">
            <a:spAutoFit/>
          </a:bodyPr>
          <a:lstStyle/>
          <a:p>
            <a:pPr algn="ctr"/>
            <a:r>
              <a:rPr lang="en-GB" sz="2570" dirty="0" err="1"/>
              <a:t>IssueW</a:t>
            </a:r>
            <a:endParaRPr lang="en-GB" sz="2570" dirty="0"/>
          </a:p>
          <a:p>
            <a:pPr algn="ctr"/>
            <a:r>
              <a:rPr lang="en-GB" sz="2570" dirty="0"/>
              <a:t>1B</a:t>
            </a:r>
            <a:endParaRPr lang="en-GB" sz="2570" b="1" dirty="0"/>
          </a:p>
        </p:txBody>
      </p:sp>
      <p:sp>
        <p:nvSpPr>
          <p:cNvPr id="6" name="TextBox 5">
            <a:extLst>
              <a:ext uri="{FF2B5EF4-FFF2-40B4-BE49-F238E27FC236}">
                <a16:creationId xmlns:a16="http://schemas.microsoft.com/office/drawing/2014/main" id="{D881B689-DBA6-4D99-A498-A249B5167BA7}"/>
              </a:ext>
            </a:extLst>
          </p:cNvPr>
          <p:cNvSpPr txBox="1"/>
          <p:nvPr/>
        </p:nvSpPr>
        <p:spPr>
          <a:xfrm>
            <a:off x="580147" y="6067449"/>
            <a:ext cx="1623422" cy="1242114"/>
          </a:xfrm>
          <a:prstGeom prst="ellipse">
            <a:avLst/>
          </a:prstGeom>
          <a:noFill/>
          <a:ln w="19050">
            <a:solidFill>
              <a:schemeClr val="tx1"/>
            </a:solidFill>
          </a:ln>
        </p:spPr>
        <p:txBody>
          <a:bodyPr wrap="none" rtlCol="0">
            <a:spAutoFit/>
          </a:bodyPr>
          <a:lstStyle/>
          <a:p>
            <a:pPr algn="ctr"/>
            <a:r>
              <a:rPr lang="en-GB" sz="2570" dirty="0" err="1"/>
              <a:t>IssueW</a:t>
            </a:r>
            <a:endParaRPr lang="en-GB" sz="2570" dirty="0"/>
          </a:p>
          <a:p>
            <a:pPr algn="ctr"/>
            <a:r>
              <a:rPr lang="en-GB" sz="2570" dirty="0"/>
              <a:t>2A</a:t>
            </a:r>
          </a:p>
        </p:txBody>
      </p:sp>
      <p:sp>
        <p:nvSpPr>
          <p:cNvPr id="7" name="TextBox 6">
            <a:extLst>
              <a:ext uri="{FF2B5EF4-FFF2-40B4-BE49-F238E27FC236}">
                <a16:creationId xmlns:a16="http://schemas.microsoft.com/office/drawing/2014/main" id="{2D0A0BEB-ED72-486B-BF50-FAD7B5FFFAD9}"/>
              </a:ext>
            </a:extLst>
          </p:cNvPr>
          <p:cNvSpPr txBox="1"/>
          <p:nvPr/>
        </p:nvSpPr>
        <p:spPr>
          <a:xfrm>
            <a:off x="10120711" y="6113076"/>
            <a:ext cx="1623422" cy="1242114"/>
          </a:xfrm>
          <a:prstGeom prst="ellipse">
            <a:avLst/>
          </a:prstGeom>
          <a:noFill/>
          <a:ln w="19050">
            <a:solidFill>
              <a:schemeClr val="tx1"/>
            </a:solidFill>
          </a:ln>
        </p:spPr>
        <p:txBody>
          <a:bodyPr wrap="none" rtlCol="0">
            <a:spAutoFit/>
          </a:bodyPr>
          <a:lstStyle/>
          <a:p>
            <a:pPr algn="ctr"/>
            <a:r>
              <a:rPr lang="en-GB" sz="2570" dirty="0" err="1"/>
              <a:t>IssueW</a:t>
            </a:r>
            <a:endParaRPr lang="en-GB" sz="2570" dirty="0"/>
          </a:p>
          <a:p>
            <a:pPr algn="ctr"/>
            <a:r>
              <a:rPr lang="en-GB" sz="2570" dirty="0"/>
              <a:t>2B</a:t>
            </a:r>
          </a:p>
        </p:txBody>
      </p:sp>
      <p:sp>
        <p:nvSpPr>
          <p:cNvPr id="8" name="TextBox 7">
            <a:extLst>
              <a:ext uri="{FF2B5EF4-FFF2-40B4-BE49-F238E27FC236}">
                <a16:creationId xmlns:a16="http://schemas.microsoft.com/office/drawing/2014/main" id="{AFECCC80-DC37-49A5-B9D7-4782A4FB38C2}"/>
              </a:ext>
            </a:extLst>
          </p:cNvPr>
          <p:cNvSpPr txBox="1"/>
          <p:nvPr/>
        </p:nvSpPr>
        <p:spPr>
          <a:xfrm>
            <a:off x="2212814" y="2368231"/>
            <a:ext cx="2479269" cy="1242114"/>
          </a:xfrm>
          <a:prstGeom prst="ellipse">
            <a:avLst/>
          </a:prstGeom>
          <a:noFill/>
          <a:ln w="19050">
            <a:solidFill>
              <a:schemeClr val="tx1"/>
            </a:solidFill>
          </a:ln>
        </p:spPr>
        <p:txBody>
          <a:bodyPr wrap="none" rtlCol="0">
            <a:spAutoFit/>
          </a:bodyPr>
          <a:lstStyle/>
          <a:p>
            <a:pPr algn="ctr"/>
            <a:r>
              <a:rPr lang="en-GB" sz="2570" dirty="0" err="1"/>
              <a:t>DiachronicE</a:t>
            </a:r>
            <a:endParaRPr lang="en-GB" sz="2570" dirty="0"/>
          </a:p>
          <a:p>
            <a:pPr algn="ctr"/>
            <a:r>
              <a:rPr lang="en-GB" sz="2570" dirty="0"/>
              <a:t>1</a:t>
            </a:r>
          </a:p>
        </p:txBody>
      </p:sp>
      <p:sp>
        <p:nvSpPr>
          <p:cNvPr id="9" name="TextBox 8">
            <a:extLst>
              <a:ext uri="{FF2B5EF4-FFF2-40B4-BE49-F238E27FC236}">
                <a16:creationId xmlns:a16="http://schemas.microsoft.com/office/drawing/2014/main" id="{E773819F-7624-43E4-AE5E-CA06139A8813}"/>
              </a:ext>
            </a:extLst>
          </p:cNvPr>
          <p:cNvSpPr txBox="1"/>
          <p:nvPr/>
        </p:nvSpPr>
        <p:spPr>
          <a:xfrm>
            <a:off x="7532006" y="2368231"/>
            <a:ext cx="2486752" cy="1242114"/>
          </a:xfrm>
          <a:prstGeom prst="ellipse">
            <a:avLst/>
          </a:prstGeom>
          <a:noFill/>
          <a:ln w="19050">
            <a:solidFill>
              <a:schemeClr val="tx1"/>
            </a:solidFill>
          </a:ln>
        </p:spPr>
        <p:txBody>
          <a:bodyPr wrap="none" rtlCol="0">
            <a:spAutoFit/>
          </a:bodyPr>
          <a:lstStyle/>
          <a:p>
            <a:pPr algn="ctr"/>
            <a:r>
              <a:rPr lang="en-GB" sz="2570" dirty="0" err="1"/>
              <a:t>DiachronicE</a:t>
            </a:r>
            <a:endParaRPr lang="en-GB" sz="2570" dirty="0"/>
          </a:p>
          <a:p>
            <a:pPr algn="ctr"/>
            <a:r>
              <a:rPr lang="en-GB" sz="2570" dirty="0"/>
              <a:t>2</a:t>
            </a:r>
          </a:p>
        </p:txBody>
      </p:sp>
      <p:cxnSp>
        <p:nvCxnSpPr>
          <p:cNvPr id="11" name="Connector: Curved 10">
            <a:extLst>
              <a:ext uri="{FF2B5EF4-FFF2-40B4-BE49-F238E27FC236}">
                <a16:creationId xmlns:a16="http://schemas.microsoft.com/office/drawing/2014/main" id="{F93FFF40-51FB-493B-95F9-0BF2BD426127}"/>
              </a:ext>
            </a:extLst>
          </p:cNvPr>
          <p:cNvCxnSpPr>
            <a:cxnSpLocks/>
            <a:stCxn id="8" idx="0"/>
            <a:endCxn id="2" idx="4"/>
          </p:cNvCxnSpPr>
          <p:nvPr/>
        </p:nvCxnSpPr>
        <p:spPr>
          <a:xfrm rot="16200000" flipV="1">
            <a:off x="3160509" y="2076291"/>
            <a:ext cx="583879" cy="2"/>
          </a:xfrm>
          <a:prstGeom prst="curvedConnector3">
            <a:avLst>
              <a:gd name="adj1" fmla="val 50000"/>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85981B2D-E08A-4F9E-96D3-118BD8C01835}"/>
              </a:ext>
            </a:extLst>
          </p:cNvPr>
          <p:cNvCxnSpPr>
            <a:cxnSpLocks/>
            <a:stCxn id="2" idx="6"/>
            <a:endCxn id="3" idx="2"/>
          </p:cNvCxnSpPr>
          <p:nvPr/>
        </p:nvCxnSpPr>
        <p:spPr>
          <a:xfrm>
            <a:off x="4785627" y="1163295"/>
            <a:ext cx="2656573" cy="10212"/>
          </a:xfrm>
          <a:prstGeom prst="curvedConnector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75C840DD-6D17-4858-A0C7-C80188ECAE22}"/>
              </a:ext>
            </a:extLst>
          </p:cNvPr>
          <p:cNvCxnSpPr>
            <a:cxnSpLocks/>
            <a:stCxn id="4" idx="4"/>
            <a:endCxn id="6" idx="0"/>
          </p:cNvCxnSpPr>
          <p:nvPr/>
        </p:nvCxnSpPr>
        <p:spPr>
          <a:xfrm rot="16200000" flipH="1">
            <a:off x="1065984" y="5741574"/>
            <a:ext cx="631111" cy="20637"/>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84A1B280-0EC4-48DF-8FD9-96B2C4302FAE}"/>
              </a:ext>
            </a:extLst>
          </p:cNvPr>
          <p:cNvCxnSpPr>
            <a:cxnSpLocks/>
            <a:stCxn id="9" idx="0"/>
            <a:endCxn id="3" idx="4"/>
          </p:cNvCxnSpPr>
          <p:nvPr/>
        </p:nvCxnSpPr>
        <p:spPr>
          <a:xfrm rot="16200000" flipV="1">
            <a:off x="8488549" y="2081397"/>
            <a:ext cx="573667" cy="1"/>
          </a:xfrm>
          <a:prstGeom prst="curvedConnector3">
            <a:avLst>
              <a:gd name="adj1" fmla="val 50000"/>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768B872-2072-46F6-AE97-3DA667A74960}"/>
              </a:ext>
            </a:extLst>
          </p:cNvPr>
          <p:cNvSpPr txBox="1"/>
          <p:nvPr/>
        </p:nvSpPr>
        <p:spPr>
          <a:xfrm>
            <a:off x="2740604" y="4194224"/>
            <a:ext cx="1436329" cy="1242114"/>
          </a:xfrm>
          <a:prstGeom prst="ellipse">
            <a:avLst/>
          </a:prstGeom>
          <a:noFill/>
          <a:ln w="19050">
            <a:solidFill>
              <a:schemeClr val="tx1"/>
            </a:solidFill>
          </a:ln>
        </p:spPr>
        <p:txBody>
          <a:bodyPr wrap="none" rtlCol="0">
            <a:spAutoFit/>
          </a:bodyPr>
          <a:lstStyle/>
          <a:p>
            <a:pPr algn="ctr"/>
            <a:r>
              <a:rPr lang="en-GB" sz="2570" dirty="0" err="1"/>
              <a:t>IssueE</a:t>
            </a:r>
            <a:endParaRPr lang="en-GB" sz="2570" dirty="0"/>
          </a:p>
          <a:p>
            <a:pPr algn="ctr"/>
            <a:r>
              <a:rPr lang="en-GB" sz="2570" dirty="0"/>
              <a:t>1A</a:t>
            </a:r>
          </a:p>
        </p:txBody>
      </p:sp>
      <p:sp>
        <p:nvSpPr>
          <p:cNvPr id="30" name="TextBox 29">
            <a:extLst>
              <a:ext uri="{FF2B5EF4-FFF2-40B4-BE49-F238E27FC236}">
                <a16:creationId xmlns:a16="http://schemas.microsoft.com/office/drawing/2014/main" id="{B917E704-EFE9-47FB-98DB-E5CA2E2D1932}"/>
              </a:ext>
            </a:extLst>
          </p:cNvPr>
          <p:cNvSpPr txBox="1"/>
          <p:nvPr/>
        </p:nvSpPr>
        <p:spPr>
          <a:xfrm>
            <a:off x="2772637" y="6067449"/>
            <a:ext cx="1436329" cy="1242114"/>
          </a:xfrm>
          <a:prstGeom prst="ellipse">
            <a:avLst/>
          </a:prstGeom>
          <a:noFill/>
          <a:ln w="19050">
            <a:solidFill>
              <a:schemeClr val="tx1"/>
            </a:solidFill>
          </a:ln>
        </p:spPr>
        <p:txBody>
          <a:bodyPr wrap="none" rtlCol="0">
            <a:spAutoFit/>
          </a:bodyPr>
          <a:lstStyle/>
          <a:p>
            <a:pPr algn="ctr"/>
            <a:r>
              <a:rPr lang="en-GB" sz="2570" dirty="0" err="1"/>
              <a:t>IssueE</a:t>
            </a:r>
            <a:endParaRPr lang="en-GB" sz="2570" dirty="0"/>
          </a:p>
          <a:p>
            <a:pPr algn="ctr"/>
            <a:r>
              <a:rPr lang="en-GB" sz="2570" dirty="0"/>
              <a:t>2A</a:t>
            </a:r>
          </a:p>
        </p:txBody>
      </p:sp>
      <p:sp>
        <p:nvSpPr>
          <p:cNvPr id="31" name="TextBox 30">
            <a:extLst>
              <a:ext uri="{FF2B5EF4-FFF2-40B4-BE49-F238E27FC236}">
                <a16:creationId xmlns:a16="http://schemas.microsoft.com/office/drawing/2014/main" id="{0A875208-5004-41A7-AE15-90C375C660C0}"/>
              </a:ext>
            </a:extLst>
          </p:cNvPr>
          <p:cNvSpPr txBox="1"/>
          <p:nvPr/>
        </p:nvSpPr>
        <p:spPr>
          <a:xfrm>
            <a:off x="8116095" y="4166592"/>
            <a:ext cx="1436329" cy="1242114"/>
          </a:xfrm>
          <a:prstGeom prst="ellipse">
            <a:avLst/>
          </a:prstGeom>
          <a:noFill/>
          <a:ln w="19050">
            <a:solidFill>
              <a:schemeClr val="tx1"/>
            </a:solidFill>
          </a:ln>
        </p:spPr>
        <p:txBody>
          <a:bodyPr wrap="none" rtlCol="0">
            <a:spAutoFit/>
          </a:bodyPr>
          <a:lstStyle/>
          <a:p>
            <a:pPr algn="ctr"/>
            <a:r>
              <a:rPr lang="en-GB" sz="2570" dirty="0" err="1"/>
              <a:t>IssueE</a:t>
            </a:r>
            <a:endParaRPr lang="en-GB" sz="2570" dirty="0"/>
          </a:p>
          <a:p>
            <a:pPr algn="ctr"/>
            <a:r>
              <a:rPr lang="en-GB" sz="2570" dirty="0"/>
              <a:t>1B</a:t>
            </a:r>
            <a:endParaRPr lang="en-GB" sz="2570" b="1" dirty="0"/>
          </a:p>
        </p:txBody>
      </p:sp>
      <p:sp>
        <p:nvSpPr>
          <p:cNvPr id="32" name="TextBox 31">
            <a:extLst>
              <a:ext uri="{FF2B5EF4-FFF2-40B4-BE49-F238E27FC236}">
                <a16:creationId xmlns:a16="http://schemas.microsoft.com/office/drawing/2014/main" id="{7E2D677A-97C7-4A0E-8C38-CF280585963B}"/>
              </a:ext>
            </a:extLst>
          </p:cNvPr>
          <p:cNvSpPr txBox="1"/>
          <p:nvPr/>
        </p:nvSpPr>
        <p:spPr>
          <a:xfrm>
            <a:off x="8107029" y="6113076"/>
            <a:ext cx="1436329" cy="1242114"/>
          </a:xfrm>
          <a:prstGeom prst="ellipse">
            <a:avLst/>
          </a:prstGeom>
          <a:noFill/>
          <a:ln w="19050">
            <a:solidFill>
              <a:schemeClr val="tx1"/>
            </a:solidFill>
          </a:ln>
        </p:spPr>
        <p:txBody>
          <a:bodyPr wrap="none" rtlCol="0">
            <a:spAutoFit/>
          </a:bodyPr>
          <a:lstStyle/>
          <a:p>
            <a:pPr algn="ctr"/>
            <a:r>
              <a:rPr lang="en-GB" sz="2570" dirty="0" err="1"/>
              <a:t>IssueE</a:t>
            </a:r>
            <a:endParaRPr lang="en-GB" sz="2570" dirty="0"/>
          </a:p>
          <a:p>
            <a:pPr algn="ctr"/>
            <a:r>
              <a:rPr lang="en-GB" sz="2570" dirty="0"/>
              <a:t>2B</a:t>
            </a:r>
          </a:p>
        </p:txBody>
      </p:sp>
      <p:cxnSp>
        <p:nvCxnSpPr>
          <p:cNvPr id="33" name="Connector: Curved 32">
            <a:extLst>
              <a:ext uri="{FF2B5EF4-FFF2-40B4-BE49-F238E27FC236}">
                <a16:creationId xmlns:a16="http://schemas.microsoft.com/office/drawing/2014/main" id="{2A0DA317-3A28-45F7-999C-918D6CB8AD75}"/>
              </a:ext>
            </a:extLst>
          </p:cNvPr>
          <p:cNvCxnSpPr>
            <a:cxnSpLocks/>
            <a:stCxn id="29" idx="2"/>
            <a:endCxn id="4" idx="6"/>
          </p:cNvCxnSpPr>
          <p:nvPr/>
        </p:nvCxnSpPr>
        <p:spPr>
          <a:xfrm rot="10800000">
            <a:off x="2182932" y="4815281"/>
            <a:ext cx="557672" cy="12700"/>
          </a:xfrm>
          <a:prstGeom prst="curvedConnector3">
            <a:avLst>
              <a:gd name="adj1" fmla="val 50000"/>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190B3604-392D-4F67-A671-957AA838502C}"/>
              </a:ext>
            </a:extLst>
          </p:cNvPr>
          <p:cNvCxnSpPr>
            <a:cxnSpLocks/>
            <a:stCxn id="30" idx="2"/>
            <a:endCxn id="6" idx="6"/>
          </p:cNvCxnSpPr>
          <p:nvPr/>
        </p:nvCxnSpPr>
        <p:spPr>
          <a:xfrm rot="10800000">
            <a:off x="2203569" y="6688506"/>
            <a:ext cx="569068" cy="12700"/>
          </a:xfrm>
          <a:prstGeom prst="curvedConnector3">
            <a:avLst>
              <a:gd name="adj1" fmla="val 50000"/>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07EF177B-1D88-49C2-A8BA-7D03BD2E6D0F}"/>
              </a:ext>
            </a:extLst>
          </p:cNvPr>
          <p:cNvCxnSpPr>
            <a:cxnSpLocks/>
            <a:stCxn id="31" idx="6"/>
            <a:endCxn id="5" idx="2"/>
          </p:cNvCxnSpPr>
          <p:nvPr/>
        </p:nvCxnSpPr>
        <p:spPr>
          <a:xfrm>
            <a:off x="9552424" y="4787649"/>
            <a:ext cx="577354" cy="3675"/>
          </a:xfrm>
          <a:prstGeom prst="curvedConnector3">
            <a:avLst>
              <a:gd name="adj1" fmla="val 50000"/>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1750E2CD-6BE7-4E03-A519-6B7B5F985BBB}"/>
              </a:ext>
            </a:extLst>
          </p:cNvPr>
          <p:cNvCxnSpPr>
            <a:cxnSpLocks/>
            <a:stCxn id="32" idx="6"/>
            <a:endCxn id="7" idx="2"/>
          </p:cNvCxnSpPr>
          <p:nvPr/>
        </p:nvCxnSpPr>
        <p:spPr>
          <a:xfrm>
            <a:off x="9543358" y="6734133"/>
            <a:ext cx="577353" cy="12700"/>
          </a:xfrm>
          <a:prstGeom prst="curvedConnector3">
            <a:avLst>
              <a:gd name="adj1" fmla="val 50000"/>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62992746-A5C2-42C7-AB80-07FAEF3D12C1}"/>
              </a:ext>
            </a:extLst>
          </p:cNvPr>
          <p:cNvCxnSpPr>
            <a:cxnSpLocks/>
            <a:stCxn id="5" idx="4"/>
            <a:endCxn id="7" idx="0"/>
          </p:cNvCxnSpPr>
          <p:nvPr/>
        </p:nvCxnSpPr>
        <p:spPr>
          <a:xfrm rot="5400000">
            <a:off x="10586609" y="5758195"/>
            <a:ext cx="700695" cy="9067"/>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41DC51D0-B2E2-4477-87B1-65F8AE17D001}"/>
              </a:ext>
            </a:extLst>
          </p:cNvPr>
          <p:cNvCxnSpPr>
            <a:cxnSpLocks/>
            <a:stCxn id="29" idx="6"/>
            <a:endCxn id="8" idx="6"/>
          </p:cNvCxnSpPr>
          <p:nvPr/>
        </p:nvCxnSpPr>
        <p:spPr>
          <a:xfrm flipV="1">
            <a:off x="4176933" y="2989288"/>
            <a:ext cx="515150" cy="1825993"/>
          </a:xfrm>
          <a:prstGeom prst="curvedConnector3">
            <a:avLst>
              <a:gd name="adj1" fmla="val 144375"/>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6F0A0527-247E-4D4F-AF07-EBD0A2DBF72F}"/>
              </a:ext>
            </a:extLst>
          </p:cNvPr>
          <p:cNvCxnSpPr>
            <a:cxnSpLocks/>
            <a:stCxn id="30" idx="6"/>
            <a:endCxn id="8" idx="6"/>
          </p:cNvCxnSpPr>
          <p:nvPr/>
        </p:nvCxnSpPr>
        <p:spPr>
          <a:xfrm flipV="1">
            <a:off x="4208966" y="2989288"/>
            <a:ext cx="483117" cy="3699218"/>
          </a:xfrm>
          <a:prstGeom prst="curvedConnector3">
            <a:avLst>
              <a:gd name="adj1" fmla="val 147318"/>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D54A1E6D-DC0A-47ED-A411-BF9CD531B79B}"/>
              </a:ext>
            </a:extLst>
          </p:cNvPr>
          <p:cNvCxnSpPr>
            <a:cxnSpLocks/>
            <a:stCxn id="32" idx="2"/>
            <a:endCxn id="9" idx="2"/>
          </p:cNvCxnSpPr>
          <p:nvPr/>
        </p:nvCxnSpPr>
        <p:spPr>
          <a:xfrm rot="10800000">
            <a:off x="7532007" y="2989289"/>
            <a:ext cx="575023" cy="3744845"/>
          </a:xfrm>
          <a:prstGeom prst="curvedConnector3">
            <a:avLst>
              <a:gd name="adj1" fmla="val 139755"/>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DB83C886-882C-4AAE-942F-0B619E25E07E}"/>
              </a:ext>
            </a:extLst>
          </p:cNvPr>
          <p:cNvCxnSpPr>
            <a:cxnSpLocks/>
            <a:stCxn id="31" idx="2"/>
            <a:endCxn id="9" idx="2"/>
          </p:cNvCxnSpPr>
          <p:nvPr/>
        </p:nvCxnSpPr>
        <p:spPr>
          <a:xfrm rot="10800000">
            <a:off x="7532007" y="2989289"/>
            <a:ext cx="584089" cy="1798361"/>
          </a:xfrm>
          <a:prstGeom prst="curvedConnector3">
            <a:avLst>
              <a:gd name="adj1" fmla="val 139138"/>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2683CF5-D9C7-4B04-9DF6-50576A3EA5A3}"/>
              </a:ext>
            </a:extLst>
          </p:cNvPr>
          <p:cNvSpPr txBox="1"/>
          <p:nvPr/>
        </p:nvSpPr>
        <p:spPr>
          <a:xfrm>
            <a:off x="4858783" y="520319"/>
            <a:ext cx="2464136" cy="487826"/>
          </a:xfrm>
          <a:prstGeom prst="rect">
            <a:avLst/>
          </a:prstGeom>
          <a:noFill/>
        </p:spPr>
        <p:txBody>
          <a:bodyPr wrap="none" rtlCol="0">
            <a:spAutoFit/>
          </a:bodyPr>
          <a:lstStyle/>
          <a:p>
            <a:r>
              <a:rPr lang="en-GB" sz="2570" dirty="0"/>
              <a:t>transformed into</a:t>
            </a:r>
          </a:p>
        </p:txBody>
      </p:sp>
      <p:sp>
        <p:nvSpPr>
          <p:cNvPr id="137" name="TextBox 136">
            <a:extLst>
              <a:ext uri="{FF2B5EF4-FFF2-40B4-BE49-F238E27FC236}">
                <a16:creationId xmlns:a16="http://schemas.microsoft.com/office/drawing/2014/main" id="{A9417C24-D9D8-4EBF-B520-BB30296428A4}"/>
              </a:ext>
            </a:extLst>
          </p:cNvPr>
          <p:cNvSpPr txBox="1"/>
          <p:nvPr/>
        </p:nvSpPr>
        <p:spPr>
          <a:xfrm>
            <a:off x="1539068" y="5467923"/>
            <a:ext cx="1404552" cy="487826"/>
          </a:xfrm>
          <a:prstGeom prst="rect">
            <a:avLst/>
          </a:prstGeom>
          <a:noFill/>
        </p:spPr>
        <p:txBody>
          <a:bodyPr wrap="none" rtlCol="0">
            <a:spAutoFit/>
          </a:bodyPr>
          <a:lstStyle/>
          <a:p>
            <a:r>
              <a:rPr lang="en-GB" sz="2570" dirty="0"/>
              <a:t>precedes</a:t>
            </a:r>
          </a:p>
        </p:txBody>
      </p:sp>
      <p:sp>
        <p:nvSpPr>
          <p:cNvPr id="138" name="TextBox 137">
            <a:extLst>
              <a:ext uri="{FF2B5EF4-FFF2-40B4-BE49-F238E27FC236}">
                <a16:creationId xmlns:a16="http://schemas.microsoft.com/office/drawing/2014/main" id="{4730A276-A860-4F38-B969-32806A0FE333}"/>
              </a:ext>
            </a:extLst>
          </p:cNvPr>
          <p:cNvSpPr txBox="1"/>
          <p:nvPr/>
        </p:nvSpPr>
        <p:spPr>
          <a:xfrm>
            <a:off x="9331893" y="5467923"/>
            <a:ext cx="1400192" cy="487826"/>
          </a:xfrm>
          <a:prstGeom prst="rect">
            <a:avLst/>
          </a:prstGeom>
          <a:noFill/>
        </p:spPr>
        <p:txBody>
          <a:bodyPr wrap="none" rtlCol="0">
            <a:spAutoFit/>
          </a:bodyPr>
          <a:lstStyle/>
          <a:p>
            <a:r>
              <a:rPr lang="en-GB" sz="2570" dirty="0"/>
              <a:t>precedes</a:t>
            </a:r>
          </a:p>
        </p:txBody>
      </p:sp>
      <p:sp>
        <p:nvSpPr>
          <p:cNvPr id="162" name="TextBox 161">
            <a:extLst>
              <a:ext uri="{FF2B5EF4-FFF2-40B4-BE49-F238E27FC236}">
                <a16:creationId xmlns:a16="http://schemas.microsoft.com/office/drawing/2014/main" id="{668F8D0B-975F-46B9-9A56-47132BE292F5}"/>
              </a:ext>
            </a:extLst>
          </p:cNvPr>
          <p:cNvSpPr txBox="1"/>
          <p:nvPr/>
        </p:nvSpPr>
        <p:spPr>
          <a:xfrm>
            <a:off x="2701974" y="3653909"/>
            <a:ext cx="2087431" cy="487826"/>
          </a:xfrm>
          <a:prstGeom prst="rect">
            <a:avLst/>
          </a:prstGeom>
          <a:noFill/>
        </p:spPr>
        <p:txBody>
          <a:bodyPr wrap="none" rtlCol="0">
            <a:spAutoFit/>
          </a:bodyPr>
          <a:lstStyle/>
          <a:p>
            <a:r>
              <a:rPr lang="en-GB" sz="2570" dirty="0"/>
              <a:t>aggregated by</a:t>
            </a:r>
          </a:p>
        </p:txBody>
      </p:sp>
      <p:sp>
        <p:nvSpPr>
          <p:cNvPr id="163" name="TextBox 162">
            <a:extLst>
              <a:ext uri="{FF2B5EF4-FFF2-40B4-BE49-F238E27FC236}">
                <a16:creationId xmlns:a16="http://schemas.microsoft.com/office/drawing/2014/main" id="{99484F8A-8AEF-4726-BED1-555BE2C229D4}"/>
              </a:ext>
            </a:extLst>
          </p:cNvPr>
          <p:cNvSpPr txBox="1"/>
          <p:nvPr/>
        </p:nvSpPr>
        <p:spPr>
          <a:xfrm>
            <a:off x="7326267" y="3652580"/>
            <a:ext cx="2071849" cy="487826"/>
          </a:xfrm>
          <a:prstGeom prst="rect">
            <a:avLst/>
          </a:prstGeom>
          <a:noFill/>
        </p:spPr>
        <p:txBody>
          <a:bodyPr wrap="none" rtlCol="0">
            <a:spAutoFit/>
          </a:bodyPr>
          <a:lstStyle/>
          <a:p>
            <a:r>
              <a:rPr lang="en-GB" sz="2570" dirty="0"/>
              <a:t>aggregated by</a:t>
            </a:r>
          </a:p>
        </p:txBody>
      </p:sp>
      <p:sp>
        <p:nvSpPr>
          <p:cNvPr id="164" name="TextBox 163">
            <a:extLst>
              <a:ext uri="{FF2B5EF4-FFF2-40B4-BE49-F238E27FC236}">
                <a16:creationId xmlns:a16="http://schemas.microsoft.com/office/drawing/2014/main" id="{220FA1B7-640D-431D-949B-54902712A4B2}"/>
              </a:ext>
            </a:extLst>
          </p:cNvPr>
          <p:cNvSpPr txBox="1"/>
          <p:nvPr/>
        </p:nvSpPr>
        <p:spPr>
          <a:xfrm>
            <a:off x="4071763" y="7677011"/>
            <a:ext cx="1820178" cy="487826"/>
          </a:xfrm>
          <a:prstGeom prst="rect">
            <a:avLst/>
          </a:prstGeom>
          <a:noFill/>
          <a:ln w="19050">
            <a:solidFill>
              <a:schemeClr val="tx1"/>
            </a:solidFill>
          </a:ln>
        </p:spPr>
        <p:txBody>
          <a:bodyPr wrap="none" rtlCol="0">
            <a:spAutoFit/>
          </a:bodyPr>
          <a:lstStyle/>
          <a:p>
            <a:r>
              <a:rPr lang="en-GB" sz="2570" dirty="0" err="1"/>
              <a:t>AggregateM</a:t>
            </a:r>
            <a:endParaRPr lang="en-GB" sz="2570" dirty="0"/>
          </a:p>
        </p:txBody>
      </p:sp>
      <p:cxnSp>
        <p:nvCxnSpPr>
          <p:cNvPr id="169" name="Connector: Curved 168">
            <a:extLst>
              <a:ext uri="{FF2B5EF4-FFF2-40B4-BE49-F238E27FC236}">
                <a16:creationId xmlns:a16="http://schemas.microsoft.com/office/drawing/2014/main" id="{782B204A-17F5-4735-9432-F4DDA023617D}"/>
              </a:ext>
            </a:extLst>
          </p:cNvPr>
          <p:cNvCxnSpPr>
            <a:cxnSpLocks/>
            <a:stCxn id="8" idx="6"/>
            <a:endCxn id="164" idx="0"/>
          </p:cNvCxnSpPr>
          <p:nvPr/>
        </p:nvCxnSpPr>
        <p:spPr>
          <a:xfrm>
            <a:off x="4692083" y="2989288"/>
            <a:ext cx="289769" cy="4687723"/>
          </a:xfrm>
          <a:prstGeom prst="curvedConnector2">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73" name="Connector: Curved 172">
            <a:extLst>
              <a:ext uri="{FF2B5EF4-FFF2-40B4-BE49-F238E27FC236}">
                <a16:creationId xmlns:a16="http://schemas.microsoft.com/office/drawing/2014/main" id="{D3C7791B-CCAB-46A5-8A00-85741EE7865C}"/>
              </a:ext>
            </a:extLst>
          </p:cNvPr>
          <p:cNvCxnSpPr>
            <a:cxnSpLocks/>
            <a:stCxn id="9" idx="2"/>
            <a:endCxn id="46" idx="0"/>
          </p:cNvCxnSpPr>
          <p:nvPr/>
        </p:nvCxnSpPr>
        <p:spPr>
          <a:xfrm rot="10800000" flipV="1">
            <a:off x="7138346" y="2989287"/>
            <a:ext cx="393661" cy="4687525"/>
          </a:xfrm>
          <a:prstGeom prst="curvedConnector2">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76" name="Connector: Curved 175">
            <a:extLst>
              <a:ext uri="{FF2B5EF4-FFF2-40B4-BE49-F238E27FC236}">
                <a16:creationId xmlns:a16="http://schemas.microsoft.com/office/drawing/2014/main" id="{F51E4C54-CDE5-4A78-91F4-1E2097B62AFD}"/>
              </a:ext>
            </a:extLst>
          </p:cNvPr>
          <p:cNvCxnSpPr>
            <a:cxnSpLocks/>
            <a:stCxn id="29" idx="6"/>
            <a:endCxn id="164" idx="0"/>
          </p:cNvCxnSpPr>
          <p:nvPr/>
        </p:nvCxnSpPr>
        <p:spPr>
          <a:xfrm>
            <a:off x="4176933" y="4815281"/>
            <a:ext cx="804919" cy="2861730"/>
          </a:xfrm>
          <a:prstGeom prst="curvedConnector2">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79" name="Connector: Curved 178">
            <a:extLst>
              <a:ext uri="{FF2B5EF4-FFF2-40B4-BE49-F238E27FC236}">
                <a16:creationId xmlns:a16="http://schemas.microsoft.com/office/drawing/2014/main" id="{C1C2B8DF-6B8B-4CE9-9C84-F28D43E6821A}"/>
              </a:ext>
            </a:extLst>
          </p:cNvPr>
          <p:cNvCxnSpPr>
            <a:cxnSpLocks/>
            <a:stCxn id="31" idx="2"/>
            <a:endCxn id="46" idx="0"/>
          </p:cNvCxnSpPr>
          <p:nvPr/>
        </p:nvCxnSpPr>
        <p:spPr>
          <a:xfrm rot="10800000" flipV="1">
            <a:off x="7138345" y="4787649"/>
            <a:ext cx="977750" cy="2889164"/>
          </a:xfrm>
          <a:prstGeom prst="curvedConnector2">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82" name="Connector: Curved 181">
            <a:extLst>
              <a:ext uri="{FF2B5EF4-FFF2-40B4-BE49-F238E27FC236}">
                <a16:creationId xmlns:a16="http://schemas.microsoft.com/office/drawing/2014/main" id="{8D0157DD-7263-4547-A031-F82292409B46}"/>
              </a:ext>
            </a:extLst>
          </p:cNvPr>
          <p:cNvCxnSpPr>
            <a:cxnSpLocks/>
            <a:stCxn id="30" idx="6"/>
            <a:endCxn id="164" idx="0"/>
          </p:cNvCxnSpPr>
          <p:nvPr/>
        </p:nvCxnSpPr>
        <p:spPr>
          <a:xfrm>
            <a:off x="4208966" y="6688506"/>
            <a:ext cx="772886" cy="988505"/>
          </a:xfrm>
          <a:prstGeom prst="curvedConnector2">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85" name="Connector: Curved 184">
            <a:extLst>
              <a:ext uri="{FF2B5EF4-FFF2-40B4-BE49-F238E27FC236}">
                <a16:creationId xmlns:a16="http://schemas.microsoft.com/office/drawing/2014/main" id="{C1C0B88F-A6FE-4FA3-8AAF-52B8D071A5BC}"/>
              </a:ext>
            </a:extLst>
          </p:cNvPr>
          <p:cNvCxnSpPr>
            <a:cxnSpLocks/>
            <a:stCxn id="32" idx="2"/>
            <a:endCxn id="46" idx="0"/>
          </p:cNvCxnSpPr>
          <p:nvPr/>
        </p:nvCxnSpPr>
        <p:spPr>
          <a:xfrm rot="10800000" flipV="1">
            <a:off x="7138345" y="6734133"/>
            <a:ext cx="968684" cy="942680"/>
          </a:xfrm>
          <a:prstGeom prst="curvedConnector2">
            <a:avLst/>
          </a:prstGeom>
          <a:ln w="28575">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32707FD-C989-4347-A2FA-C706920F57B1}"/>
              </a:ext>
            </a:extLst>
          </p:cNvPr>
          <p:cNvSpPr txBox="1"/>
          <p:nvPr/>
        </p:nvSpPr>
        <p:spPr>
          <a:xfrm>
            <a:off x="6228256" y="7676813"/>
            <a:ext cx="1820178" cy="487826"/>
          </a:xfrm>
          <a:prstGeom prst="rect">
            <a:avLst/>
          </a:prstGeom>
          <a:noFill/>
          <a:ln w="19050">
            <a:solidFill>
              <a:schemeClr val="tx1"/>
            </a:solidFill>
          </a:ln>
        </p:spPr>
        <p:txBody>
          <a:bodyPr wrap="none" rtlCol="0">
            <a:spAutoFit/>
          </a:bodyPr>
          <a:lstStyle/>
          <a:p>
            <a:r>
              <a:rPr lang="en-GB" sz="2570" dirty="0" err="1"/>
              <a:t>AggregateM</a:t>
            </a:r>
            <a:endParaRPr lang="en-GB" sz="2570" dirty="0"/>
          </a:p>
        </p:txBody>
      </p:sp>
      <p:sp>
        <p:nvSpPr>
          <p:cNvPr id="43" name="Slide Number Placeholder 2">
            <a:extLst>
              <a:ext uri="{FF2B5EF4-FFF2-40B4-BE49-F238E27FC236}">
                <a16:creationId xmlns:a16="http://schemas.microsoft.com/office/drawing/2014/main" id="{3C5E4063-0A5F-4F64-B7AB-8C85B0B37489}"/>
              </a:ext>
            </a:extLst>
          </p:cNvPr>
          <p:cNvSpPr txBox="1">
            <a:spLocks/>
          </p:cNvSpPr>
          <p:nvPr/>
        </p:nvSpPr>
        <p:spPr>
          <a:xfrm>
            <a:off x="341572" y="8953505"/>
            <a:ext cx="474404" cy="501645"/>
          </a:xfr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B918772-37A3-47DC-BE01-33CAE9FCB74A}" type="slidenum">
              <a:rPr lang="en-US" sz="1494" b="1" smtClean="0">
                <a:solidFill>
                  <a:schemeClr val="bg1"/>
                </a:solidFill>
                <a:latin typeface="Calibri" panose="020F0502020204030204" pitchFamily="34" charset="0"/>
              </a:rPr>
              <a:pPr algn="ctr"/>
              <a:t>61</a:t>
            </a:fld>
            <a:endParaRPr lang="en-US" sz="1494" b="1" dirty="0">
              <a:solidFill>
                <a:schemeClr val="bg1"/>
              </a:solidFill>
              <a:latin typeface="Calibri" panose="020F0502020204030204" pitchFamily="34" charset="0"/>
            </a:endParaRPr>
          </a:p>
        </p:txBody>
      </p:sp>
      <p:sp>
        <p:nvSpPr>
          <p:cNvPr id="44" name="Date Placeholder 1">
            <a:extLst>
              <a:ext uri="{FF2B5EF4-FFF2-40B4-BE49-F238E27FC236}">
                <a16:creationId xmlns:a16="http://schemas.microsoft.com/office/drawing/2014/main" id="{32D728F2-99F7-4E80-9703-C35F0069189C}"/>
              </a:ext>
            </a:extLst>
          </p:cNvPr>
          <p:cNvSpPr>
            <a:spLocks noGrp="1"/>
          </p:cNvSpPr>
          <p:nvPr>
            <p:ph type="dt" sz="half" idx="10"/>
          </p:nvPr>
        </p:nvSpPr>
        <p:spPr>
          <a:xfrm>
            <a:off x="9393200" y="9010651"/>
            <a:ext cx="3344904" cy="501645"/>
          </a:xfrm>
        </p:spPr>
        <p:txBody>
          <a:bodyPr/>
          <a:lstStyle/>
          <a:p>
            <a:fld id="{E001E81F-CAD3-412B-8E6F-53481B321DC6}" type="datetime4">
              <a:rPr lang="en-US" smtClean="0"/>
              <a:t>November 15, 2018</a:t>
            </a:fld>
            <a:endParaRPr lang="en-US" dirty="0"/>
          </a:p>
        </p:txBody>
      </p:sp>
    </p:spTree>
    <p:extLst>
      <p:ext uri="{BB962C8B-B14F-4D97-AF65-F5344CB8AC3E}">
        <p14:creationId xmlns:p14="http://schemas.microsoft.com/office/powerpoint/2010/main" val="3632605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C7159-1266-4949-B9A5-BAEC6C1017F1}"/>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E0068382-CDBC-47D8-BF5F-9805FEE5760B}"/>
              </a:ext>
            </a:extLst>
          </p:cNvPr>
          <p:cNvSpPr>
            <a:spLocks noGrp="1"/>
          </p:cNvSpPr>
          <p:nvPr>
            <p:ph type="sldNum" sz="quarter" idx="11"/>
          </p:nvPr>
        </p:nvSpPr>
        <p:spPr/>
        <p:txBody>
          <a:bodyPr/>
          <a:lstStyle/>
          <a:p>
            <a:pPr algn="ctr"/>
            <a:fld id="{6B918772-37A3-47DC-BE01-33CAE9FCB74A}" type="slidenum">
              <a:rPr lang="en-US" smtClean="0"/>
              <a:pPr algn="ctr"/>
              <a:t>62</a:t>
            </a:fld>
            <a:endParaRPr lang="en-US" dirty="0"/>
          </a:p>
        </p:txBody>
      </p:sp>
      <p:sp>
        <p:nvSpPr>
          <p:cNvPr id="4" name="Title 1">
            <a:extLst>
              <a:ext uri="{FF2B5EF4-FFF2-40B4-BE49-F238E27FC236}">
                <a16:creationId xmlns:a16="http://schemas.microsoft.com/office/drawing/2014/main" id="{D9CE3219-0879-440A-B024-F8879A462C0D}"/>
              </a:ext>
            </a:extLst>
          </p:cNvPr>
          <p:cNvSpPr txBox="1">
            <a:spLocks/>
          </p:cNvSpPr>
          <p:nvPr/>
        </p:nvSpPr>
        <p:spPr>
          <a:xfrm>
            <a:off x="628816" y="322918"/>
            <a:ext cx="7118184" cy="1143932"/>
          </a:xfrm>
          <a:prstGeom prst="rect">
            <a:avLst/>
          </a:prstGeom>
        </p:spPr>
        <p:txBody>
          <a:bodyPr/>
          <a:lstStyle>
            <a:lvl1pPr>
              <a:defRPr>
                <a:latin typeface="+mj-lt"/>
                <a:ea typeface="+mj-ea"/>
                <a:cs typeface="+mj-cs"/>
              </a:defRPr>
            </a:lvl1pPr>
          </a:lstStyle>
          <a:p>
            <a:r>
              <a:rPr lang="en-GB" sz="6000" kern="0" dirty="0">
                <a:solidFill>
                  <a:schemeClr val="tx2"/>
                </a:solidFill>
              </a:rPr>
              <a:t>Other changes to RDA</a:t>
            </a:r>
          </a:p>
        </p:txBody>
      </p:sp>
      <p:sp>
        <p:nvSpPr>
          <p:cNvPr id="10" name="TextBox 9">
            <a:extLst>
              <a:ext uri="{FF2B5EF4-FFF2-40B4-BE49-F238E27FC236}">
                <a16:creationId xmlns:a16="http://schemas.microsoft.com/office/drawing/2014/main" id="{58CDB1B2-E570-475D-93A9-271C37C568B7}"/>
              </a:ext>
            </a:extLst>
          </p:cNvPr>
          <p:cNvSpPr txBox="1"/>
          <p:nvPr/>
        </p:nvSpPr>
        <p:spPr>
          <a:xfrm>
            <a:off x="628816" y="1466850"/>
            <a:ext cx="10013784" cy="2308324"/>
          </a:xfrm>
          <a:prstGeom prst="rect">
            <a:avLst/>
          </a:prstGeom>
          <a:noFill/>
        </p:spPr>
        <p:txBody>
          <a:bodyPr wrap="square" rtlCol="0">
            <a:spAutoFit/>
          </a:bodyPr>
          <a:lstStyle/>
          <a:p>
            <a:r>
              <a:rPr lang="en-GB" sz="4800" dirty="0"/>
              <a:t>Data provenance: When is changing, diachronic data valid?</a:t>
            </a:r>
          </a:p>
          <a:p>
            <a:pPr marL="715963"/>
            <a:r>
              <a:rPr lang="en-GB" sz="4800" dirty="0"/>
              <a:t>scope of validity; date of validity</a:t>
            </a:r>
          </a:p>
        </p:txBody>
      </p:sp>
      <p:sp>
        <p:nvSpPr>
          <p:cNvPr id="15" name="TextBox 14">
            <a:extLst>
              <a:ext uri="{FF2B5EF4-FFF2-40B4-BE49-F238E27FC236}">
                <a16:creationId xmlns:a16="http://schemas.microsoft.com/office/drawing/2014/main" id="{C5DD78CF-D1A9-4C97-B850-F0F4BBFEC253}"/>
              </a:ext>
            </a:extLst>
          </p:cNvPr>
          <p:cNvSpPr txBox="1"/>
          <p:nvPr/>
        </p:nvSpPr>
        <p:spPr>
          <a:xfrm>
            <a:off x="628816" y="3999837"/>
            <a:ext cx="11156784" cy="2308324"/>
          </a:xfrm>
          <a:prstGeom prst="rect">
            <a:avLst/>
          </a:prstGeom>
          <a:noFill/>
        </p:spPr>
        <p:txBody>
          <a:bodyPr wrap="square" rtlCol="0">
            <a:spAutoFit/>
          </a:bodyPr>
          <a:lstStyle/>
          <a:p>
            <a:r>
              <a:rPr lang="en-GB" sz="4800" dirty="0"/>
              <a:t>Some elements moved from Manifestation to Work</a:t>
            </a:r>
          </a:p>
          <a:p>
            <a:pPr marL="715963"/>
            <a:r>
              <a:rPr lang="en-GB" sz="4800" dirty="0"/>
              <a:t>frequency; ISSN</a:t>
            </a:r>
          </a:p>
        </p:txBody>
      </p:sp>
      <p:sp>
        <p:nvSpPr>
          <p:cNvPr id="16" name="TextBox 15">
            <a:extLst>
              <a:ext uri="{FF2B5EF4-FFF2-40B4-BE49-F238E27FC236}">
                <a16:creationId xmlns:a16="http://schemas.microsoft.com/office/drawing/2014/main" id="{5B0626E7-5E2E-44EA-9D78-FF1214184838}"/>
              </a:ext>
            </a:extLst>
          </p:cNvPr>
          <p:cNvSpPr txBox="1"/>
          <p:nvPr/>
        </p:nvSpPr>
        <p:spPr>
          <a:xfrm>
            <a:off x="578774" y="6572250"/>
            <a:ext cx="11156784" cy="1569660"/>
          </a:xfrm>
          <a:prstGeom prst="rect">
            <a:avLst/>
          </a:prstGeom>
          <a:noFill/>
        </p:spPr>
        <p:txBody>
          <a:bodyPr wrap="square" rtlCol="0">
            <a:spAutoFit/>
          </a:bodyPr>
          <a:lstStyle/>
          <a:p>
            <a:r>
              <a:rPr lang="en-GB" sz="4800" dirty="0"/>
              <a:t>Ongoing liaison with ISSN International Centre and ISBD Review Group</a:t>
            </a:r>
          </a:p>
        </p:txBody>
      </p:sp>
    </p:spTree>
    <p:extLst>
      <p:ext uri="{BB962C8B-B14F-4D97-AF65-F5344CB8AC3E}">
        <p14:creationId xmlns:p14="http://schemas.microsoft.com/office/powerpoint/2010/main" val="1684218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F06E9-2FF7-4529-A8C8-1833AB3B8874}"/>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8DA676D2-968F-45E0-B151-0F8CA682AC06}"/>
              </a:ext>
            </a:extLst>
          </p:cNvPr>
          <p:cNvSpPr>
            <a:spLocks noGrp="1"/>
          </p:cNvSpPr>
          <p:nvPr>
            <p:ph type="sldNum" sz="quarter" idx="11"/>
          </p:nvPr>
        </p:nvSpPr>
        <p:spPr/>
        <p:txBody>
          <a:bodyPr/>
          <a:lstStyle/>
          <a:p>
            <a:pPr algn="ctr"/>
            <a:fld id="{6B918772-37A3-47DC-BE01-33CAE9FCB74A}" type="slidenum">
              <a:rPr lang="en-US" smtClean="0"/>
              <a:pPr algn="ctr"/>
              <a:t>63</a:t>
            </a:fld>
            <a:endParaRPr lang="en-US" dirty="0"/>
          </a:p>
        </p:txBody>
      </p:sp>
      <p:sp>
        <p:nvSpPr>
          <p:cNvPr id="4" name="Title 1">
            <a:extLst>
              <a:ext uri="{FF2B5EF4-FFF2-40B4-BE49-F238E27FC236}">
                <a16:creationId xmlns:a16="http://schemas.microsoft.com/office/drawing/2014/main" id="{3AEF5F2D-367B-443A-A1CA-505E8682E165}"/>
              </a:ext>
            </a:extLst>
          </p:cNvPr>
          <p:cNvSpPr txBox="1">
            <a:spLocks/>
          </p:cNvSpPr>
          <p:nvPr/>
        </p:nvSpPr>
        <p:spPr>
          <a:xfrm>
            <a:off x="628816" y="322918"/>
            <a:ext cx="7118184" cy="1143932"/>
          </a:xfrm>
          <a:prstGeom prst="rect">
            <a:avLst/>
          </a:prstGeom>
        </p:spPr>
        <p:txBody>
          <a:bodyPr/>
          <a:lstStyle>
            <a:lvl1pPr>
              <a:defRPr>
                <a:latin typeface="+mj-lt"/>
                <a:ea typeface="+mj-ea"/>
                <a:cs typeface="+mj-cs"/>
              </a:defRPr>
            </a:lvl1pPr>
          </a:lstStyle>
          <a:p>
            <a:r>
              <a:rPr lang="en-GB" sz="6000" kern="0" dirty="0">
                <a:solidFill>
                  <a:schemeClr val="tx2"/>
                </a:solidFill>
              </a:rPr>
              <a:t>Conclusion</a:t>
            </a:r>
          </a:p>
        </p:txBody>
      </p:sp>
      <p:sp>
        <p:nvSpPr>
          <p:cNvPr id="5" name="TextBox 4">
            <a:extLst>
              <a:ext uri="{FF2B5EF4-FFF2-40B4-BE49-F238E27FC236}">
                <a16:creationId xmlns:a16="http://schemas.microsoft.com/office/drawing/2014/main" id="{06526B50-5D6D-431C-95FB-649B1C8007D0}"/>
              </a:ext>
            </a:extLst>
          </p:cNvPr>
          <p:cNvSpPr txBox="1"/>
          <p:nvPr/>
        </p:nvSpPr>
        <p:spPr>
          <a:xfrm>
            <a:off x="628816" y="2305050"/>
            <a:ext cx="10266244" cy="1569660"/>
          </a:xfrm>
          <a:prstGeom prst="rect">
            <a:avLst/>
          </a:prstGeom>
          <a:noFill/>
        </p:spPr>
        <p:txBody>
          <a:bodyPr wrap="square" rtlCol="0">
            <a:spAutoFit/>
          </a:bodyPr>
          <a:lstStyle/>
          <a:p>
            <a:r>
              <a:rPr lang="en-US" sz="4800" dirty="0"/>
              <a:t>RDA is a package of data elements, guidelines, and instructions ...</a:t>
            </a:r>
            <a:endParaRPr lang="en-GB" sz="4800" dirty="0"/>
          </a:p>
        </p:txBody>
      </p:sp>
      <p:sp>
        <p:nvSpPr>
          <p:cNvPr id="6" name="TextBox 5">
            <a:extLst>
              <a:ext uri="{FF2B5EF4-FFF2-40B4-BE49-F238E27FC236}">
                <a16:creationId xmlns:a16="http://schemas.microsoft.com/office/drawing/2014/main" id="{D007F0E1-84CE-4FD5-A196-45074B94E409}"/>
              </a:ext>
            </a:extLst>
          </p:cNvPr>
          <p:cNvSpPr txBox="1"/>
          <p:nvPr/>
        </p:nvSpPr>
        <p:spPr>
          <a:xfrm>
            <a:off x="628816" y="4409762"/>
            <a:ext cx="12109288" cy="1569660"/>
          </a:xfrm>
          <a:prstGeom prst="rect">
            <a:avLst/>
          </a:prstGeom>
          <a:noFill/>
        </p:spPr>
        <p:txBody>
          <a:bodyPr wrap="square" rtlCol="0">
            <a:spAutoFit/>
          </a:bodyPr>
          <a:lstStyle/>
          <a:p>
            <a:r>
              <a:rPr lang="en-GB" sz="4800" dirty="0"/>
              <a:t>A package that meets the resource description and access needs of the 21</a:t>
            </a:r>
            <a:r>
              <a:rPr lang="en-GB" sz="4800" baseline="30000" dirty="0"/>
              <a:t>st</a:t>
            </a:r>
            <a:r>
              <a:rPr lang="en-GB" sz="4800" dirty="0"/>
              <a:t> century</a:t>
            </a:r>
          </a:p>
        </p:txBody>
      </p:sp>
    </p:spTree>
    <p:extLst>
      <p:ext uri="{BB962C8B-B14F-4D97-AF65-F5344CB8AC3E}">
        <p14:creationId xmlns:p14="http://schemas.microsoft.com/office/powerpoint/2010/main" val="63037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64</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5240537" cy="1015663"/>
          </a:xfrm>
          <a:prstGeom prst="rect">
            <a:avLst/>
          </a:prstGeom>
          <a:noFill/>
        </p:spPr>
        <p:txBody>
          <a:bodyPr wrap="none" rtlCol="0">
            <a:spAutoFit/>
          </a:bodyPr>
          <a:lstStyle/>
          <a:p>
            <a:r>
              <a:rPr lang="en-GB" sz="6000">
                <a:solidFill>
                  <a:schemeClr val="tx2"/>
                </a:solidFill>
              </a:rPr>
              <a:t>Muchas</a:t>
            </a:r>
            <a:r>
              <a:rPr lang="en-GB" sz="6000" dirty="0">
                <a:solidFill>
                  <a:schemeClr val="tx2"/>
                </a:solidFill>
              </a:rPr>
              <a:t> gracias!</a:t>
            </a:r>
          </a:p>
        </p:txBody>
      </p:sp>
      <p:sp>
        <p:nvSpPr>
          <p:cNvPr id="5" name="TextBox 4">
            <a:extLst>
              <a:ext uri="{FF2B5EF4-FFF2-40B4-BE49-F238E27FC236}">
                <a16:creationId xmlns:a16="http://schemas.microsoft.com/office/drawing/2014/main" id="{29E3625E-76C5-4546-9471-2F7F5A47F53B}"/>
              </a:ext>
            </a:extLst>
          </p:cNvPr>
          <p:cNvSpPr txBox="1"/>
          <p:nvPr/>
        </p:nvSpPr>
        <p:spPr>
          <a:xfrm>
            <a:off x="1313709" y="1924050"/>
            <a:ext cx="6233123" cy="1446550"/>
          </a:xfrm>
          <a:prstGeom prst="rect">
            <a:avLst/>
          </a:prstGeom>
          <a:noFill/>
          <a:ln w="28575">
            <a:solidFill>
              <a:schemeClr val="accent2"/>
            </a:solidFill>
          </a:ln>
        </p:spPr>
        <p:txBody>
          <a:bodyPr wrap="square" rtlCol="0">
            <a:spAutoFit/>
          </a:bodyPr>
          <a:lstStyle/>
          <a:p>
            <a:r>
              <a:rPr lang="en-GB" sz="4400" dirty="0"/>
              <a:t>RDA Steering Committee</a:t>
            </a:r>
          </a:p>
          <a:p>
            <a:pPr marL="357188"/>
            <a:r>
              <a:rPr lang="en-GB" sz="4400" dirty="0"/>
              <a:t>http://www.rda-rsc.org/</a:t>
            </a:r>
          </a:p>
        </p:txBody>
      </p:sp>
      <p:sp>
        <p:nvSpPr>
          <p:cNvPr id="6" name="TextBox 5">
            <a:extLst>
              <a:ext uri="{FF2B5EF4-FFF2-40B4-BE49-F238E27FC236}">
                <a16:creationId xmlns:a16="http://schemas.microsoft.com/office/drawing/2014/main" id="{435CFF9C-6879-4CCE-9E07-60AA86EB8F32}"/>
              </a:ext>
            </a:extLst>
          </p:cNvPr>
          <p:cNvSpPr txBox="1"/>
          <p:nvPr/>
        </p:nvSpPr>
        <p:spPr>
          <a:xfrm>
            <a:off x="1286034" y="5810250"/>
            <a:ext cx="7143733" cy="1446550"/>
          </a:xfrm>
          <a:prstGeom prst="rect">
            <a:avLst/>
          </a:prstGeom>
          <a:noFill/>
          <a:ln w="28575">
            <a:solidFill>
              <a:schemeClr val="accent2"/>
            </a:solidFill>
          </a:ln>
        </p:spPr>
        <p:txBody>
          <a:bodyPr wrap="square" rtlCol="0">
            <a:spAutoFit/>
          </a:bodyPr>
          <a:lstStyle/>
          <a:p>
            <a:r>
              <a:rPr lang="en-GB" sz="4400" dirty="0"/>
              <a:t>RDA Toolkit</a:t>
            </a:r>
          </a:p>
          <a:p>
            <a:pPr marL="357188"/>
            <a:r>
              <a:rPr lang="en-GB" sz="4400" dirty="0"/>
              <a:t>https://www.rdatoolkit.org/</a:t>
            </a:r>
          </a:p>
        </p:txBody>
      </p:sp>
      <p:sp>
        <p:nvSpPr>
          <p:cNvPr id="7" name="TextBox 6">
            <a:extLst>
              <a:ext uri="{FF2B5EF4-FFF2-40B4-BE49-F238E27FC236}">
                <a16:creationId xmlns:a16="http://schemas.microsoft.com/office/drawing/2014/main" id="{BD5681B1-FD7A-44AE-9FDE-F460BB3062A7}"/>
              </a:ext>
            </a:extLst>
          </p:cNvPr>
          <p:cNvSpPr txBox="1"/>
          <p:nvPr/>
        </p:nvSpPr>
        <p:spPr>
          <a:xfrm>
            <a:off x="1316742" y="3867150"/>
            <a:ext cx="8411458" cy="1446550"/>
          </a:xfrm>
          <a:prstGeom prst="rect">
            <a:avLst/>
          </a:prstGeom>
          <a:noFill/>
          <a:ln w="28575">
            <a:solidFill>
              <a:schemeClr val="accent2"/>
            </a:solidFill>
          </a:ln>
        </p:spPr>
        <p:txBody>
          <a:bodyPr wrap="square" rtlCol="0">
            <a:spAutoFit/>
          </a:bodyPr>
          <a:lstStyle/>
          <a:p>
            <a:r>
              <a:rPr lang="en-GB" sz="4400" dirty="0"/>
              <a:t>RDA presentations</a:t>
            </a:r>
          </a:p>
          <a:p>
            <a:pPr marL="357188"/>
            <a:r>
              <a:rPr lang="en-GB" sz="4400" dirty="0"/>
              <a:t>http://www.rda-rsc.org/node/560</a:t>
            </a:r>
          </a:p>
        </p:txBody>
      </p:sp>
    </p:spTree>
    <p:extLst>
      <p:ext uri="{BB962C8B-B14F-4D97-AF65-F5344CB8AC3E}">
        <p14:creationId xmlns:p14="http://schemas.microsoft.com/office/powerpoint/2010/main" val="106115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1" y="1748913"/>
            <a:ext cx="9906000" cy="1147109"/>
          </a:xfrm>
          <a:prstGeom prst="rect">
            <a:avLst/>
          </a:prstGeom>
          <a:noFill/>
          <a:ln>
            <a:noFill/>
          </a:ln>
        </p:spPr>
        <p:txBody>
          <a:bodyPr wrap="square" rtlCol="0">
            <a:spAutoFit/>
          </a:bodyPr>
          <a:lstStyle/>
          <a:p>
            <a:r>
              <a:rPr lang="en-GB" sz="3427" dirty="0"/>
              <a:t>LRM “a high-level conceptual model … intended as a guide or basis on which to elaborate cataloguing rules”</a:t>
            </a:r>
          </a:p>
        </p:txBody>
      </p:sp>
      <p:sp>
        <p:nvSpPr>
          <p:cNvPr id="4" name="TextBox 3"/>
          <p:cNvSpPr txBox="1"/>
          <p:nvPr/>
        </p:nvSpPr>
        <p:spPr>
          <a:xfrm>
            <a:off x="3094769" y="3167449"/>
            <a:ext cx="6866062" cy="619721"/>
          </a:xfrm>
          <a:prstGeom prst="rect">
            <a:avLst/>
          </a:prstGeom>
          <a:noFill/>
          <a:ln>
            <a:noFill/>
          </a:ln>
        </p:spPr>
        <p:txBody>
          <a:bodyPr wrap="square" rtlCol="0">
            <a:spAutoFit/>
          </a:bodyPr>
          <a:lstStyle/>
          <a:p>
            <a:r>
              <a:rPr lang="en-GB" sz="3427" dirty="0"/>
              <a:t>RDA guidance, instructions, elements</a:t>
            </a:r>
          </a:p>
        </p:txBody>
      </p:sp>
      <p:sp>
        <p:nvSpPr>
          <p:cNvPr id="5" name="Bent Arrow 4"/>
          <p:cNvSpPr/>
          <p:nvPr/>
        </p:nvSpPr>
        <p:spPr>
          <a:xfrm flipV="1">
            <a:off x="1916796" y="2914490"/>
            <a:ext cx="1177972" cy="79164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70">
              <a:solidFill>
                <a:schemeClr val="tx1"/>
              </a:solidFill>
            </a:endParaRPr>
          </a:p>
        </p:txBody>
      </p:sp>
      <p:sp>
        <p:nvSpPr>
          <p:cNvPr id="6" name="TextBox 5"/>
          <p:cNvSpPr txBox="1"/>
          <p:nvPr/>
        </p:nvSpPr>
        <p:spPr>
          <a:xfrm>
            <a:off x="727618" y="6423822"/>
            <a:ext cx="11600363" cy="1147109"/>
          </a:xfrm>
          <a:prstGeom prst="rect">
            <a:avLst/>
          </a:prstGeom>
          <a:noFill/>
          <a:ln>
            <a:noFill/>
          </a:ln>
        </p:spPr>
        <p:txBody>
          <a:bodyPr wrap="square" rtlCol="0">
            <a:spAutoFit/>
          </a:bodyPr>
          <a:lstStyle/>
          <a:p>
            <a:r>
              <a:rPr lang="en-GB" sz="3427" dirty="0"/>
              <a:t>LRM “this model is developed very much with semantic web technologies in mind”</a:t>
            </a:r>
          </a:p>
        </p:txBody>
      </p:sp>
      <p:sp>
        <p:nvSpPr>
          <p:cNvPr id="7" name="TextBox 6"/>
          <p:cNvSpPr txBox="1"/>
          <p:nvPr/>
        </p:nvSpPr>
        <p:spPr>
          <a:xfrm>
            <a:off x="3403600" y="7860391"/>
            <a:ext cx="5551924" cy="619721"/>
          </a:xfrm>
          <a:prstGeom prst="rect">
            <a:avLst/>
          </a:prstGeom>
          <a:noFill/>
          <a:ln>
            <a:noFill/>
          </a:ln>
        </p:spPr>
        <p:txBody>
          <a:bodyPr wrap="square" rtlCol="0">
            <a:spAutoFit/>
          </a:bodyPr>
          <a:lstStyle/>
          <a:p>
            <a:r>
              <a:rPr lang="en-GB" sz="3427" dirty="0"/>
              <a:t>RDA linked data communities</a:t>
            </a:r>
          </a:p>
        </p:txBody>
      </p:sp>
      <p:sp>
        <p:nvSpPr>
          <p:cNvPr id="8" name="Bent Arrow 7"/>
          <p:cNvSpPr/>
          <p:nvPr/>
        </p:nvSpPr>
        <p:spPr>
          <a:xfrm flipV="1">
            <a:off x="2225627" y="7576333"/>
            <a:ext cx="1177972" cy="79164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70">
              <a:solidFill>
                <a:schemeClr val="tx1"/>
              </a:solidFill>
            </a:endParaRPr>
          </a:p>
        </p:txBody>
      </p:sp>
      <p:sp>
        <p:nvSpPr>
          <p:cNvPr id="9" name="TextBox 8"/>
          <p:cNvSpPr txBox="1"/>
          <p:nvPr/>
        </p:nvSpPr>
        <p:spPr>
          <a:xfrm>
            <a:off x="660401" y="4070389"/>
            <a:ext cx="11600365" cy="1147109"/>
          </a:xfrm>
          <a:prstGeom prst="rect">
            <a:avLst/>
          </a:prstGeom>
          <a:noFill/>
          <a:ln>
            <a:noFill/>
          </a:ln>
        </p:spPr>
        <p:txBody>
          <a:bodyPr wrap="square" rtlCol="0">
            <a:spAutoFit/>
          </a:bodyPr>
          <a:lstStyle/>
          <a:p>
            <a:r>
              <a:rPr lang="en-GB" sz="3427" dirty="0"/>
              <a:t>“operates at a greater level of generality than </a:t>
            </a:r>
            <a:r>
              <a:rPr lang="en-GB" sz="3427" dirty="0" err="1"/>
              <a:t>FRBRoo</a:t>
            </a:r>
            <a:r>
              <a:rPr lang="en-GB" sz="3427" dirty="0"/>
              <a:t>, which seeks to be comparable in terms of generality with CIDOC CRM”</a:t>
            </a:r>
          </a:p>
        </p:txBody>
      </p:sp>
      <p:sp>
        <p:nvSpPr>
          <p:cNvPr id="10" name="TextBox 9"/>
          <p:cNvSpPr txBox="1"/>
          <p:nvPr/>
        </p:nvSpPr>
        <p:spPr>
          <a:xfrm>
            <a:off x="3175000" y="5520043"/>
            <a:ext cx="6448677" cy="619721"/>
          </a:xfrm>
          <a:prstGeom prst="rect">
            <a:avLst/>
          </a:prstGeom>
          <a:noFill/>
          <a:ln>
            <a:noFill/>
          </a:ln>
        </p:spPr>
        <p:txBody>
          <a:bodyPr wrap="square" rtlCol="0">
            <a:spAutoFit/>
          </a:bodyPr>
          <a:lstStyle/>
          <a:p>
            <a:r>
              <a:rPr lang="en-GB" sz="3427" dirty="0"/>
              <a:t>RDA cultural heritage communities</a:t>
            </a:r>
          </a:p>
        </p:txBody>
      </p:sp>
      <p:sp>
        <p:nvSpPr>
          <p:cNvPr id="11" name="Bent Arrow 10"/>
          <p:cNvSpPr/>
          <p:nvPr/>
        </p:nvSpPr>
        <p:spPr>
          <a:xfrm flipV="1">
            <a:off x="1997027" y="5223240"/>
            <a:ext cx="1177972" cy="79164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70">
              <a:solidFill>
                <a:schemeClr val="tx1"/>
              </a:solidFill>
            </a:endParaRPr>
          </a:p>
        </p:txBody>
      </p:sp>
      <p:sp>
        <p:nvSpPr>
          <p:cNvPr id="12" name="Title 1">
            <a:extLst>
              <a:ext uri="{FF2B5EF4-FFF2-40B4-BE49-F238E27FC236}">
                <a16:creationId xmlns:a16="http://schemas.microsoft.com/office/drawing/2014/main" id="{F696A311-45E3-432C-A5CB-0F2ED1644F8E}"/>
              </a:ext>
            </a:extLst>
          </p:cNvPr>
          <p:cNvSpPr txBox="1">
            <a:spLocks/>
          </p:cNvSpPr>
          <p:nvPr/>
        </p:nvSpPr>
        <p:spPr>
          <a:xfrm>
            <a:off x="508000" y="408011"/>
            <a:ext cx="7850226"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Is LRM suitable for RDA?</a:t>
            </a:r>
          </a:p>
        </p:txBody>
      </p:sp>
    </p:spTree>
    <p:extLst>
      <p:ext uri="{BB962C8B-B14F-4D97-AF65-F5344CB8AC3E}">
        <p14:creationId xmlns:p14="http://schemas.microsoft.com/office/powerpoint/2010/main" val="64239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0A69F-D409-498E-8469-95A5E72F534A}"/>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143D74E8-3C42-4574-9919-BFA434487B17}"/>
              </a:ext>
            </a:extLst>
          </p:cNvPr>
          <p:cNvSpPr>
            <a:spLocks noGrp="1"/>
          </p:cNvSpPr>
          <p:nvPr>
            <p:ph type="sldNum" sz="quarter" idx="11"/>
          </p:nvPr>
        </p:nvSpPr>
        <p:spPr/>
        <p:txBody>
          <a:bodyPr/>
          <a:lstStyle/>
          <a:p>
            <a:pPr algn="ctr"/>
            <a:fld id="{6B918772-37A3-47DC-BE01-33CAE9FCB74A}" type="slidenum">
              <a:rPr lang="en-US" smtClean="0"/>
              <a:pPr algn="ctr"/>
              <a:t>8</a:t>
            </a:fld>
            <a:endParaRPr lang="en-US" dirty="0"/>
          </a:p>
        </p:txBody>
      </p:sp>
      <p:sp>
        <p:nvSpPr>
          <p:cNvPr id="4" name="Title 1">
            <a:extLst>
              <a:ext uri="{FF2B5EF4-FFF2-40B4-BE49-F238E27FC236}">
                <a16:creationId xmlns:a16="http://schemas.microsoft.com/office/drawing/2014/main" id="{A2524AFA-F0E4-43AB-A618-4921E251DD37}"/>
              </a:ext>
            </a:extLst>
          </p:cNvPr>
          <p:cNvSpPr txBox="1">
            <a:spLocks/>
          </p:cNvSpPr>
          <p:nvPr/>
        </p:nvSpPr>
        <p:spPr>
          <a:xfrm>
            <a:off x="508000" y="476250"/>
            <a:ext cx="5129930"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LRM as a model</a:t>
            </a:r>
          </a:p>
        </p:txBody>
      </p:sp>
      <p:sp>
        <p:nvSpPr>
          <p:cNvPr id="5" name="TextBox 4">
            <a:extLst>
              <a:ext uri="{FF2B5EF4-FFF2-40B4-BE49-F238E27FC236}">
                <a16:creationId xmlns:a16="http://schemas.microsoft.com/office/drawing/2014/main" id="{DB69F08E-9EA7-4475-B72C-8F58E92B836B}"/>
              </a:ext>
            </a:extLst>
          </p:cNvPr>
          <p:cNvSpPr txBox="1"/>
          <p:nvPr/>
        </p:nvSpPr>
        <p:spPr>
          <a:xfrm>
            <a:off x="508000" y="2543771"/>
            <a:ext cx="10515601" cy="1569660"/>
          </a:xfrm>
          <a:prstGeom prst="rect">
            <a:avLst/>
          </a:prstGeom>
          <a:noFill/>
        </p:spPr>
        <p:txBody>
          <a:bodyPr wrap="square" rtlCol="0">
            <a:spAutoFit/>
          </a:bodyPr>
          <a:lstStyle/>
          <a:p>
            <a:r>
              <a:rPr lang="en-US" sz="4800" dirty="0"/>
              <a:t>High-level conceptual model</a:t>
            </a:r>
          </a:p>
          <a:p>
            <a:pPr marL="715963"/>
            <a:r>
              <a:rPr lang="en-US" sz="4800" dirty="0"/>
              <a:t>Entity-relationship structure 	</a:t>
            </a:r>
          </a:p>
        </p:txBody>
      </p:sp>
      <p:sp>
        <p:nvSpPr>
          <p:cNvPr id="6" name="TextBox 5">
            <a:extLst>
              <a:ext uri="{FF2B5EF4-FFF2-40B4-BE49-F238E27FC236}">
                <a16:creationId xmlns:a16="http://schemas.microsoft.com/office/drawing/2014/main" id="{C036E56E-8904-4EA1-A84F-65B65722978F}"/>
              </a:ext>
            </a:extLst>
          </p:cNvPr>
          <p:cNvSpPr txBox="1"/>
          <p:nvPr/>
        </p:nvSpPr>
        <p:spPr>
          <a:xfrm>
            <a:off x="508000" y="4594476"/>
            <a:ext cx="11277600" cy="2308324"/>
          </a:xfrm>
          <a:prstGeom prst="rect">
            <a:avLst/>
          </a:prstGeom>
          <a:noFill/>
        </p:spPr>
        <p:txBody>
          <a:bodyPr wrap="square" rtlCol="0">
            <a:spAutoFit/>
          </a:bodyPr>
          <a:lstStyle/>
          <a:p>
            <a:r>
              <a:rPr lang="en-US" sz="4800" dirty="0"/>
              <a:t>Intended for refinement by implementations</a:t>
            </a:r>
          </a:p>
          <a:p>
            <a:pPr marL="715963"/>
            <a:r>
              <a:rPr lang="en-US" sz="4800" dirty="0"/>
              <a:t>By sub-typing entities, relationships, and attributes</a:t>
            </a:r>
          </a:p>
        </p:txBody>
      </p:sp>
    </p:spTree>
    <p:extLst>
      <p:ext uri="{BB962C8B-B14F-4D97-AF65-F5344CB8AC3E}">
        <p14:creationId xmlns:p14="http://schemas.microsoft.com/office/powerpoint/2010/main" val="261197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0A69F-D409-498E-8469-95A5E72F534A}"/>
              </a:ext>
            </a:extLst>
          </p:cNvPr>
          <p:cNvSpPr>
            <a:spLocks noGrp="1"/>
          </p:cNvSpPr>
          <p:nvPr>
            <p:ph type="dt" sz="half" idx="10"/>
          </p:nvPr>
        </p:nvSpPr>
        <p:spPr/>
        <p:txBody>
          <a:bodyPr/>
          <a:lstStyle/>
          <a:p>
            <a:fld id="{E001E81F-CAD3-412B-8E6F-53481B321DC6}" type="datetime4">
              <a:rPr lang="en-US" smtClean="0"/>
              <a:t>November 15, 2018</a:t>
            </a:fld>
            <a:endParaRPr lang="en-US" dirty="0"/>
          </a:p>
        </p:txBody>
      </p:sp>
      <p:sp>
        <p:nvSpPr>
          <p:cNvPr id="3" name="Slide Number Placeholder 2">
            <a:extLst>
              <a:ext uri="{FF2B5EF4-FFF2-40B4-BE49-F238E27FC236}">
                <a16:creationId xmlns:a16="http://schemas.microsoft.com/office/drawing/2014/main" id="{143D74E8-3C42-4574-9919-BFA434487B17}"/>
              </a:ext>
            </a:extLst>
          </p:cNvPr>
          <p:cNvSpPr>
            <a:spLocks noGrp="1"/>
          </p:cNvSpPr>
          <p:nvPr>
            <p:ph type="sldNum" sz="quarter" idx="11"/>
          </p:nvPr>
        </p:nvSpPr>
        <p:spPr/>
        <p:txBody>
          <a:bodyPr/>
          <a:lstStyle/>
          <a:p>
            <a:pPr algn="ctr"/>
            <a:fld id="{6B918772-37A3-47DC-BE01-33CAE9FCB74A}" type="slidenum">
              <a:rPr lang="en-US" smtClean="0"/>
              <a:pPr algn="ctr"/>
              <a:t>9</a:t>
            </a:fld>
            <a:endParaRPr lang="en-US" dirty="0"/>
          </a:p>
        </p:txBody>
      </p:sp>
      <p:sp>
        <p:nvSpPr>
          <p:cNvPr id="4" name="Title 1">
            <a:extLst>
              <a:ext uri="{FF2B5EF4-FFF2-40B4-BE49-F238E27FC236}">
                <a16:creationId xmlns:a16="http://schemas.microsoft.com/office/drawing/2014/main" id="{A2524AFA-F0E4-43AB-A618-4921E251DD37}"/>
              </a:ext>
            </a:extLst>
          </p:cNvPr>
          <p:cNvSpPr txBox="1">
            <a:spLocks/>
          </p:cNvSpPr>
          <p:nvPr/>
        </p:nvSpPr>
        <p:spPr>
          <a:xfrm>
            <a:off x="508000" y="476250"/>
            <a:ext cx="4099199" cy="1015663"/>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LRM entities</a:t>
            </a:r>
          </a:p>
        </p:txBody>
      </p:sp>
      <p:sp>
        <p:nvSpPr>
          <p:cNvPr id="5" name="TextBox 4">
            <a:extLst>
              <a:ext uri="{FF2B5EF4-FFF2-40B4-BE49-F238E27FC236}">
                <a16:creationId xmlns:a16="http://schemas.microsoft.com/office/drawing/2014/main" id="{DB69F08E-9EA7-4475-B72C-8F58E92B836B}"/>
              </a:ext>
            </a:extLst>
          </p:cNvPr>
          <p:cNvSpPr txBox="1"/>
          <p:nvPr/>
        </p:nvSpPr>
        <p:spPr>
          <a:xfrm>
            <a:off x="501932" y="4470839"/>
            <a:ext cx="10515601" cy="3046988"/>
          </a:xfrm>
          <a:prstGeom prst="rect">
            <a:avLst/>
          </a:prstGeom>
          <a:noFill/>
        </p:spPr>
        <p:txBody>
          <a:bodyPr wrap="square" rtlCol="0">
            <a:spAutoFit/>
          </a:bodyPr>
          <a:lstStyle/>
          <a:p>
            <a:r>
              <a:rPr lang="en-US" sz="4800" dirty="0"/>
              <a:t>Added:</a:t>
            </a:r>
          </a:p>
          <a:p>
            <a:pPr marL="715963"/>
            <a:r>
              <a:rPr lang="en-US" sz="4800" dirty="0"/>
              <a:t>Agent, Collective Agent, </a:t>
            </a:r>
            <a:r>
              <a:rPr lang="en-US" sz="4800" dirty="0" err="1"/>
              <a:t>Nomen</a:t>
            </a:r>
            <a:r>
              <a:rPr lang="en-US" sz="4800" dirty="0"/>
              <a:t>, Place, Time-span</a:t>
            </a:r>
          </a:p>
          <a:p>
            <a:pPr marL="715963"/>
            <a:r>
              <a:rPr lang="en-US" sz="4800" dirty="0"/>
              <a:t>+ Res (super-class of other entities)	</a:t>
            </a:r>
          </a:p>
        </p:txBody>
      </p:sp>
      <p:sp>
        <p:nvSpPr>
          <p:cNvPr id="7" name="TextBox 6">
            <a:extLst>
              <a:ext uri="{FF2B5EF4-FFF2-40B4-BE49-F238E27FC236}">
                <a16:creationId xmlns:a16="http://schemas.microsoft.com/office/drawing/2014/main" id="{4CE2B0A1-5DC8-474D-A108-0F2F516110C2}"/>
              </a:ext>
            </a:extLst>
          </p:cNvPr>
          <p:cNvSpPr txBox="1"/>
          <p:nvPr/>
        </p:nvSpPr>
        <p:spPr>
          <a:xfrm>
            <a:off x="501933" y="1824513"/>
            <a:ext cx="10515601" cy="2308324"/>
          </a:xfrm>
          <a:prstGeom prst="rect">
            <a:avLst/>
          </a:prstGeom>
          <a:noFill/>
        </p:spPr>
        <p:txBody>
          <a:bodyPr wrap="square" rtlCol="0">
            <a:spAutoFit/>
          </a:bodyPr>
          <a:lstStyle/>
          <a:p>
            <a:r>
              <a:rPr lang="en-US" sz="4800" dirty="0"/>
              <a:t>Retained:</a:t>
            </a:r>
          </a:p>
          <a:p>
            <a:pPr marL="715963"/>
            <a:r>
              <a:rPr lang="en-US" sz="4800" dirty="0"/>
              <a:t>Work, Expression, Manifestation, Item, Person**	</a:t>
            </a:r>
          </a:p>
        </p:txBody>
      </p:sp>
    </p:spTree>
    <p:extLst>
      <p:ext uri="{BB962C8B-B14F-4D97-AF65-F5344CB8AC3E}">
        <p14:creationId xmlns:p14="http://schemas.microsoft.com/office/powerpoint/2010/main" val="315511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RDA colors">
      <a:dk1>
        <a:sysClr val="windowText" lastClr="000000"/>
      </a:dk1>
      <a:lt1>
        <a:sysClr val="window" lastClr="FFFFFF"/>
      </a:lt1>
      <a:dk2>
        <a:srgbClr val="21328A"/>
      </a:dk2>
      <a:lt2>
        <a:srgbClr val="FECE4E"/>
      </a:lt2>
      <a:accent1>
        <a:srgbClr val="F59B2D"/>
      </a:accent1>
      <a:accent2>
        <a:srgbClr val="59B2DF"/>
      </a:accent2>
      <a:accent3>
        <a:srgbClr val="CF7609"/>
      </a:accent3>
      <a:accent4>
        <a:srgbClr val="8A4F06"/>
      </a:accent4>
      <a:accent5>
        <a:srgbClr val="BFBFBF"/>
      </a:accent5>
      <a:accent6>
        <a:srgbClr val="7F7F7F"/>
      </a:accent6>
      <a:hlink>
        <a:srgbClr val="F59B2D"/>
      </a:hlink>
      <a:folHlink>
        <a:srgbClr val="213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 template" id="{A9586000-ABCC-4F00-A5EB-CE79DC5CE2ED}" vid="{7EFD873D-87CF-4CB2-A974-3F483C95B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14229</TotalTime>
  <Words>5937</Words>
  <Application>Microsoft Office PowerPoint</Application>
  <PresentationFormat>Custom</PresentationFormat>
  <Paragraphs>850</Paragraphs>
  <Slides>64</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2" baseType="lpstr">
      <vt:lpstr>Arial</vt:lpstr>
      <vt:lpstr>Arial</vt:lpstr>
      <vt:lpstr>Calibri</vt:lpstr>
      <vt:lpstr>Calibri Light</vt:lpstr>
      <vt:lpstr>Courier New</vt:lpstr>
      <vt:lpstr>Wingdings</vt:lpstr>
      <vt:lpstr>Office Theme</vt:lpstr>
      <vt:lpstr>Slide</vt:lpstr>
      <vt:lpstr>PowerPoint Presentation</vt:lpstr>
      <vt:lpstr>PowerPoint Presentation</vt:lpstr>
      <vt:lpstr>Cataloguing with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Cataloguing with RDA</vt:lpstr>
      <vt:lpstr>PowerPoint Presentation</vt:lpstr>
      <vt:lpstr>PowerPoint Presentation</vt:lpstr>
      <vt:lpstr>PowerPoint Presentation</vt:lpstr>
      <vt:lpstr>PowerPoint Presentation</vt:lpstr>
      <vt:lpstr>PowerPoint Presentation</vt:lpstr>
      <vt:lpstr>Cataloguing with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Cataloguing with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Cataloguing with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Cataloguing with RDA</vt:lpstr>
      <vt:lpstr>PowerPoint Presentation</vt:lpstr>
      <vt:lpstr>PowerPoint Presentation</vt:lpstr>
      <vt:lpstr>PowerPoint Presentation</vt:lpstr>
      <vt:lpstr>PowerPoint Presentation</vt:lpstr>
      <vt:lpstr>Cataloguing with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Kimberly Thornton</dc:creator>
  <cp:lastModifiedBy>Gordon Dunsire</cp:lastModifiedBy>
  <cp:revision>225</cp:revision>
  <dcterms:created xsi:type="dcterms:W3CDTF">2018-05-30T16:51:30Z</dcterms:created>
  <dcterms:modified xsi:type="dcterms:W3CDTF">2018-11-15T15:04:29Z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2018-05-30T00:00:00Z</vt:filetime>
  </property>
  <property fmtid="{D5CDD505-2E9C-101B-9397-08002B2CF9AE}" pid="3" name="Creator">
    <vt:lpwstr>Adobe InDesign CC 13.1 (Windows)</vt:lpwstr>
  </property>
  <property fmtid="{D5CDD505-2E9C-101B-9397-08002B2CF9AE}" pid="4" name="LastSaved">
    <vt:filetime>2018-05-30T00:00:00Z</vt:filetime>
  </property>
</Properties>
</file>