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1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8" r:id="rId14"/>
    <p:sldId id="259" r:id="rId15"/>
    <p:sldId id="260" r:id="rId16"/>
    <p:sldId id="276" r:id="rId17"/>
    <p:sldId id="277" r:id="rId18"/>
    <p:sldId id="278" r:id="rId19"/>
    <p:sldId id="279" r:id="rId20"/>
    <p:sldId id="280" r:id="rId21"/>
    <p:sldId id="281" r:id="rId22"/>
    <p:sldId id="262" r:id="rId23"/>
    <p:sldId id="263" r:id="rId24"/>
    <p:sldId id="264" r:id="rId25"/>
    <p:sldId id="265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E021-E946-49FE-9146-1B1C0C168F8B}" type="datetimeFigureOut">
              <a:rPr lang="en-GB" smtClean="0"/>
              <a:pPr/>
              <a:t>18/06/2011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85261-6114-4571-A7B8-0EC41CEC531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www.gordondunsire.com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9D6775-8307-44F2-BFF7-B318416034AA}" type="datetimeFigureOut">
              <a:rPr lang="en-GB" smtClean="0"/>
              <a:pPr algn="r"/>
              <a:t>18/06/2011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779D6775-8307-44F2-BFF7-B318416034AA}" type="datetimeFigureOut">
              <a:rPr lang="en-GB" smtClean="0"/>
              <a:pPr/>
              <a:t>18/06/2011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www.gordondunsire.com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779D6775-8307-44F2-BFF7-B318416034AA}" type="datetimeFigureOut">
              <a:rPr lang="en-GB" smtClean="0"/>
              <a:pPr/>
              <a:t>18/06/2011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www.gordondunsire.com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779D6775-8307-44F2-BFF7-B318416034AA}" type="datetimeFigureOut">
              <a:rPr lang="en-GB" smtClean="0"/>
              <a:pPr/>
              <a:t>18/06/2011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www.gordondunsire.com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r>
              <a:rPr lang="en-GB" dirty="0" smtClean="0"/>
              <a:t>www.gordondunsire.com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pPr algn="r"/>
            <a:fld id="{779D6775-8307-44F2-BFF7-B318416034AA}" type="datetimeFigureOut">
              <a:rPr lang="en-GB" smtClean="0"/>
              <a:pPr algn="r"/>
              <a:t>18/06/2011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Current initiatives in developing library linked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Gordon Dunsire</a:t>
            </a:r>
          </a:p>
          <a:p>
            <a:r>
              <a:rPr lang="en-GB" dirty="0" smtClean="0"/>
              <a:t>Presented at the Cataloguing and Indexing Group Scotland seminar “Linked data and the Semantic Web: what have libraries got to do with it?”, Edinburgh, National Library of Scotland, 17 June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R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556" y="393008"/>
            <a:ext cx="8726888" cy="6071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R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11" y="1434645"/>
            <a:ext cx="8244178" cy="39887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4653136"/>
            <a:ext cx="410445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Case study: National Library of Scotland Digital Object Database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Digitized versions of items from the collections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DPho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132" y="488280"/>
            <a:ext cx="7621736" cy="588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DFlick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2469"/>
            <a:ext cx="9144000" cy="635306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0" y="0"/>
            <a:ext cx="176368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372200" y="1268760"/>
            <a:ext cx="201622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724128" y="1700808"/>
            <a:ext cx="3419872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0" y="5589240"/>
            <a:ext cx="5292080" cy="1268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012160" y="6237312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DODFlickrTag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548680"/>
            <a:ext cx="3937897" cy="499223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763688" y="3789040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DN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272" y="0"/>
            <a:ext cx="82254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Representing the record in RDF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record is about the digitized photograph</a:t>
            </a:r>
          </a:p>
          <a:p>
            <a:r>
              <a:rPr lang="en-GB" dirty="0" smtClean="0"/>
              <a:t>The record needs to be broken down into individual statements to form triples</a:t>
            </a:r>
          </a:p>
          <a:p>
            <a:r>
              <a:rPr lang="en-GB" dirty="0" smtClean="0"/>
              <a:t>So a URI for the digitized photograph will be the object of each triple</a:t>
            </a:r>
          </a:p>
          <a:p>
            <a:r>
              <a:rPr lang="en-GB" dirty="0" smtClean="0"/>
              <a:t>A convenient way of determining the URI is to use the ID of the record, prefixed by a namespace</a:t>
            </a:r>
          </a:p>
          <a:p>
            <a:pPr lvl="1"/>
            <a:r>
              <a:rPr lang="en-GB" dirty="0" smtClean="0"/>
              <a:t>Placeholder namespace abbreviation: </a:t>
            </a:r>
            <a:r>
              <a:rPr lang="en-GB" dirty="0" err="1" smtClean="0"/>
              <a:t>nlsdod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Representing the record in RDF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subject of each triple is known</a:t>
            </a:r>
          </a:p>
          <a:p>
            <a:pPr lvl="1"/>
            <a:r>
              <a:rPr lang="en-GB" dirty="0" smtClean="0"/>
              <a:t>= The value of the record field or attribute</a:t>
            </a:r>
          </a:p>
          <a:p>
            <a:pPr lvl="1"/>
            <a:r>
              <a:rPr lang="en-GB" dirty="0" smtClean="0"/>
              <a:t>Need to determine if it has a URI</a:t>
            </a:r>
          </a:p>
          <a:p>
            <a:pPr lvl="2"/>
            <a:r>
              <a:rPr lang="en-GB" dirty="0" smtClean="0"/>
              <a:t>Good for linking data!</a:t>
            </a:r>
          </a:p>
          <a:p>
            <a:r>
              <a:rPr lang="en-GB" dirty="0" smtClean="0"/>
              <a:t>The art is in choosing the property (predicate) of each triple</a:t>
            </a:r>
          </a:p>
          <a:p>
            <a:pPr lvl="1"/>
            <a:r>
              <a:rPr lang="en-GB" dirty="0" smtClean="0"/>
              <a:t>Similar properties in different namespaces</a:t>
            </a:r>
          </a:p>
          <a:p>
            <a:pPr lvl="1"/>
            <a:r>
              <a:rPr lang="en-GB" dirty="0" smtClean="0"/>
              <a:t>E.g. FRBR, ISBD, RDA, </a:t>
            </a:r>
            <a:r>
              <a:rPr lang="en-GB" dirty="0" err="1" smtClean="0"/>
              <a:t>DCTerms</a:t>
            </a:r>
            <a:r>
              <a:rPr lang="en-GB" dirty="0" smtClean="0"/>
              <a:t>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Title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dct:title</a:t>
            </a:r>
            <a:endParaRPr lang="en-GB" dirty="0" smtClean="0"/>
          </a:p>
          <a:p>
            <a:pPr lvl="1"/>
            <a:r>
              <a:rPr lang="en-GB" dirty="0" smtClean="0"/>
              <a:t>A name given to the resource.</a:t>
            </a:r>
          </a:p>
          <a:p>
            <a:r>
              <a:rPr lang="en-GB" dirty="0" smtClean="0"/>
              <a:t>isbd:P1004 (has title proper)</a:t>
            </a:r>
          </a:p>
          <a:p>
            <a:pPr lvl="1"/>
            <a:r>
              <a:rPr lang="en-GB" dirty="0" smtClean="0"/>
              <a:t>Relates a resource to the title proper (the chief name of a resource, i.e. the title of a resource in the form in which it appears on the preferred source of information for the resource</a:t>
            </a:r>
            <a:r>
              <a:rPr lang="en-GB" dirty="0" smtClean="0"/>
              <a:t>).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Title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frbr:P3020 (has title of the manifestation)</a:t>
            </a:r>
          </a:p>
          <a:p>
            <a:pPr lvl="1"/>
            <a:r>
              <a:rPr lang="en-GB" dirty="0" smtClean="0"/>
              <a:t>Relates a manifestation to the word, phrase, or group of characters naming the manifestation. </a:t>
            </a:r>
          </a:p>
          <a:p>
            <a:r>
              <a:rPr lang="en-GB" dirty="0" err="1" smtClean="0"/>
              <a:t>rda:titleManifestation</a:t>
            </a:r>
            <a:endParaRPr lang="en-GB" dirty="0" smtClean="0"/>
          </a:p>
          <a:p>
            <a:pPr lvl="1"/>
            <a:r>
              <a:rPr lang="en-GB" dirty="0" smtClean="0"/>
              <a:t>A word, character, or group of words and/or characters that names a resource or a work contained in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IFLA standards: FR family, ISBD, UNIMARC</a:t>
            </a:r>
          </a:p>
          <a:p>
            <a:r>
              <a:rPr lang="en-GB" dirty="0" smtClean="0"/>
              <a:t>Other standards: RDA, MODS/MADS</a:t>
            </a:r>
          </a:p>
          <a:p>
            <a:r>
              <a:rPr lang="en-GB" dirty="0" smtClean="0"/>
              <a:t>Case study: Digital objects at the National Library of Scotland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Title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Alert: FRBR and RDA properties have a domain of Manifestation</a:t>
            </a:r>
          </a:p>
          <a:p>
            <a:pPr lvl="1"/>
            <a:r>
              <a:rPr lang="en-GB" dirty="0" smtClean="0"/>
              <a:t>And DOD records are not </a:t>
            </a:r>
            <a:r>
              <a:rPr lang="en-GB" dirty="0" err="1" smtClean="0"/>
              <a:t>FRBRized</a:t>
            </a:r>
            <a:r>
              <a:rPr lang="en-GB" dirty="0" smtClean="0"/>
              <a:t>, so the subject URI is an instance of a Bibliographic Resource, not a Work, Expression, Manifestation or Item</a:t>
            </a:r>
          </a:p>
          <a:p>
            <a:r>
              <a:rPr lang="en-GB" dirty="0" smtClean="0"/>
              <a:t>So isbd:P1104 (has title proper) is probably the best choice</a:t>
            </a:r>
          </a:p>
          <a:p>
            <a:pPr lvl="1"/>
            <a:r>
              <a:rPr lang="en-GB" dirty="0" smtClean="0"/>
              <a:t>More specific than </a:t>
            </a:r>
            <a:r>
              <a:rPr lang="en-GB" dirty="0" err="1" smtClean="0"/>
              <a:t>dct:title</a:t>
            </a:r>
            <a:r>
              <a:rPr lang="en-GB" dirty="0" smtClean="0"/>
              <a:t>, so retains more information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for some other fields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Range can help retain information</a:t>
            </a:r>
          </a:p>
          <a:p>
            <a:pPr lvl="1"/>
            <a:r>
              <a:rPr lang="en-GB" dirty="0" smtClean="0"/>
              <a:t>E.g. When a URI is required for the object of a triple – to allow it to be linked to other triples</a:t>
            </a:r>
          </a:p>
          <a:p>
            <a:r>
              <a:rPr lang="en-GB" dirty="0" smtClean="0"/>
              <a:t>E.g. Subjects</a:t>
            </a:r>
          </a:p>
          <a:p>
            <a:pPr lvl="1"/>
            <a:r>
              <a:rPr lang="en-GB" dirty="0" smtClean="0"/>
              <a:t>Specific property such as “has LCSH” can have range which specifies the object as a Library of Congress Subject Heading</a:t>
            </a:r>
          </a:p>
          <a:p>
            <a:pPr lvl="1"/>
            <a:r>
              <a:rPr lang="en-GB" dirty="0" smtClean="0"/>
              <a:t>Such properties are not yet developed in standard library models</a:t>
            </a:r>
          </a:p>
          <a:p>
            <a:pPr lvl="2"/>
            <a:r>
              <a:rPr lang="en-GB" smtClean="0"/>
              <a:t>Waiting for FRSAD ...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509"/>
            <a:ext cx="9144000" cy="5472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0"/>
            <a:ext cx="7534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http://eculture.cs.vu.nl/europeana/session/search</a:t>
            </a:r>
            <a:endParaRPr lang="en-GB" sz="2800" dirty="0"/>
          </a:p>
        </p:txBody>
      </p:sp>
      <p:sp>
        <p:nvSpPr>
          <p:cNvPr id="4" name="Oval 3"/>
          <p:cNvSpPr/>
          <p:nvPr/>
        </p:nvSpPr>
        <p:spPr>
          <a:xfrm>
            <a:off x="3779912" y="1916832"/>
            <a:ext cx="15841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228184" y="1916832"/>
            <a:ext cx="18002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316416" y="5373216"/>
            <a:ext cx="82758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563" y="323142"/>
            <a:ext cx="7786874" cy="621171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55576" y="1268760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827584" y="3068960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27584" y="4869160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Arrow 6"/>
          <p:cNvSpPr/>
          <p:nvPr/>
        </p:nvSpPr>
        <p:spPr>
          <a:xfrm>
            <a:off x="1835696" y="2244483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843808" y="2132856"/>
            <a:ext cx="617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ym typeface="Wingdings" pitchFamily="2" charset="2"/>
              </a:rPr>
              <a:t>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57516"/>
            <a:ext cx="9144000" cy="334296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2492896"/>
            <a:ext cx="125963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9643"/>
            <a:ext cx="9144000" cy="627871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860032" y="2780928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932040" y="5013176"/>
            <a:ext cx="3108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bontjas</a:t>
            </a:r>
            <a:r>
              <a:rPr lang="en-GB" sz="3200" dirty="0" smtClean="0"/>
              <a:t> = fur coat</a:t>
            </a:r>
            <a:endParaRPr lang="en-GB" sz="3200" dirty="0"/>
          </a:p>
        </p:txBody>
      </p:sp>
      <p:sp>
        <p:nvSpPr>
          <p:cNvPr id="5" name="Oval 4"/>
          <p:cNvSpPr/>
          <p:nvPr/>
        </p:nvSpPr>
        <p:spPr>
          <a:xfrm>
            <a:off x="3923928" y="1556792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004048" y="1556792"/>
            <a:ext cx="6480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5" grpId="1" animBg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3086803" cy="3658433"/>
          </a:xfrm>
          <a:prstGeom prst="rect">
            <a:avLst/>
          </a:prstGeom>
        </p:spPr>
      </p:pic>
      <p:pic>
        <p:nvPicPr>
          <p:cNvPr id="4" name="Picture 3" descr="DOD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556792"/>
            <a:ext cx="5004940" cy="3658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188640"/>
            <a:ext cx="2972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Fur coats!</a:t>
            </a:r>
            <a:endParaRPr lang="en-GB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960704" y="5589240"/>
            <a:ext cx="3315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Thank you!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IFLA 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RDF representations of standards for “universal” bibliographic control are being developed</a:t>
            </a:r>
          </a:p>
          <a:p>
            <a:r>
              <a:rPr lang="en-GB" dirty="0" smtClean="0"/>
              <a:t>“FR” (Functional Requirements) family of models</a:t>
            </a:r>
          </a:p>
          <a:p>
            <a:pPr lvl="1"/>
            <a:r>
              <a:rPr lang="en-GB" dirty="0" smtClean="0"/>
              <a:t>For Bibliographic Records (FRBR)</a:t>
            </a:r>
          </a:p>
          <a:p>
            <a:pPr lvl="1"/>
            <a:r>
              <a:rPr lang="en-GB" dirty="0" smtClean="0"/>
              <a:t>For Authority Data (FRAD)</a:t>
            </a:r>
          </a:p>
          <a:p>
            <a:pPr lvl="1"/>
            <a:r>
              <a:rPr lang="en-GB" dirty="0" smtClean="0"/>
              <a:t>For Subject Authority Data (FRSAD)</a:t>
            </a:r>
          </a:p>
          <a:p>
            <a:r>
              <a:rPr lang="en-GB" dirty="0" smtClean="0"/>
              <a:t>International Standard Bibliographic Description (ISBD)</a:t>
            </a:r>
          </a:p>
          <a:p>
            <a:pPr lvl="1"/>
            <a:r>
              <a:rPr lang="en-GB" dirty="0" smtClean="0"/>
              <a:t>Record structure and content</a:t>
            </a:r>
          </a:p>
          <a:p>
            <a:r>
              <a:rPr lang="en-GB" dirty="0" smtClean="0"/>
              <a:t>UNIMARC</a:t>
            </a:r>
          </a:p>
          <a:p>
            <a:pPr lvl="1"/>
            <a:r>
              <a:rPr lang="en-GB" dirty="0" smtClean="0"/>
              <a:t>Encoding for ISBD records (Bibliographic) and FRAD (Authorities)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Representation in RDF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Entities =&gt; RDF classes</a:t>
            </a:r>
          </a:p>
          <a:p>
            <a:pPr lvl="1"/>
            <a:r>
              <a:rPr lang="en-GB" dirty="0" smtClean="0"/>
              <a:t>E.g. FRBR “Person”</a:t>
            </a:r>
          </a:p>
          <a:p>
            <a:r>
              <a:rPr lang="en-GB" dirty="0" smtClean="0"/>
              <a:t>Attributes, tags, (sub)fields, relationships =&gt; RDF properties</a:t>
            </a:r>
          </a:p>
          <a:p>
            <a:pPr lvl="1"/>
            <a:r>
              <a:rPr lang="en-GB" dirty="0" smtClean="0"/>
              <a:t>E.g. ISBD “title proper”</a:t>
            </a:r>
          </a:p>
          <a:p>
            <a:pPr lvl="1"/>
            <a:r>
              <a:rPr lang="en-GB" dirty="0" smtClean="0"/>
              <a:t>E.g. UNIMARC “200 $a” (title proper)</a:t>
            </a:r>
          </a:p>
          <a:p>
            <a:pPr lvl="1"/>
            <a:r>
              <a:rPr lang="en-GB" dirty="0" smtClean="0"/>
              <a:t>E.g. FRBR “title of the manifestation”</a:t>
            </a:r>
          </a:p>
          <a:p>
            <a:r>
              <a:rPr lang="en-GB" dirty="0" smtClean="0"/>
              <a:t>Controlled term values =&gt; SKOS vocabularies</a:t>
            </a:r>
          </a:p>
          <a:p>
            <a:pPr lvl="1"/>
            <a:r>
              <a:rPr lang="en-GB" dirty="0" smtClean="0"/>
              <a:t>E.g. ISBD Area 0 (content and media type)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library standards in RDF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RDA: resource description and access</a:t>
            </a:r>
          </a:p>
          <a:p>
            <a:pPr lvl="1"/>
            <a:r>
              <a:rPr lang="en-GB" dirty="0" smtClean="0"/>
              <a:t>Content standard based on FR models</a:t>
            </a:r>
          </a:p>
          <a:p>
            <a:pPr lvl="1"/>
            <a:r>
              <a:rPr lang="en-GB" dirty="0" smtClean="0"/>
              <a:t>Refines the FR properties</a:t>
            </a:r>
          </a:p>
          <a:p>
            <a:pPr lvl="1"/>
            <a:r>
              <a:rPr lang="en-GB" dirty="0" smtClean="0"/>
              <a:t>Many more controlled vocabularies than AACR</a:t>
            </a:r>
          </a:p>
          <a:p>
            <a:r>
              <a:rPr lang="en-GB" dirty="0" smtClean="0"/>
              <a:t>MODS/MADS (Metadata Object/Authority Description Schema)</a:t>
            </a:r>
          </a:p>
          <a:p>
            <a:pPr lvl="1"/>
            <a:r>
              <a:rPr lang="en-GB" dirty="0" smtClean="0"/>
              <a:t>Metadata structure based on MARC21</a:t>
            </a:r>
          </a:p>
          <a:p>
            <a:pPr lvl="1"/>
            <a:r>
              <a:rPr lang="en-GB" dirty="0" smtClean="0"/>
              <a:t>RDF representation just beginning 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library standards in RDF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BIBO: Bibliographic Ontology</a:t>
            </a:r>
          </a:p>
          <a:p>
            <a:pPr lvl="1"/>
            <a:r>
              <a:rPr lang="en-GB" dirty="0" smtClean="0"/>
              <a:t>Classes and properties for citations and bibliographic references</a:t>
            </a:r>
          </a:p>
          <a:p>
            <a:r>
              <a:rPr lang="en-GB" dirty="0" smtClean="0"/>
              <a:t>DCMI Metadata Terms (Dublin Core)</a:t>
            </a:r>
          </a:p>
          <a:p>
            <a:pPr lvl="1"/>
            <a:r>
              <a:rPr lang="en-GB" dirty="0" smtClean="0"/>
              <a:t>High-level common-denominator classes and properties for memory institution metadata</a:t>
            </a:r>
          </a:p>
          <a:p>
            <a:r>
              <a:rPr lang="en-GB" dirty="0" smtClean="0"/>
              <a:t>Lots of controlled vocabularies</a:t>
            </a:r>
          </a:p>
          <a:p>
            <a:pPr lvl="1"/>
            <a:r>
              <a:rPr lang="en-GB" dirty="0" smtClean="0"/>
              <a:t>LCSH, DDC summaries, RDA vocabularies,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M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790"/>
            <a:ext cx="9144000" cy="672841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23928" y="1484784"/>
            <a:ext cx="27363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499992" y="3429000"/>
            <a:ext cx="244827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115616" y="1988840"/>
            <a:ext cx="295232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092280" y="1484784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M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2030"/>
            <a:ext cx="9144000" cy="60139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636912"/>
            <a:ext cx="1619672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4941168"/>
            <a:ext cx="3923928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3861048"/>
            <a:ext cx="16196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R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9544"/>
            <a:ext cx="9144000" cy="575891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1844824"/>
            <a:ext cx="14756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GordonDuns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GordonDunsire</Template>
  <TotalTime>1809</TotalTime>
  <Words>743</Words>
  <Application>Microsoft Office PowerPoint</Application>
  <PresentationFormat>On-screen Show (4:3)</PresentationFormat>
  <Paragraphs>110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GordonDunsire</vt:lpstr>
      <vt:lpstr>Current initiatives in developing library linked data</vt:lpstr>
      <vt:lpstr>Overview</vt:lpstr>
      <vt:lpstr>IFLA standards</vt:lpstr>
      <vt:lpstr>Representation in RDF</vt:lpstr>
      <vt:lpstr>Other library standards in RDF (1)</vt:lpstr>
      <vt:lpstr>Other library standards in RDF (2)</vt:lpstr>
      <vt:lpstr>Slide 7</vt:lpstr>
      <vt:lpstr>Slide 8</vt:lpstr>
      <vt:lpstr>Slide 9</vt:lpstr>
      <vt:lpstr>Slide 10</vt:lpstr>
      <vt:lpstr>Slide 11</vt:lpstr>
      <vt:lpstr>Case study: National Library of Scotland Digital Object Database</vt:lpstr>
      <vt:lpstr>Slide 13</vt:lpstr>
      <vt:lpstr>Slide 14</vt:lpstr>
      <vt:lpstr>Slide 15</vt:lpstr>
      <vt:lpstr>Representing the record in RDF (1)</vt:lpstr>
      <vt:lpstr>Representing the record in RDF (2)</vt:lpstr>
      <vt:lpstr>Title (1)</vt:lpstr>
      <vt:lpstr>Title (2)</vt:lpstr>
      <vt:lpstr>Title (3)</vt:lpstr>
      <vt:lpstr>But for some other fields ...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initiatives in developing library linked data</dc:title>
  <dc:creator>Dunsire</dc:creator>
  <cp:lastModifiedBy>Dunsire</cp:lastModifiedBy>
  <cp:revision>23</cp:revision>
  <dcterms:created xsi:type="dcterms:W3CDTF">2011-06-14T07:43:57Z</dcterms:created>
  <dcterms:modified xsi:type="dcterms:W3CDTF">2011-06-18T22:09:23Z</dcterms:modified>
</cp:coreProperties>
</file>