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4981F6-B038-4BC5-BB86-D487BB9F3D8A}" type="datetimeFigureOut">
              <a:rPr lang="en-GB" smtClean="0"/>
              <a:pPr/>
              <a:t>16/06/2011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B5A299-2765-4768-B46A-24AC752B911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B5A299-2765-4768-B46A-24AC752B9110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885261-6114-4571-A7B8-0EC41CEC5311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885261-6114-4571-A7B8-0EC41CEC5311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B5A299-2765-4768-B46A-24AC752B9110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B5A299-2765-4768-B46A-24AC752B9110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B5A299-2765-4768-B46A-24AC752B9110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B5A299-2765-4768-B46A-24AC752B9110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B5A299-2765-4768-B46A-24AC752B9110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B5A299-2765-4768-B46A-24AC752B9110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B5A299-2765-4768-B46A-24AC752B9110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B5A299-2765-4768-B46A-24AC752B9110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B5A299-2765-4768-B46A-24AC752B9110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B5A299-2765-4768-B46A-24AC752B9110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B5A299-2765-4768-B46A-24AC752B9110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885261-6114-4571-A7B8-0EC41CEC5311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885261-6114-4571-A7B8-0EC41CEC5311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9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FB859-7574-49E4-9218-992E0253F05C}" type="datetimeFigureOut">
              <a:rPr lang="en-GB" smtClean="0"/>
              <a:pPr/>
              <a:t>16/06/2011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589FB859-7574-49E4-9218-992E0253F05C}" type="datetimeFigureOut">
              <a:rPr lang="en-GB" smtClean="0"/>
              <a:pPr/>
              <a:t>16/06/2011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589FB859-7574-49E4-9218-992E0253F05C}" type="datetimeFigureOut">
              <a:rPr lang="en-GB" smtClean="0"/>
              <a:pPr/>
              <a:t>16/06/2011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589FB859-7574-49E4-9218-992E0253F05C}" type="datetimeFigureOut">
              <a:rPr lang="en-GB" smtClean="0"/>
              <a:pPr/>
              <a:t>16/06/2011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groundskin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341" y="0"/>
            <a:ext cx="9131318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7544" y="630932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0099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8224" y="630932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0099"/>
                </a:solidFill>
              </a:defRPr>
            </a:lvl1pPr>
          </a:lstStyle>
          <a:p>
            <a:fld id="{589FB859-7574-49E4-9218-992E0253F05C}" type="datetimeFigureOut">
              <a:rPr lang="en-GB" smtClean="0"/>
              <a:pPr/>
              <a:t>16/06/2011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rgbClr val="000099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3200" kern="12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800" kern="1200">
          <a:solidFill>
            <a:srgbClr val="000099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400" kern="1200">
          <a:solidFill>
            <a:srgbClr val="000099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000" kern="1200">
          <a:solidFill>
            <a:srgbClr val="000099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000" kern="1200">
          <a:solidFill>
            <a:srgbClr val="00009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iflastandards.info/ns/isbd/elements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Introduction to linked data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Gordon Dunsire</a:t>
            </a:r>
          </a:p>
          <a:p>
            <a:r>
              <a:rPr lang="en-GB" dirty="0" smtClean="0"/>
              <a:t>Presented at the Cataloguing and Indexing Group Scotland seminar “Linked data and the Semantic Web: what have libraries got to do with it?”, Edinburgh, National Library of Scotland, 17 June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Namespaces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URI can be constructed from a base plus a unique, identifying suffix</a:t>
            </a:r>
          </a:p>
          <a:p>
            <a:pPr lvl="1"/>
            <a:r>
              <a:rPr lang="en-GB" dirty="0" smtClean="0"/>
              <a:t>http://iflastandards.info/ns/isbd/elements/</a:t>
            </a:r>
          </a:p>
          <a:p>
            <a:pPr lvl="1"/>
            <a:r>
              <a:rPr lang="en-GB" dirty="0" smtClean="0"/>
              <a:t>+ P1001</a:t>
            </a:r>
          </a:p>
          <a:p>
            <a:r>
              <a:rPr lang="en-GB" dirty="0" smtClean="0"/>
              <a:t>Base is known as a namespace</a:t>
            </a:r>
          </a:p>
          <a:p>
            <a:pPr lvl="1"/>
            <a:r>
              <a:rPr lang="en-GB" dirty="0" smtClean="0"/>
              <a:t>Can be abbreviated by human programmer</a:t>
            </a:r>
          </a:p>
          <a:p>
            <a:pPr lvl="2"/>
            <a:r>
              <a:rPr lang="en-GB" dirty="0" smtClean="0"/>
              <a:t>“</a:t>
            </a:r>
            <a:r>
              <a:rPr lang="en-GB" dirty="0" err="1" smtClean="0"/>
              <a:t>isbd</a:t>
            </a:r>
            <a:r>
              <a:rPr lang="en-GB" dirty="0" smtClean="0"/>
              <a:t>” = </a:t>
            </a:r>
            <a:r>
              <a:rPr lang="en-GB" dirty="0" smtClean="0">
                <a:hlinkClick r:id="rId3"/>
              </a:rPr>
              <a:t>http://iflastandards.info/ns/isbd/elements/</a:t>
            </a:r>
            <a:endParaRPr lang="en-GB" dirty="0" smtClean="0"/>
          </a:p>
          <a:p>
            <a:pPr lvl="1"/>
            <a:r>
              <a:rPr lang="en-GB" dirty="0" smtClean="0"/>
              <a:t>isbd:P1001</a:t>
            </a:r>
          </a:p>
          <a:p>
            <a:r>
              <a:rPr lang="en-GB" dirty="0" smtClean="0"/>
              <a:t>Machine expands abbreviation for processing</a:t>
            </a:r>
          </a:p>
          <a:p>
            <a:pPr lvl="1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Everything as triples in RDF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Every aspect of the metadata must be expressed in RDF to be machine-</a:t>
            </a:r>
            <a:r>
              <a:rPr lang="en-GB" dirty="0" err="1" smtClean="0"/>
              <a:t>processable</a:t>
            </a:r>
            <a:endParaRPr lang="en-GB" dirty="0" smtClean="0"/>
          </a:p>
          <a:p>
            <a:pPr lvl="1"/>
            <a:r>
              <a:rPr lang="en-GB" dirty="0" smtClean="0"/>
              <a:t>Metadata about real-world objects (books, people, etc.)</a:t>
            </a:r>
          </a:p>
          <a:p>
            <a:pPr lvl="1"/>
            <a:r>
              <a:rPr lang="en-GB" dirty="0" smtClean="0"/>
              <a:t>Metadata about the predicates (definition, label, scope, etc.)</a:t>
            </a:r>
          </a:p>
          <a:p>
            <a:pPr lvl="2"/>
            <a:r>
              <a:rPr lang="en-GB" dirty="0" smtClean="0"/>
              <a:t>Common predicates apply to many types of thing (human-readable label, etc.)</a:t>
            </a:r>
          </a:p>
          <a:p>
            <a:pPr lvl="3"/>
            <a:r>
              <a:rPr lang="en-GB" dirty="0" smtClean="0"/>
              <a:t>High-level RDF namespaces (</a:t>
            </a:r>
            <a:r>
              <a:rPr lang="en-GB" dirty="0" err="1" smtClean="0"/>
              <a:t>rdfs</a:t>
            </a:r>
            <a:r>
              <a:rPr lang="en-GB" dirty="0" smtClean="0"/>
              <a:t>, </a:t>
            </a:r>
            <a:r>
              <a:rPr lang="en-GB" dirty="0" smtClean="0"/>
              <a:t>owl, </a:t>
            </a:r>
            <a:r>
              <a:rPr lang="en-GB" smtClean="0"/>
              <a:t>skos)</a:t>
            </a:r>
            <a:endParaRPr lang="en-GB" dirty="0" smtClean="0"/>
          </a:p>
          <a:p>
            <a:r>
              <a:rPr lang="en-GB" dirty="0" smtClean="0"/>
              <a:t>RDF is expressed in RDF (“bootstrap”)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RDF properties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Predicates are called properties in RDF</a:t>
            </a:r>
          </a:p>
          <a:p>
            <a:r>
              <a:rPr lang="en-GB" dirty="0" smtClean="0"/>
              <a:t>“Verbal” part of the metadata statement</a:t>
            </a:r>
          </a:p>
          <a:p>
            <a:pPr lvl="1"/>
            <a:r>
              <a:rPr lang="en-GB" dirty="0" smtClean="0"/>
              <a:t>E.g. “A has title ...”, “B is author of C”, “D is embodiment of E”</a:t>
            </a:r>
          </a:p>
          <a:p>
            <a:r>
              <a:rPr lang="en-GB" dirty="0" smtClean="0"/>
              <a:t>Properties link specific instances of two things</a:t>
            </a:r>
          </a:p>
          <a:p>
            <a:pPr lvl="1"/>
            <a:r>
              <a:rPr lang="en-GB" dirty="0" smtClean="0"/>
              <a:t>A = a specific book, B = a specific person, etc.</a:t>
            </a:r>
          </a:p>
          <a:p>
            <a:pPr lvl="1"/>
            <a:r>
              <a:rPr lang="en-GB" dirty="0" smtClean="0"/>
              <a:t>... = a specific label, character string, annotation</a:t>
            </a:r>
          </a:p>
          <a:p>
            <a:pPr lvl="2"/>
            <a:r>
              <a:rPr lang="en-GB" dirty="0" smtClean="0"/>
              <a:t>=&gt; a “literal”</a:t>
            </a:r>
          </a:p>
          <a:p>
            <a:r>
              <a:rPr lang="en-GB" dirty="0" smtClean="0"/>
              <a:t>Properties are the links in linked data, the pathways through the Semantic Web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Domains and ranges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A property can specify the types of thing it links</a:t>
            </a:r>
          </a:p>
          <a:p>
            <a:pPr lvl="1"/>
            <a:r>
              <a:rPr lang="en-GB" dirty="0" smtClean="0"/>
              <a:t>E.g. Bibliographic resources, Persons, Places, etc.</a:t>
            </a:r>
          </a:p>
          <a:p>
            <a:pPr lvl="1"/>
            <a:r>
              <a:rPr lang="en-GB" dirty="0" smtClean="0"/>
              <a:t>Types of thing are RDF classes</a:t>
            </a:r>
          </a:p>
          <a:p>
            <a:r>
              <a:rPr lang="en-GB" dirty="0" smtClean="0"/>
              <a:t>A domain is the class of the subject of the property</a:t>
            </a:r>
          </a:p>
          <a:p>
            <a:pPr lvl="1"/>
            <a:r>
              <a:rPr lang="en-GB" dirty="0" smtClean="0"/>
              <a:t>E.g. The domain of “is embodiment of” is Expression (FRBR)</a:t>
            </a:r>
          </a:p>
          <a:p>
            <a:r>
              <a:rPr lang="en-GB" dirty="0" smtClean="0"/>
              <a:t>A range is the class of the object of the property</a:t>
            </a:r>
          </a:p>
          <a:p>
            <a:pPr lvl="1"/>
            <a:r>
              <a:rPr lang="en-GB" dirty="0" smtClean="0"/>
              <a:t>E.g. The range of “is embodiment of” is Manifestation (FRBR)</a:t>
            </a:r>
          </a:p>
          <a:p>
            <a:pPr lvl="1"/>
            <a:endParaRPr lang="en-GB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Inferencing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RDF enables semantic </a:t>
            </a:r>
            <a:r>
              <a:rPr lang="en-GB" dirty="0" err="1" smtClean="0"/>
              <a:t>inferencing</a:t>
            </a:r>
            <a:endParaRPr lang="en-GB" dirty="0" smtClean="0"/>
          </a:p>
          <a:p>
            <a:pPr lvl="1"/>
            <a:r>
              <a:rPr lang="en-GB" dirty="0" smtClean="0"/>
              <a:t>Deducing additional, unstated triples from an existing statement or set of statements</a:t>
            </a:r>
          </a:p>
          <a:p>
            <a:r>
              <a:rPr lang="en-GB" dirty="0" smtClean="0"/>
              <a:t>E.g. “D is embodiment of E” + “(is embodiment of) has domain Expression” =&gt; “D is a Expression”</a:t>
            </a:r>
          </a:p>
          <a:p>
            <a:r>
              <a:rPr lang="en-GB" dirty="0" smtClean="0"/>
              <a:t>And “D is embodiment of E” + “(is embodiment of) has range Manifestation” =&gt; “E is a Manifestation”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truth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There is no test of veracity for a single triple in RDF</a:t>
            </a:r>
          </a:p>
          <a:p>
            <a:pPr lvl="1"/>
            <a:r>
              <a:rPr lang="en-GB" dirty="0" smtClean="0"/>
              <a:t>Anybody can say Anything about Anything (AAA)</a:t>
            </a:r>
          </a:p>
          <a:p>
            <a:r>
              <a:rPr lang="en-GB" dirty="0" err="1" smtClean="0"/>
              <a:t>Inferencing</a:t>
            </a:r>
            <a:r>
              <a:rPr lang="en-GB" dirty="0" smtClean="0"/>
              <a:t> only tests for logical inconsistency</a:t>
            </a:r>
          </a:p>
          <a:p>
            <a:pPr lvl="1"/>
            <a:r>
              <a:rPr lang="en-GB" dirty="0" smtClean="0"/>
              <a:t>E.g. If it results in “E is a Manifestation” + “E is not a Manifestation”</a:t>
            </a:r>
          </a:p>
          <a:p>
            <a:r>
              <a:rPr lang="en-GB" dirty="0" smtClean="0"/>
              <a:t>Library linked data must choose and apply its properties/links with care</a:t>
            </a:r>
          </a:p>
          <a:p>
            <a:pPr lvl="1"/>
            <a:r>
              <a:rPr lang="en-GB" dirty="0" smtClean="0"/>
              <a:t>To maintain our reputation for reliability, quality, etc.</a:t>
            </a:r>
          </a:p>
          <a:p>
            <a:pPr lvl="1"/>
            <a:r>
              <a:rPr lang="en-GB" dirty="0" smtClean="0"/>
              <a:t>In a web of user-, machine-, and politically-generated metadata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Thank you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To be continued ...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Relational records</a:t>
            </a:r>
          </a:p>
          <a:p>
            <a:pPr lvl="1"/>
            <a:r>
              <a:rPr lang="en-GB" dirty="0" smtClean="0"/>
              <a:t>Influence of RDA vocabularies</a:t>
            </a:r>
          </a:p>
          <a:p>
            <a:pPr lvl="1"/>
            <a:r>
              <a:rPr lang="en-GB" dirty="0" smtClean="0"/>
              <a:t>Disaggregated, distributed “records”</a:t>
            </a:r>
          </a:p>
          <a:p>
            <a:pPr lvl="1"/>
            <a:r>
              <a:rPr lang="en-GB" dirty="0" smtClean="0"/>
              <a:t>Logical conclusion: simple metadata statement</a:t>
            </a:r>
          </a:p>
          <a:p>
            <a:r>
              <a:rPr lang="en-GB" dirty="0" smtClean="0"/>
              <a:t>RDF</a:t>
            </a:r>
          </a:p>
          <a:p>
            <a:pPr lvl="1"/>
            <a:r>
              <a:rPr lang="en-GB" dirty="0" smtClean="0"/>
              <a:t>Triples, etc.</a:t>
            </a:r>
          </a:p>
          <a:p>
            <a:r>
              <a:rPr lang="en-GB" dirty="0" smtClean="0"/>
              <a:t>Linked data</a:t>
            </a:r>
          </a:p>
          <a:p>
            <a:pPr lvl="1"/>
            <a:r>
              <a:rPr lang="en-GB" dirty="0" smtClean="0"/>
              <a:t>Chains, clusters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836712"/>
            <a:ext cx="657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 smtClean="0"/>
              <a:t>Title:</a:t>
            </a:r>
            <a:endParaRPr lang="en-GB" i="1" dirty="0"/>
          </a:p>
        </p:txBody>
      </p:sp>
      <p:sp>
        <p:nvSpPr>
          <p:cNvPr id="5" name="TextBox 4"/>
          <p:cNvSpPr txBox="1"/>
          <p:nvPr/>
        </p:nvSpPr>
        <p:spPr>
          <a:xfrm>
            <a:off x="1835696" y="836712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Cataloguing is fun!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539552" y="1268760"/>
            <a:ext cx="891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 smtClean="0"/>
              <a:t>Author:</a:t>
            </a:r>
            <a:endParaRPr lang="en-GB" i="1" dirty="0"/>
          </a:p>
        </p:txBody>
      </p:sp>
      <p:sp>
        <p:nvSpPr>
          <p:cNvPr id="7" name="TextBox 6"/>
          <p:cNvSpPr txBox="1"/>
          <p:nvPr/>
        </p:nvSpPr>
        <p:spPr>
          <a:xfrm>
            <a:off x="1835696" y="1268760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Mary MacDonald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539552" y="1700808"/>
            <a:ext cx="1442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 smtClean="0"/>
              <a:t>Content type:</a:t>
            </a:r>
            <a:endParaRPr lang="en-GB" i="1" dirty="0"/>
          </a:p>
        </p:txBody>
      </p:sp>
      <p:sp>
        <p:nvSpPr>
          <p:cNvPr id="9" name="TextBox 8"/>
          <p:cNvSpPr txBox="1"/>
          <p:nvPr/>
        </p:nvSpPr>
        <p:spPr>
          <a:xfrm>
            <a:off x="539552" y="2132856"/>
            <a:ext cx="1346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 smtClean="0"/>
              <a:t>Carrier type:</a:t>
            </a:r>
            <a:endParaRPr lang="en-GB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539552" y="2564904"/>
            <a:ext cx="7063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 smtClean="0"/>
              <a:t>LCSH:</a:t>
            </a:r>
            <a:endParaRPr lang="en-GB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1835696" y="2132856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microfiche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1835696" y="1700808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text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1835696" y="2564904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Cataloging</a:t>
            </a:r>
            <a:endParaRPr lang="en-GB" dirty="0"/>
          </a:p>
        </p:txBody>
      </p:sp>
      <p:sp>
        <p:nvSpPr>
          <p:cNvPr id="16" name="Rectangle 15"/>
          <p:cNvSpPr/>
          <p:nvPr/>
        </p:nvSpPr>
        <p:spPr>
          <a:xfrm>
            <a:off x="467544" y="764704"/>
            <a:ext cx="3312368" cy="22322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467544" y="332656"/>
            <a:ext cx="2760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 smtClean="0"/>
              <a:t>Bibliographic record: 12345</a:t>
            </a:r>
            <a:endParaRPr lang="en-GB" i="1" dirty="0"/>
          </a:p>
        </p:txBody>
      </p:sp>
      <p:sp>
        <p:nvSpPr>
          <p:cNvPr id="21" name="TextBox 20"/>
          <p:cNvSpPr txBox="1"/>
          <p:nvPr/>
        </p:nvSpPr>
        <p:spPr>
          <a:xfrm>
            <a:off x="5076056" y="332656"/>
            <a:ext cx="2896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 smtClean="0"/>
              <a:t>Name authority record: 8765</a:t>
            </a:r>
            <a:endParaRPr lang="en-GB" i="1" dirty="0"/>
          </a:p>
        </p:txBody>
      </p:sp>
      <p:sp>
        <p:nvSpPr>
          <p:cNvPr id="25" name="TextBox 24"/>
          <p:cNvSpPr txBox="1"/>
          <p:nvPr/>
        </p:nvSpPr>
        <p:spPr>
          <a:xfrm>
            <a:off x="5076056" y="836712"/>
            <a:ext cx="1029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 smtClean="0"/>
              <a:t>Heading:</a:t>
            </a:r>
            <a:endParaRPr lang="en-GB" i="1" dirty="0"/>
          </a:p>
        </p:txBody>
      </p:sp>
      <p:sp>
        <p:nvSpPr>
          <p:cNvPr id="26" name="TextBox 25"/>
          <p:cNvSpPr txBox="1"/>
          <p:nvPr/>
        </p:nvSpPr>
        <p:spPr>
          <a:xfrm>
            <a:off x="6444208" y="836712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MacDonald, Mary</a:t>
            </a:r>
            <a:endParaRPr lang="en-GB" dirty="0"/>
          </a:p>
        </p:txBody>
      </p:sp>
      <p:sp>
        <p:nvSpPr>
          <p:cNvPr id="27" name="TextBox 26"/>
          <p:cNvSpPr txBox="1"/>
          <p:nvPr/>
        </p:nvSpPr>
        <p:spPr>
          <a:xfrm>
            <a:off x="5076056" y="1268760"/>
            <a:ext cx="1483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 smtClean="0"/>
              <a:t>Place of birth:</a:t>
            </a:r>
            <a:endParaRPr lang="en-GB" i="1" dirty="0"/>
          </a:p>
        </p:txBody>
      </p:sp>
      <p:sp>
        <p:nvSpPr>
          <p:cNvPr id="32" name="TextBox 31"/>
          <p:cNvSpPr txBox="1"/>
          <p:nvPr/>
        </p:nvSpPr>
        <p:spPr>
          <a:xfrm>
            <a:off x="6444208" y="1268760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Edinburgh</a:t>
            </a:r>
            <a:endParaRPr lang="en-GB" dirty="0"/>
          </a:p>
        </p:txBody>
      </p:sp>
      <p:sp>
        <p:nvSpPr>
          <p:cNvPr id="35" name="Rectangle 34"/>
          <p:cNvSpPr/>
          <p:nvPr/>
        </p:nvSpPr>
        <p:spPr>
          <a:xfrm>
            <a:off x="5076056" y="764704"/>
            <a:ext cx="3240360" cy="9361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TextBox 39"/>
          <p:cNvSpPr txBox="1"/>
          <p:nvPr/>
        </p:nvSpPr>
        <p:spPr>
          <a:xfrm>
            <a:off x="5004048" y="1916832"/>
            <a:ext cx="28989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 smtClean="0"/>
              <a:t>LCSH authority record: 5432</a:t>
            </a:r>
            <a:endParaRPr lang="en-GB" i="1" dirty="0"/>
          </a:p>
        </p:txBody>
      </p:sp>
      <p:sp>
        <p:nvSpPr>
          <p:cNvPr id="41" name="TextBox 40"/>
          <p:cNvSpPr txBox="1"/>
          <p:nvPr/>
        </p:nvSpPr>
        <p:spPr>
          <a:xfrm>
            <a:off x="5076056" y="2420888"/>
            <a:ext cx="1029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 smtClean="0"/>
              <a:t>Heading:</a:t>
            </a:r>
            <a:endParaRPr lang="en-GB" i="1" dirty="0"/>
          </a:p>
        </p:txBody>
      </p:sp>
      <p:sp>
        <p:nvSpPr>
          <p:cNvPr id="42" name="TextBox 41"/>
          <p:cNvSpPr txBox="1"/>
          <p:nvPr/>
        </p:nvSpPr>
        <p:spPr>
          <a:xfrm>
            <a:off x="6372200" y="2420888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Cataloging</a:t>
            </a:r>
            <a:endParaRPr lang="en-GB" dirty="0"/>
          </a:p>
        </p:txBody>
      </p:sp>
      <p:sp>
        <p:nvSpPr>
          <p:cNvPr id="43" name="TextBox 42"/>
          <p:cNvSpPr txBox="1"/>
          <p:nvPr/>
        </p:nvSpPr>
        <p:spPr>
          <a:xfrm>
            <a:off x="5076056" y="2852936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 smtClean="0"/>
              <a:t>See also:</a:t>
            </a:r>
            <a:endParaRPr lang="en-GB" i="1" dirty="0"/>
          </a:p>
        </p:txBody>
      </p:sp>
      <p:sp>
        <p:nvSpPr>
          <p:cNvPr id="44" name="TextBox 43"/>
          <p:cNvSpPr txBox="1"/>
          <p:nvPr/>
        </p:nvSpPr>
        <p:spPr>
          <a:xfrm>
            <a:off x="6372200" y="2852936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Books</a:t>
            </a:r>
            <a:endParaRPr lang="en-GB" dirty="0"/>
          </a:p>
        </p:txBody>
      </p:sp>
      <p:sp>
        <p:nvSpPr>
          <p:cNvPr id="45" name="Rectangle 44"/>
          <p:cNvSpPr/>
          <p:nvPr/>
        </p:nvSpPr>
        <p:spPr>
          <a:xfrm>
            <a:off x="5076056" y="2348880"/>
            <a:ext cx="3240360" cy="9361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TextBox 48"/>
          <p:cNvSpPr txBox="1"/>
          <p:nvPr/>
        </p:nvSpPr>
        <p:spPr>
          <a:xfrm>
            <a:off x="539552" y="3212976"/>
            <a:ext cx="30925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 smtClean="0"/>
              <a:t>RDA content type record: 1234 </a:t>
            </a:r>
            <a:endParaRPr lang="en-GB" i="1" dirty="0"/>
          </a:p>
        </p:txBody>
      </p:sp>
      <p:sp>
        <p:nvSpPr>
          <p:cNvPr id="50" name="TextBox 49"/>
          <p:cNvSpPr txBox="1"/>
          <p:nvPr/>
        </p:nvSpPr>
        <p:spPr>
          <a:xfrm>
            <a:off x="539552" y="3717032"/>
            <a:ext cx="7117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 smtClean="0"/>
              <a:t>Term:</a:t>
            </a:r>
            <a:endParaRPr lang="en-GB" i="1" dirty="0"/>
          </a:p>
        </p:txBody>
      </p:sp>
      <p:sp>
        <p:nvSpPr>
          <p:cNvPr id="51" name="TextBox 50"/>
          <p:cNvSpPr txBox="1"/>
          <p:nvPr/>
        </p:nvSpPr>
        <p:spPr>
          <a:xfrm>
            <a:off x="1547664" y="3717032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text</a:t>
            </a:r>
            <a:endParaRPr lang="en-GB" dirty="0"/>
          </a:p>
        </p:txBody>
      </p:sp>
      <p:sp>
        <p:nvSpPr>
          <p:cNvPr id="52" name="TextBox 51"/>
          <p:cNvSpPr txBox="1"/>
          <p:nvPr/>
        </p:nvSpPr>
        <p:spPr>
          <a:xfrm>
            <a:off x="539552" y="4149080"/>
            <a:ext cx="1162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 smtClean="0"/>
              <a:t>Definition:</a:t>
            </a:r>
            <a:endParaRPr lang="en-GB" i="1" dirty="0"/>
          </a:p>
        </p:txBody>
      </p:sp>
      <p:sp>
        <p:nvSpPr>
          <p:cNvPr id="53" name="TextBox 52"/>
          <p:cNvSpPr txBox="1"/>
          <p:nvPr/>
        </p:nvSpPr>
        <p:spPr>
          <a:xfrm>
            <a:off x="1547664" y="4149080"/>
            <a:ext cx="6624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Content expressed through a form of notation for language intended to be perceived visually. </a:t>
            </a:r>
            <a:endParaRPr lang="en-GB" dirty="0"/>
          </a:p>
        </p:txBody>
      </p:sp>
      <p:sp>
        <p:nvSpPr>
          <p:cNvPr id="54" name="Rectangle 53"/>
          <p:cNvSpPr/>
          <p:nvPr/>
        </p:nvSpPr>
        <p:spPr>
          <a:xfrm>
            <a:off x="539552" y="3645024"/>
            <a:ext cx="7776864" cy="12241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TextBox 57"/>
          <p:cNvSpPr txBox="1"/>
          <p:nvPr/>
        </p:nvSpPr>
        <p:spPr>
          <a:xfrm>
            <a:off x="539552" y="5013176"/>
            <a:ext cx="2944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 smtClean="0"/>
              <a:t>RDA carrier type record: 5432</a:t>
            </a:r>
            <a:endParaRPr lang="en-GB" i="1" dirty="0"/>
          </a:p>
        </p:txBody>
      </p:sp>
      <p:sp>
        <p:nvSpPr>
          <p:cNvPr id="59" name="TextBox 58"/>
          <p:cNvSpPr txBox="1"/>
          <p:nvPr/>
        </p:nvSpPr>
        <p:spPr>
          <a:xfrm>
            <a:off x="611560" y="5445224"/>
            <a:ext cx="1665910" cy="3438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 smtClean="0"/>
              <a:t>Term:</a:t>
            </a:r>
            <a:endParaRPr lang="en-GB" i="1" dirty="0"/>
          </a:p>
        </p:txBody>
      </p:sp>
      <p:sp>
        <p:nvSpPr>
          <p:cNvPr id="60" name="TextBox 59"/>
          <p:cNvSpPr txBox="1"/>
          <p:nvPr/>
        </p:nvSpPr>
        <p:spPr>
          <a:xfrm>
            <a:off x="1746835" y="5445224"/>
            <a:ext cx="62646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microfiche</a:t>
            </a:r>
            <a:endParaRPr lang="en-GB" dirty="0"/>
          </a:p>
        </p:txBody>
      </p:sp>
      <p:sp>
        <p:nvSpPr>
          <p:cNvPr id="61" name="TextBox 60"/>
          <p:cNvSpPr txBox="1"/>
          <p:nvPr/>
        </p:nvSpPr>
        <p:spPr>
          <a:xfrm>
            <a:off x="611560" y="5877272"/>
            <a:ext cx="2720139" cy="3438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 smtClean="0"/>
              <a:t>Definition:</a:t>
            </a:r>
            <a:endParaRPr lang="en-GB" i="1" dirty="0"/>
          </a:p>
        </p:txBody>
      </p:sp>
      <p:sp>
        <p:nvSpPr>
          <p:cNvPr id="62" name="TextBox 61"/>
          <p:cNvSpPr txBox="1"/>
          <p:nvPr/>
        </p:nvSpPr>
        <p:spPr>
          <a:xfrm>
            <a:off x="1746835" y="5877272"/>
            <a:ext cx="62646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 sheet of film bearing a number of </a:t>
            </a:r>
            <a:r>
              <a:rPr lang="en-GB" dirty="0" err="1" smtClean="0"/>
              <a:t>microimages</a:t>
            </a:r>
            <a:r>
              <a:rPr lang="en-GB" dirty="0" smtClean="0"/>
              <a:t> in a two-dimensional array. </a:t>
            </a:r>
            <a:endParaRPr lang="en-GB" dirty="0"/>
          </a:p>
        </p:txBody>
      </p:sp>
      <p:sp>
        <p:nvSpPr>
          <p:cNvPr id="63" name="Rectangle 62"/>
          <p:cNvSpPr/>
          <p:nvPr/>
        </p:nvSpPr>
        <p:spPr>
          <a:xfrm>
            <a:off x="571726" y="5415427"/>
            <a:ext cx="7744690" cy="11819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TextBox 65"/>
          <p:cNvSpPr txBox="1"/>
          <p:nvPr/>
        </p:nvSpPr>
        <p:spPr>
          <a:xfrm>
            <a:off x="1835696" y="1268760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8765</a:t>
            </a:r>
            <a:endParaRPr lang="en-GB" dirty="0"/>
          </a:p>
        </p:txBody>
      </p:sp>
      <p:sp>
        <p:nvSpPr>
          <p:cNvPr id="67" name="TextBox 66"/>
          <p:cNvSpPr txBox="1"/>
          <p:nvPr/>
        </p:nvSpPr>
        <p:spPr>
          <a:xfrm>
            <a:off x="1835696" y="2564904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5432</a:t>
            </a:r>
            <a:endParaRPr lang="en-GB" dirty="0"/>
          </a:p>
        </p:txBody>
      </p:sp>
      <p:sp>
        <p:nvSpPr>
          <p:cNvPr id="68" name="TextBox 67"/>
          <p:cNvSpPr txBox="1"/>
          <p:nvPr/>
        </p:nvSpPr>
        <p:spPr>
          <a:xfrm>
            <a:off x="1835696" y="1700808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1234</a:t>
            </a:r>
            <a:endParaRPr lang="en-GB" dirty="0"/>
          </a:p>
        </p:txBody>
      </p:sp>
      <p:sp>
        <p:nvSpPr>
          <p:cNvPr id="69" name="TextBox 68"/>
          <p:cNvSpPr txBox="1"/>
          <p:nvPr/>
        </p:nvSpPr>
        <p:spPr>
          <a:xfrm>
            <a:off x="1835696" y="2132856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5432</a:t>
            </a:r>
            <a:endParaRPr lang="en-GB" dirty="0"/>
          </a:p>
        </p:txBody>
      </p:sp>
      <p:sp>
        <p:nvSpPr>
          <p:cNvPr id="73" name="Freeform 72"/>
          <p:cNvSpPr/>
          <p:nvPr/>
        </p:nvSpPr>
        <p:spPr>
          <a:xfrm>
            <a:off x="3777343" y="87086"/>
            <a:ext cx="4323049" cy="1349828"/>
          </a:xfrm>
          <a:custGeom>
            <a:avLst/>
            <a:gdLst>
              <a:gd name="connsiteX0" fmla="*/ 0 w 4183743"/>
              <a:gd name="connsiteY0" fmla="*/ 1349828 h 1349828"/>
              <a:gd name="connsiteX1" fmla="*/ 609600 w 4183743"/>
              <a:gd name="connsiteY1" fmla="*/ 849085 h 1349828"/>
              <a:gd name="connsiteX2" fmla="*/ 664028 w 4183743"/>
              <a:gd name="connsiteY2" fmla="*/ 119743 h 1349828"/>
              <a:gd name="connsiteX3" fmla="*/ 3668486 w 4183743"/>
              <a:gd name="connsiteY3" fmla="*/ 130628 h 1349828"/>
              <a:gd name="connsiteX4" fmla="*/ 3755571 w 4183743"/>
              <a:gd name="connsiteY4" fmla="*/ 293914 h 1349828"/>
              <a:gd name="connsiteX5" fmla="*/ 3755571 w 4183743"/>
              <a:gd name="connsiteY5" fmla="*/ 293914 h 13498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183743" h="1349828">
                <a:moveTo>
                  <a:pt x="0" y="1349828"/>
                </a:moveTo>
                <a:cubicBezTo>
                  <a:pt x="249464" y="1201963"/>
                  <a:pt x="498929" y="1054099"/>
                  <a:pt x="609600" y="849085"/>
                </a:cubicBezTo>
                <a:cubicBezTo>
                  <a:pt x="720271" y="644071"/>
                  <a:pt x="154214" y="239486"/>
                  <a:pt x="664028" y="119743"/>
                </a:cubicBezTo>
                <a:cubicBezTo>
                  <a:pt x="1173842" y="0"/>
                  <a:pt x="3153229" y="101600"/>
                  <a:pt x="3668486" y="130628"/>
                </a:cubicBezTo>
                <a:cubicBezTo>
                  <a:pt x="4183743" y="159656"/>
                  <a:pt x="3755571" y="293914"/>
                  <a:pt x="3755571" y="293914"/>
                </a:cubicBezTo>
                <a:lnTo>
                  <a:pt x="3755571" y="293914"/>
                </a:lnTo>
              </a:path>
            </a:pathLst>
          </a:custGeom>
          <a:ln w="25400">
            <a:solidFill>
              <a:schemeClr val="tx2"/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Freeform 74"/>
          <p:cNvSpPr/>
          <p:nvPr/>
        </p:nvSpPr>
        <p:spPr>
          <a:xfrm>
            <a:off x="3777343" y="1774371"/>
            <a:ext cx="4093028" cy="1075872"/>
          </a:xfrm>
          <a:custGeom>
            <a:avLst/>
            <a:gdLst>
              <a:gd name="connsiteX0" fmla="*/ 0 w 4093028"/>
              <a:gd name="connsiteY0" fmla="*/ 990600 h 1075872"/>
              <a:gd name="connsiteX1" fmla="*/ 457200 w 4093028"/>
              <a:gd name="connsiteY1" fmla="*/ 979715 h 1075872"/>
              <a:gd name="connsiteX2" fmla="*/ 576943 w 4093028"/>
              <a:gd name="connsiteY2" fmla="*/ 413658 h 1075872"/>
              <a:gd name="connsiteX3" fmla="*/ 1012371 w 4093028"/>
              <a:gd name="connsiteY3" fmla="*/ 185058 h 1075872"/>
              <a:gd name="connsiteX4" fmla="*/ 3646714 w 4093028"/>
              <a:gd name="connsiteY4" fmla="*/ 0 h 1075872"/>
              <a:gd name="connsiteX5" fmla="*/ 3690257 w 4093028"/>
              <a:gd name="connsiteY5" fmla="*/ 185058 h 1075872"/>
              <a:gd name="connsiteX6" fmla="*/ 3690257 w 4093028"/>
              <a:gd name="connsiteY6" fmla="*/ 185058 h 10758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93028" h="1075872">
                <a:moveTo>
                  <a:pt x="0" y="990600"/>
                </a:moveTo>
                <a:cubicBezTo>
                  <a:pt x="180521" y="1033236"/>
                  <a:pt x="361043" y="1075872"/>
                  <a:pt x="457200" y="979715"/>
                </a:cubicBezTo>
                <a:cubicBezTo>
                  <a:pt x="553357" y="883558"/>
                  <a:pt x="484415" y="546101"/>
                  <a:pt x="576943" y="413658"/>
                </a:cubicBezTo>
                <a:cubicBezTo>
                  <a:pt x="669471" y="281215"/>
                  <a:pt x="500742" y="254001"/>
                  <a:pt x="1012371" y="185058"/>
                </a:cubicBezTo>
                <a:cubicBezTo>
                  <a:pt x="1524000" y="116115"/>
                  <a:pt x="3200400" y="0"/>
                  <a:pt x="3646714" y="0"/>
                </a:cubicBezTo>
                <a:cubicBezTo>
                  <a:pt x="4093028" y="0"/>
                  <a:pt x="3690257" y="185058"/>
                  <a:pt x="3690257" y="185058"/>
                </a:cubicBezTo>
                <a:lnTo>
                  <a:pt x="3690257" y="185058"/>
                </a:lnTo>
              </a:path>
            </a:pathLst>
          </a:custGeom>
          <a:ln w="25400">
            <a:solidFill>
              <a:schemeClr val="tx2"/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Freeform 75"/>
          <p:cNvSpPr/>
          <p:nvPr/>
        </p:nvSpPr>
        <p:spPr>
          <a:xfrm>
            <a:off x="3526971" y="1926771"/>
            <a:ext cx="1083129" cy="1582057"/>
          </a:xfrm>
          <a:custGeom>
            <a:avLst/>
            <a:gdLst>
              <a:gd name="connsiteX0" fmla="*/ 239486 w 1083129"/>
              <a:gd name="connsiteY0" fmla="*/ 0 h 1582057"/>
              <a:gd name="connsiteX1" fmla="*/ 881743 w 1083129"/>
              <a:gd name="connsiteY1" fmla="*/ 478972 h 1582057"/>
              <a:gd name="connsiteX2" fmla="*/ 936172 w 1083129"/>
              <a:gd name="connsiteY2" fmla="*/ 1415143 h 1582057"/>
              <a:gd name="connsiteX3" fmla="*/ 0 w 1083129"/>
              <a:gd name="connsiteY3" fmla="*/ 1480458 h 1582057"/>
              <a:gd name="connsiteX4" fmla="*/ 0 w 1083129"/>
              <a:gd name="connsiteY4" fmla="*/ 1480458 h 1582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83129" h="1582057">
                <a:moveTo>
                  <a:pt x="239486" y="0"/>
                </a:moveTo>
                <a:cubicBezTo>
                  <a:pt x="502557" y="121557"/>
                  <a:pt x="765629" y="243115"/>
                  <a:pt x="881743" y="478972"/>
                </a:cubicBezTo>
                <a:cubicBezTo>
                  <a:pt x="997857" y="714829"/>
                  <a:pt x="1083129" y="1248229"/>
                  <a:pt x="936172" y="1415143"/>
                </a:cubicBezTo>
                <a:cubicBezTo>
                  <a:pt x="789215" y="1582057"/>
                  <a:pt x="0" y="1480458"/>
                  <a:pt x="0" y="1480458"/>
                </a:cubicBezTo>
                <a:lnTo>
                  <a:pt x="0" y="1480458"/>
                </a:lnTo>
              </a:path>
            </a:pathLst>
          </a:custGeom>
          <a:ln w="25400">
            <a:solidFill>
              <a:schemeClr val="tx2"/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Freeform 78"/>
          <p:cNvSpPr/>
          <p:nvPr/>
        </p:nvSpPr>
        <p:spPr>
          <a:xfrm>
            <a:off x="3505200" y="2249714"/>
            <a:ext cx="5636986" cy="2964543"/>
          </a:xfrm>
          <a:custGeom>
            <a:avLst/>
            <a:gdLst>
              <a:gd name="connsiteX0" fmla="*/ 261257 w 5636986"/>
              <a:gd name="connsiteY0" fmla="*/ 58057 h 2964543"/>
              <a:gd name="connsiteX1" fmla="*/ 555171 w 5636986"/>
              <a:gd name="connsiteY1" fmla="*/ 145143 h 2964543"/>
              <a:gd name="connsiteX2" fmla="*/ 794657 w 5636986"/>
              <a:gd name="connsiteY2" fmla="*/ 928915 h 2964543"/>
              <a:gd name="connsiteX3" fmla="*/ 2286000 w 5636986"/>
              <a:gd name="connsiteY3" fmla="*/ 1266372 h 2964543"/>
              <a:gd name="connsiteX4" fmla="*/ 4419600 w 5636986"/>
              <a:gd name="connsiteY4" fmla="*/ 1179286 h 2964543"/>
              <a:gd name="connsiteX5" fmla="*/ 4942114 w 5636986"/>
              <a:gd name="connsiteY5" fmla="*/ 1407886 h 2964543"/>
              <a:gd name="connsiteX6" fmla="*/ 4953000 w 5636986"/>
              <a:gd name="connsiteY6" fmla="*/ 2387600 h 2964543"/>
              <a:gd name="connsiteX7" fmla="*/ 4811486 w 5636986"/>
              <a:gd name="connsiteY7" fmla="*/ 2866572 h 2964543"/>
              <a:gd name="connsiteX8" fmla="*/ 0 w 5636986"/>
              <a:gd name="connsiteY8" fmla="*/ 2964543 h 2964543"/>
              <a:gd name="connsiteX9" fmla="*/ 0 w 5636986"/>
              <a:gd name="connsiteY9" fmla="*/ 2964543 h 2964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636986" h="2964543">
                <a:moveTo>
                  <a:pt x="261257" y="58057"/>
                </a:moveTo>
                <a:cubicBezTo>
                  <a:pt x="363764" y="29028"/>
                  <a:pt x="466271" y="0"/>
                  <a:pt x="555171" y="145143"/>
                </a:cubicBezTo>
                <a:cubicBezTo>
                  <a:pt x="644071" y="290286"/>
                  <a:pt x="506186" y="742044"/>
                  <a:pt x="794657" y="928915"/>
                </a:cubicBezTo>
                <a:cubicBezTo>
                  <a:pt x="1083128" y="1115786"/>
                  <a:pt x="1681843" y="1224643"/>
                  <a:pt x="2286000" y="1266372"/>
                </a:cubicBezTo>
                <a:cubicBezTo>
                  <a:pt x="2890157" y="1308101"/>
                  <a:pt x="3976914" y="1155700"/>
                  <a:pt x="4419600" y="1179286"/>
                </a:cubicBezTo>
                <a:cubicBezTo>
                  <a:pt x="4862286" y="1202872"/>
                  <a:pt x="4853214" y="1206500"/>
                  <a:pt x="4942114" y="1407886"/>
                </a:cubicBezTo>
                <a:cubicBezTo>
                  <a:pt x="5031014" y="1609272"/>
                  <a:pt x="4974771" y="2144486"/>
                  <a:pt x="4953000" y="2387600"/>
                </a:cubicBezTo>
                <a:cubicBezTo>
                  <a:pt x="4931229" y="2630714"/>
                  <a:pt x="5636986" y="2770415"/>
                  <a:pt x="4811486" y="2866572"/>
                </a:cubicBezTo>
                <a:cubicBezTo>
                  <a:pt x="3985986" y="2962729"/>
                  <a:pt x="0" y="2964543"/>
                  <a:pt x="0" y="2964543"/>
                </a:cubicBezTo>
                <a:lnTo>
                  <a:pt x="0" y="2964543"/>
                </a:lnTo>
              </a:path>
            </a:pathLst>
          </a:custGeom>
          <a:ln w="25400">
            <a:solidFill>
              <a:schemeClr val="tx2"/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Freeform 80"/>
          <p:cNvSpPr/>
          <p:nvPr/>
        </p:nvSpPr>
        <p:spPr>
          <a:xfrm>
            <a:off x="8088086" y="141514"/>
            <a:ext cx="306614" cy="381000"/>
          </a:xfrm>
          <a:custGeom>
            <a:avLst/>
            <a:gdLst>
              <a:gd name="connsiteX0" fmla="*/ 0 w 306614"/>
              <a:gd name="connsiteY0" fmla="*/ 381000 h 381000"/>
              <a:gd name="connsiteX1" fmla="*/ 261257 w 306614"/>
              <a:gd name="connsiteY1" fmla="*/ 272143 h 381000"/>
              <a:gd name="connsiteX2" fmla="*/ 272143 w 306614"/>
              <a:gd name="connsiteY2" fmla="*/ 0 h 381000"/>
              <a:gd name="connsiteX3" fmla="*/ 272143 w 306614"/>
              <a:gd name="connsiteY3" fmla="*/ 0 h 381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6614" h="381000">
                <a:moveTo>
                  <a:pt x="0" y="381000"/>
                </a:moveTo>
                <a:cubicBezTo>
                  <a:pt x="107950" y="358321"/>
                  <a:pt x="215900" y="335643"/>
                  <a:pt x="261257" y="272143"/>
                </a:cubicBezTo>
                <a:cubicBezTo>
                  <a:pt x="306614" y="208643"/>
                  <a:pt x="272143" y="0"/>
                  <a:pt x="272143" y="0"/>
                </a:cubicBezTo>
                <a:lnTo>
                  <a:pt x="272143" y="0"/>
                </a:lnTo>
              </a:path>
            </a:pathLst>
          </a:custGeom>
          <a:ln w="25400">
            <a:solidFill>
              <a:schemeClr val="tx2"/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Freeform 82"/>
          <p:cNvSpPr/>
          <p:nvPr/>
        </p:nvSpPr>
        <p:spPr>
          <a:xfrm>
            <a:off x="8142514" y="261257"/>
            <a:ext cx="468086" cy="335643"/>
          </a:xfrm>
          <a:custGeom>
            <a:avLst/>
            <a:gdLst>
              <a:gd name="connsiteX0" fmla="*/ 0 w 468086"/>
              <a:gd name="connsiteY0" fmla="*/ 315686 h 335643"/>
              <a:gd name="connsiteX1" fmla="*/ 272143 w 468086"/>
              <a:gd name="connsiteY1" fmla="*/ 283029 h 335643"/>
              <a:gd name="connsiteX2" fmla="*/ 468086 w 468086"/>
              <a:gd name="connsiteY2" fmla="*/ 0 h 335643"/>
              <a:gd name="connsiteX3" fmla="*/ 468086 w 468086"/>
              <a:gd name="connsiteY3" fmla="*/ 0 h 335643"/>
              <a:gd name="connsiteX4" fmla="*/ 468086 w 468086"/>
              <a:gd name="connsiteY4" fmla="*/ 0 h 3356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8086" h="335643">
                <a:moveTo>
                  <a:pt x="0" y="315686"/>
                </a:moveTo>
                <a:cubicBezTo>
                  <a:pt x="97064" y="325664"/>
                  <a:pt x="194129" y="335643"/>
                  <a:pt x="272143" y="283029"/>
                </a:cubicBezTo>
                <a:cubicBezTo>
                  <a:pt x="350157" y="230415"/>
                  <a:pt x="468086" y="0"/>
                  <a:pt x="468086" y="0"/>
                </a:cubicBezTo>
                <a:lnTo>
                  <a:pt x="468086" y="0"/>
                </a:lnTo>
                <a:lnTo>
                  <a:pt x="468086" y="0"/>
                </a:lnTo>
              </a:path>
            </a:pathLst>
          </a:custGeom>
          <a:ln w="25400">
            <a:solidFill>
              <a:schemeClr val="tx2"/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Freeform 83"/>
          <p:cNvSpPr/>
          <p:nvPr/>
        </p:nvSpPr>
        <p:spPr>
          <a:xfrm>
            <a:off x="8244408" y="332656"/>
            <a:ext cx="609600" cy="373743"/>
          </a:xfrm>
          <a:custGeom>
            <a:avLst/>
            <a:gdLst>
              <a:gd name="connsiteX0" fmla="*/ 0 w 609600"/>
              <a:gd name="connsiteY0" fmla="*/ 283029 h 373743"/>
              <a:gd name="connsiteX1" fmla="*/ 337457 w 609600"/>
              <a:gd name="connsiteY1" fmla="*/ 326572 h 373743"/>
              <a:gd name="connsiteX2" fmla="*/ 609600 w 609600"/>
              <a:gd name="connsiteY2" fmla="*/ 0 h 373743"/>
              <a:gd name="connsiteX3" fmla="*/ 609600 w 609600"/>
              <a:gd name="connsiteY3" fmla="*/ 0 h 373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" h="373743">
                <a:moveTo>
                  <a:pt x="0" y="283029"/>
                </a:moveTo>
                <a:cubicBezTo>
                  <a:pt x="117928" y="328386"/>
                  <a:pt x="235857" y="373743"/>
                  <a:pt x="337457" y="326572"/>
                </a:cubicBezTo>
                <a:cubicBezTo>
                  <a:pt x="439057" y="279401"/>
                  <a:pt x="609600" y="0"/>
                  <a:pt x="609600" y="0"/>
                </a:cubicBezTo>
                <a:lnTo>
                  <a:pt x="609600" y="0"/>
                </a:lnTo>
              </a:path>
            </a:pathLst>
          </a:custGeom>
          <a:ln w="25400">
            <a:solidFill>
              <a:schemeClr val="tx2"/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TextBox 84"/>
          <p:cNvSpPr txBox="1"/>
          <p:nvPr/>
        </p:nvSpPr>
        <p:spPr>
          <a:xfrm>
            <a:off x="6444208" y="1268760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9876</a:t>
            </a:r>
            <a:endParaRPr lang="en-GB" dirty="0"/>
          </a:p>
        </p:txBody>
      </p:sp>
      <p:sp>
        <p:nvSpPr>
          <p:cNvPr id="86" name="Freeform 85"/>
          <p:cNvSpPr/>
          <p:nvPr/>
        </p:nvSpPr>
        <p:spPr>
          <a:xfrm>
            <a:off x="8327571" y="1099457"/>
            <a:ext cx="555172" cy="386443"/>
          </a:xfrm>
          <a:custGeom>
            <a:avLst/>
            <a:gdLst>
              <a:gd name="connsiteX0" fmla="*/ 0 w 555172"/>
              <a:gd name="connsiteY0" fmla="*/ 359229 h 386443"/>
              <a:gd name="connsiteX1" fmla="*/ 195943 w 555172"/>
              <a:gd name="connsiteY1" fmla="*/ 326572 h 386443"/>
              <a:gd name="connsiteX2" fmla="*/ 555172 w 555172"/>
              <a:gd name="connsiteY2" fmla="*/ 0 h 386443"/>
              <a:gd name="connsiteX3" fmla="*/ 555172 w 555172"/>
              <a:gd name="connsiteY3" fmla="*/ 0 h 386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5172" h="386443">
                <a:moveTo>
                  <a:pt x="0" y="359229"/>
                </a:moveTo>
                <a:cubicBezTo>
                  <a:pt x="51707" y="372836"/>
                  <a:pt x="103414" y="386443"/>
                  <a:pt x="195943" y="326572"/>
                </a:cubicBezTo>
                <a:cubicBezTo>
                  <a:pt x="288472" y="266701"/>
                  <a:pt x="555172" y="0"/>
                  <a:pt x="555172" y="0"/>
                </a:cubicBezTo>
                <a:lnTo>
                  <a:pt x="555172" y="0"/>
                </a:lnTo>
              </a:path>
            </a:pathLst>
          </a:custGeom>
          <a:ln w="25400">
            <a:solidFill>
              <a:schemeClr val="tx2"/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TextBox 86"/>
          <p:cNvSpPr txBox="1"/>
          <p:nvPr/>
        </p:nvSpPr>
        <p:spPr>
          <a:xfrm>
            <a:off x="6372200" y="2852936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65443</a:t>
            </a:r>
            <a:endParaRPr lang="en-GB" dirty="0"/>
          </a:p>
        </p:txBody>
      </p:sp>
      <p:sp>
        <p:nvSpPr>
          <p:cNvPr id="88" name="Freeform 87"/>
          <p:cNvSpPr/>
          <p:nvPr/>
        </p:nvSpPr>
        <p:spPr>
          <a:xfrm>
            <a:off x="8316416" y="2636912"/>
            <a:ext cx="555172" cy="386443"/>
          </a:xfrm>
          <a:custGeom>
            <a:avLst/>
            <a:gdLst>
              <a:gd name="connsiteX0" fmla="*/ 0 w 555172"/>
              <a:gd name="connsiteY0" fmla="*/ 359229 h 386443"/>
              <a:gd name="connsiteX1" fmla="*/ 195943 w 555172"/>
              <a:gd name="connsiteY1" fmla="*/ 326572 h 386443"/>
              <a:gd name="connsiteX2" fmla="*/ 555172 w 555172"/>
              <a:gd name="connsiteY2" fmla="*/ 0 h 386443"/>
              <a:gd name="connsiteX3" fmla="*/ 555172 w 555172"/>
              <a:gd name="connsiteY3" fmla="*/ 0 h 386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5172" h="386443">
                <a:moveTo>
                  <a:pt x="0" y="359229"/>
                </a:moveTo>
                <a:cubicBezTo>
                  <a:pt x="51707" y="372836"/>
                  <a:pt x="103414" y="386443"/>
                  <a:pt x="195943" y="326572"/>
                </a:cubicBezTo>
                <a:cubicBezTo>
                  <a:pt x="288472" y="266701"/>
                  <a:pt x="555172" y="0"/>
                  <a:pt x="555172" y="0"/>
                </a:cubicBezTo>
                <a:lnTo>
                  <a:pt x="555172" y="0"/>
                </a:lnTo>
              </a:path>
            </a:pathLst>
          </a:custGeom>
          <a:ln w="25400">
            <a:solidFill>
              <a:schemeClr val="tx2"/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000"/>
                            </p:stCondLst>
                            <p:childTnLst>
                              <p:par>
                                <p:cTn id="1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3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9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000"/>
                            </p:stCondLst>
                            <p:childTnLst>
                              <p:par>
                                <p:cTn id="1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1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2000"/>
                            </p:stCondLst>
                            <p:childTnLst>
                              <p:par>
                                <p:cTn id="1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5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000"/>
                            </p:stCondLst>
                            <p:childTnLst>
                              <p:par>
                                <p:cTn id="152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4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2000"/>
                            </p:stCondLst>
                            <p:childTnLst>
                              <p:par>
                                <p:cTn id="15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8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1000"/>
                            </p:stCondLst>
                            <p:childTnLst>
                              <p:par>
                                <p:cTn id="165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7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2000"/>
                            </p:stCondLst>
                            <p:childTnLst>
                              <p:par>
                                <p:cTn id="169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1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13" grpId="0"/>
      <p:bldP spid="14" grpId="0"/>
      <p:bldP spid="21" grpId="0"/>
      <p:bldP spid="25" grpId="0"/>
      <p:bldP spid="26" grpId="0"/>
      <p:bldP spid="27" grpId="0"/>
      <p:bldP spid="32" grpId="0"/>
      <p:bldP spid="32" grpId="1"/>
      <p:bldP spid="35" grpId="0" animBg="1"/>
      <p:bldP spid="40" grpId="0"/>
      <p:bldP spid="41" grpId="0"/>
      <p:bldP spid="42" grpId="0"/>
      <p:bldP spid="43" grpId="0"/>
      <p:bldP spid="44" grpId="0"/>
      <p:bldP spid="44" grpId="1"/>
      <p:bldP spid="45" grpId="0" animBg="1"/>
      <p:bldP spid="49" grpId="0"/>
      <p:bldP spid="50" grpId="0"/>
      <p:bldP spid="51" grpId="0"/>
      <p:bldP spid="52" grpId="0"/>
      <p:bldP spid="53" grpId="0"/>
      <p:bldP spid="54" grpId="0" animBg="1"/>
      <p:bldP spid="58" grpId="0"/>
      <p:bldP spid="59" grpId="0"/>
      <p:bldP spid="60" grpId="0"/>
      <p:bldP spid="61" grpId="0"/>
      <p:bldP spid="62" grpId="0"/>
      <p:bldP spid="63" grpId="0" animBg="1"/>
      <p:bldP spid="66" grpId="0"/>
      <p:bldP spid="67" grpId="0"/>
      <p:bldP spid="68" grpId="0"/>
      <p:bldP spid="69" grpId="0"/>
      <p:bldP spid="73" grpId="0" animBg="1"/>
      <p:bldP spid="75" grpId="0" animBg="1"/>
      <p:bldP spid="76" grpId="0" animBg="1"/>
      <p:bldP spid="79" grpId="0" animBg="1"/>
      <p:bldP spid="81" grpId="0" animBg="1"/>
      <p:bldP spid="83" grpId="0" animBg="1"/>
      <p:bldP spid="84" grpId="0" animBg="1"/>
      <p:bldP spid="85" grpId="1"/>
      <p:bldP spid="86" grpId="0" animBg="1"/>
      <p:bldP spid="87" grpId="1"/>
      <p:bldP spid="88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836712"/>
            <a:ext cx="657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 smtClean="0"/>
              <a:t>Title:</a:t>
            </a:r>
            <a:endParaRPr lang="en-GB" i="1" dirty="0"/>
          </a:p>
        </p:txBody>
      </p:sp>
      <p:sp>
        <p:nvSpPr>
          <p:cNvPr id="5" name="TextBox 4"/>
          <p:cNvSpPr txBox="1"/>
          <p:nvPr/>
        </p:nvSpPr>
        <p:spPr>
          <a:xfrm>
            <a:off x="1835696" y="836712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Cataloguing is fun!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539552" y="1268760"/>
            <a:ext cx="891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 smtClean="0"/>
              <a:t>Author:</a:t>
            </a:r>
            <a:endParaRPr lang="en-GB" i="1" dirty="0"/>
          </a:p>
        </p:txBody>
      </p:sp>
      <p:sp>
        <p:nvSpPr>
          <p:cNvPr id="8" name="TextBox 7"/>
          <p:cNvSpPr txBox="1"/>
          <p:nvPr/>
        </p:nvSpPr>
        <p:spPr>
          <a:xfrm>
            <a:off x="539552" y="1700808"/>
            <a:ext cx="1442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 smtClean="0"/>
              <a:t>Content type:</a:t>
            </a:r>
            <a:endParaRPr lang="en-GB" i="1" dirty="0"/>
          </a:p>
        </p:txBody>
      </p:sp>
      <p:sp>
        <p:nvSpPr>
          <p:cNvPr id="9" name="TextBox 8"/>
          <p:cNvSpPr txBox="1"/>
          <p:nvPr/>
        </p:nvSpPr>
        <p:spPr>
          <a:xfrm>
            <a:off x="539552" y="2132856"/>
            <a:ext cx="1346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 smtClean="0"/>
              <a:t>Carrier type:</a:t>
            </a:r>
            <a:endParaRPr lang="en-GB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539552" y="2564904"/>
            <a:ext cx="7063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 smtClean="0"/>
              <a:t>LCSH:</a:t>
            </a:r>
            <a:endParaRPr lang="en-GB" i="1" dirty="0"/>
          </a:p>
        </p:txBody>
      </p:sp>
      <p:sp>
        <p:nvSpPr>
          <p:cNvPr id="14" name="Rectangle 13"/>
          <p:cNvSpPr/>
          <p:nvPr/>
        </p:nvSpPr>
        <p:spPr>
          <a:xfrm>
            <a:off x="467544" y="764704"/>
            <a:ext cx="3312368" cy="22322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467544" y="332656"/>
            <a:ext cx="2760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 smtClean="0"/>
              <a:t>Bibliographic record: 12345</a:t>
            </a:r>
            <a:endParaRPr lang="en-GB" i="1" dirty="0"/>
          </a:p>
        </p:txBody>
      </p:sp>
      <p:sp>
        <p:nvSpPr>
          <p:cNvPr id="16" name="TextBox 15"/>
          <p:cNvSpPr txBox="1"/>
          <p:nvPr/>
        </p:nvSpPr>
        <p:spPr>
          <a:xfrm>
            <a:off x="1907704" y="1268760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8765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1907704" y="2564904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5432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1907704" y="1700808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1234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1907704" y="2132856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5432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5076056" y="332656"/>
            <a:ext cx="2896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 smtClean="0"/>
              <a:t>Name authority record: 8765</a:t>
            </a:r>
            <a:endParaRPr lang="en-GB" i="1" dirty="0"/>
          </a:p>
        </p:txBody>
      </p:sp>
      <p:sp>
        <p:nvSpPr>
          <p:cNvPr id="21" name="TextBox 20"/>
          <p:cNvSpPr txBox="1"/>
          <p:nvPr/>
        </p:nvSpPr>
        <p:spPr>
          <a:xfrm>
            <a:off x="5076056" y="836712"/>
            <a:ext cx="1029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 smtClean="0"/>
              <a:t>Heading:</a:t>
            </a:r>
            <a:endParaRPr lang="en-GB" i="1" dirty="0"/>
          </a:p>
        </p:txBody>
      </p:sp>
      <p:sp>
        <p:nvSpPr>
          <p:cNvPr id="22" name="TextBox 21"/>
          <p:cNvSpPr txBox="1"/>
          <p:nvPr/>
        </p:nvSpPr>
        <p:spPr>
          <a:xfrm>
            <a:off x="6444208" y="836712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MacDonald, Mary</a:t>
            </a:r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5076056" y="1268760"/>
            <a:ext cx="1483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 smtClean="0"/>
              <a:t>Place of birth:</a:t>
            </a:r>
            <a:endParaRPr lang="en-GB" i="1" dirty="0"/>
          </a:p>
        </p:txBody>
      </p:sp>
      <p:sp>
        <p:nvSpPr>
          <p:cNvPr id="25" name="Rectangle 24"/>
          <p:cNvSpPr/>
          <p:nvPr/>
        </p:nvSpPr>
        <p:spPr>
          <a:xfrm>
            <a:off x="5076056" y="764704"/>
            <a:ext cx="3240360" cy="9361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5"/>
          <p:cNvSpPr txBox="1"/>
          <p:nvPr/>
        </p:nvSpPr>
        <p:spPr>
          <a:xfrm>
            <a:off x="6444208" y="1268760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9876</a:t>
            </a:r>
            <a:endParaRPr lang="en-GB" dirty="0"/>
          </a:p>
        </p:txBody>
      </p:sp>
      <p:sp>
        <p:nvSpPr>
          <p:cNvPr id="27" name="Right Arrow 26"/>
          <p:cNvSpPr/>
          <p:nvPr/>
        </p:nvSpPr>
        <p:spPr>
          <a:xfrm>
            <a:off x="3851920" y="1772816"/>
            <a:ext cx="504056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ight Arrow 27"/>
          <p:cNvSpPr/>
          <p:nvPr/>
        </p:nvSpPr>
        <p:spPr>
          <a:xfrm>
            <a:off x="3851920" y="2636912"/>
            <a:ext cx="504056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ight Arrow 28"/>
          <p:cNvSpPr/>
          <p:nvPr/>
        </p:nvSpPr>
        <p:spPr>
          <a:xfrm>
            <a:off x="3851920" y="2204864"/>
            <a:ext cx="504056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ight Arrow 29"/>
          <p:cNvSpPr/>
          <p:nvPr/>
        </p:nvSpPr>
        <p:spPr>
          <a:xfrm>
            <a:off x="3851920" y="1340768"/>
            <a:ext cx="504056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ight Arrow 30"/>
          <p:cNvSpPr/>
          <p:nvPr/>
        </p:nvSpPr>
        <p:spPr>
          <a:xfrm>
            <a:off x="8388424" y="1340768"/>
            <a:ext cx="504056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Hexagon 31"/>
          <p:cNvSpPr/>
          <p:nvPr/>
        </p:nvSpPr>
        <p:spPr>
          <a:xfrm rot="5400000">
            <a:off x="3833918" y="854714"/>
            <a:ext cx="360040" cy="324036"/>
          </a:xfrm>
          <a:prstGeom prst="hexagon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Hexagon 32"/>
          <p:cNvSpPr/>
          <p:nvPr/>
        </p:nvSpPr>
        <p:spPr>
          <a:xfrm rot="5400000">
            <a:off x="8370422" y="854714"/>
            <a:ext cx="360040" cy="324036"/>
          </a:xfrm>
          <a:prstGeom prst="hexagon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1" name="Group 40"/>
          <p:cNvGrpSpPr/>
          <p:nvPr/>
        </p:nvGrpSpPr>
        <p:grpSpPr>
          <a:xfrm>
            <a:off x="467544" y="3501008"/>
            <a:ext cx="2308927" cy="432048"/>
            <a:chOff x="971600" y="3505654"/>
            <a:chExt cx="2308927" cy="432048"/>
          </a:xfrm>
        </p:grpSpPr>
        <p:grpSp>
          <p:nvGrpSpPr>
            <p:cNvPr id="39" name="Group 38"/>
            <p:cNvGrpSpPr/>
            <p:nvPr/>
          </p:nvGrpSpPr>
          <p:grpSpPr>
            <a:xfrm>
              <a:off x="971600" y="3537012"/>
              <a:ext cx="2308927" cy="369332"/>
              <a:chOff x="971600" y="3573016"/>
              <a:chExt cx="2308927" cy="369332"/>
            </a:xfrm>
          </p:grpSpPr>
          <p:sp>
            <p:nvSpPr>
              <p:cNvPr id="2" name="TextBox 1"/>
              <p:cNvSpPr txBox="1"/>
              <p:nvPr/>
            </p:nvSpPr>
            <p:spPr>
              <a:xfrm>
                <a:off x="971600" y="3573016"/>
                <a:ext cx="769763" cy="369332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dirty="0" smtClean="0"/>
                  <a:t>12345</a:t>
                </a:r>
                <a:endParaRPr lang="en-GB" dirty="0"/>
              </a:p>
            </p:txBody>
          </p:sp>
          <p:sp>
            <p:nvSpPr>
              <p:cNvPr id="3" name="TextBox 2"/>
              <p:cNvSpPr txBox="1"/>
              <p:nvPr/>
            </p:nvSpPr>
            <p:spPr>
              <a:xfrm>
                <a:off x="2627784" y="3573016"/>
                <a:ext cx="652743" cy="369332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dirty="0" smtClean="0"/>
                  <a:t>8765</a:t>
                </a:r>
                <a:endParaRPr lang="en-GB" dirty="0"/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1764426" y="3573016"/>
                <a:ext cx="840295" cy="369332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dirty="0" smtClean="0"/>
                  <a:t>Author</a:t>
                </a:r>
                <a:endParaRPr lang="en-GB" dirty="0"/>
              </a:p>
            </p:txBody>
          </p:sp>
        </p:grpSp>
        <p:sp>
          <p:nvSpPr>
            <p:cNvPr id="38" name="Rectangle 37"/>
            <p:cNvSpPr/>
            <p:nvPr/>
          </p:nvSpPr>
          <p:spPr>
            <a:xfrm>
              <a:off x="971600" y="3505654"/>
              <a:ext cx="2304256" cy="43204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2123728" y="4653136"/>
            <a:ext cx="2808312" cy="432048"/>
            <a:chOff x="3635896" y="3505654"/>
            <a:chExt cx="2808312" cy="432048"/>
          </a:xfrm>
        </p:grpSpPr>
        <p:grpSp>
          <p:nvGrpSpPr>
            <p:cNvPr id="44" name="Group 43"/>
            <p:cNvGrpSpPr/>
            <p:nvPr/>
          </p:nvGrpSpPr>
          <p:grpSpPr>
            <a:xfrm>
              <a:off x="3647059" y="3537012"/>
              <a:ext cx="2740975" cy="369332"/>
              <a:chOff x="3647059" y="3537012"/>
              <a:chExt cx="2740975" cy="369332"/>
            </a:xfrm>
          </p:grpSpPr>
          <p:sp>
            <p:nvSpPr>
              <p:cNvPr id="35" name="TextBox 34"/>
              <p:cNvSpPr txBox="1"/>
              <p:nvPr/>
            </p:nvSpPr>
            <p:spPr>
              <a:xfrm>
                <a:off x="3647059" y="3537012"/>
                <a:ext cx="652743" cy="369332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dirty="0" smtClean="0"/>
                  <a:t>8765</a:t>
                </a:r>
                <a:endParaRPr lang="en-GB" dirty="0"/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4301645" y="3537012"/>
                <a:ext cx="1431802" cy="369332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dirty="0" smtClean="0"/>
                  <a:t>Place of birth</a:t>
                </a:r>
                <a:endParaRPr lang="en-GB" dirty="0"/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5735291" y="3537012"/>
                <a:ext cx="652743" cy="369332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dirty="0" smtClean="0"/>
                  <a:t>9876</a:t>
                </a:r>
                <a:endParaRPr lang="en-GB" dirty="0"/>
              </a:p>
            </p:txBody>
          </p:sp>
        </p:grpSp>
        <p:sp>
          <p:nvSpPr>
            <p:cNvPr id="42" name="Rectangle 41"/>
            <p:cNvSpPr/>
            <p:nvPr/>
          </p:nvSpPr>
          <p:spPr>
            <a:xfrm>
              <a:off x="3635896" y="3505654"/>
              <a:ext cx="2808312" cy="43204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2123728" y="4077072"/>
            <a:ext cx="3639098" cy="432048"/>
            <a:chOff x="3635896" y="3505654"/>
            <a:chExt cx="3639098" cy="432048"/>
          </a:xfrm>
        </p:grpSpPr>
        <p:grpSp>
          <p:nvGrpSpPr>
            <p:cNvPr id="49" name="Group 43"/>
            <p:cNvGrpSpPr/>
            <p:nvPr/>
          </p:nvGrpSpPr>
          <p:grpSpPr>
            <a:xfrm>
              <a:off x="3647059" y="3521333"/>
              <a:ext cx="3627935" cy="369332"/>
              <a:chOff x="3647059" y="3521333"/>
              <a:chExt cx="3627935" cy="369332"/>
            </a:xfrm>
          </p:grpSpPr>
          <p:sp>
            <p:nvSpPr>
              <p:cNvPr id="51" name="TextBox 50"/>
              <p:cNvSpPr txBox="1"/>
              <p:nvPr/>
            </p:nvSpPr>
            <p:spPr>
              <a:xfrm>
                <a:off x="3647059" y="3521333"/>
                <a:ext cx="652743" cy="369332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dirty="0" smtClean="0"/>
                  <a:t>8765</a:t>
                </a:r>
                <a:endParaRPr lang="en-GB" dirty="0"/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4279677" y="3521333"/>
                <a:ext cx="960519" cy="369332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dirty="0" smtClean="0"/>
                  <a:t>Heading</a:t>
                </a:r>
                <a:endParaRPr lang="en-GB" dirty="0"/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>
                <a:off x="5220072" y="3521333"/>
                <a:ext cx="2054922" cy="369332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dirty="0" smtClean="0"/>
                  <a:t>“MacDonald, Mary”</a:t>
                </a:r>
                <a:endParaRPr lang="en-GB" dirty="0"/>
              </a:p>
            </p:txBody>
          </p:sp>
        </p:grpSp>
        <p:sp>
          <p:nvSpPr>
            <p:cNvPr id="50" name="Rectangle 49"/>
            <p:cNvSpPr/>
            <p:nvPr/>
          </p:nvSpPr>
          <p:spPr>
            <a:xfrm>
              <a:off x="3635896" y="3505654"/>
              <a:ext cx="3600400" cy="43204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4211960" y="5229200"/>
            <a:ext cx="2698837" cy="432048"/>
            <a:chOff x="3635896" y="3505654"/>
            <a:chExt cx="2698837" cy="432048"/>
          </a:xfrm>
        </p:grpSpPr>
        <p:grpSp>
          <p:nvGrpSpPr>
            <p:cNvPr id="55" name="Group 43"/>
            <p:cNvGrpSpPr/>
            <p:nvPr/>
          </p:nvGrpSpPr>
          <p:grpSpPr>
            <a:xfrm>
              <a:off x="3647059" y="3521333"/>
              <a:ext cx="2687674" cy="369332"/>
              <a:chOff x="3647059" y="3521333"/>
              <a:chExt cx="2687674" cy="369332"/>
            </a:xfrm>
          </p:grpSpPr>
          <p:sp>
            <p:nvSpPr>
              <p:cNvPr id="57" name="TextBox 56"/>
              <p:cNvSpPr txBox="1"/>
              <p:nvPr/>
            </p:nvSpPr>
            <p:spPr>
              <a:xfrm>
                <a:off x="3647059" y="3521333"/>
                <a:ext cx="652743" cy="369332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dirty="0" smtClean="0"/>
                  <a:t>9876</a:t>
                </a:r>
                <a:endParaRPr lang="en-GB" dirty="0"/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4279868" y="3521333"/>
                <a:ext cx="744114" cy="369332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dirty="0" smtClean="0"/>
                  <a:t>Name</a:t>
                </a:r>
                <a:endParaRPr lang="en-GB" dirty="0"/>
              </a:p>
            </p:txBody>
          </p:sp>
          <p:sp>
            <p:nvSpPr>
              <p:cNvPr id="59" name="TextBox 58"/>
              <p:cNvSpPr txBox="1"/>
              <p:nvPr/>
            </p:nvSpPr>
            <p:spPr>
              <a:xfrm>
                <a:off x="5004048" y="3521333"/>
                <a:ext cx="1330685" cy="369332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dirty="0" smtClean="0"/>
                  <a:t>“Edinburgh”</a:t>
                </a:r>
                <a:endParaRPr lang="en-GB" dirty="0"/>
              </a:p>
            </p:txBody>
          </p:sp>
        </p:grpSp>
        <p:sp>
          <p:nvSpPr>
            <p:cNvPr id="56" name="Rectangle 55"/>
            <p:cNvSpPr/>
            <p:nvPr/>
          </p:nvSpPr>
          <p:spPr>
            <a:xfrm>
              <a:off x="3635896" y="3505654"/>
              <a:ext cx="2664296" cy="43204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4211960" y="5805264"/>
            <a:ext cx="2232248" cy="432048"/>
            <a:chOff x="3635896" y="3505654"/>
            <a:chExt cx="2232248" cy="432048"/>
          </a:xfrm>
        </p:grpSpPr>
        <p:grpSp>
          <p:nvGrpSpPr>
            <p:cNvPr id="61" name="Group 43"/>
            <p:cNvGrpSpPr/>
            <p:nvPr/>
          </p:nvGrpSpPr>
          <p:grpSpPr>
            <a:xfrm>
              <a:off x="3647059" y="3513493"/>
              <a:ext cx="2153748" cy="369332"/>
              <a:chOff x="3647059" y="3513493"/>
              <a:chExt cx="2153748" cy="369332"/>
            </a:xfrm>
          </p:grpSpPr>
          <p:sp>
            <p:nvSpPr>
              <p:cNvPr id="63" name="TextBox 62"/>
              <p:cNvSpPr txBox="1"/>
              <p:nvPr/>
            </p:nvSpPr>
            <p:spPr>
              <a:xfrm>
                <a:off x="3647059" y="3513493"/>
                <a:ext cx="652743" cy="369332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dirty="0" smtClean="0"/>
                  <a:t>9876</a:t>
                </a:r>
                <a:endParaRPr lang="en-GB" dirty="0"/>
              </a:p>
            </p:txBody>
          </p:sp>
          <p:sp>
            <p:nvSpPr>
              <p:cNvPr id="64" name="TextBox 63"/>
              <p:cNvSpPr txBox="1"/>
              <p:nvPr/>
            </p:nvSpPr>
            <p:spPr>
              <a:xfrm>
                <a:off x="4256978" y="3513493"/>
                <a:ext cx="933910" cy="369332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dirty="0" smtClean="0"/>
                  <a:t>Country</a:t>
                </a:r>
                <a:endParaRPr lang="en-GB" dirty="0"/>
              </a:p>
            </p:txBody>
          </p:sp>
          <p:sp>
            <p:nvSpPr>
              <p:cNvPr id="65" name="TextBox 64"/>
              <p:cNvSpPr txBox="1"/>
              <p:nvPr/>
            </p:nvSpPr>
            <p:spPr>
              <a:xfrm>
                <a:off x="5148064" y="3513493"/>
                <a:ext cx="652743" cy="369332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dirty="0" smtClean="0"/>
                  <a:t>4567</a:t>
                </a:r>
                <a:endParaRPr lang="en-GB" dirty="0"/>
              </a:p>
            </p:txBody>
          </p:sp>
        </p:grpSp>
        <p:sp>
          <p:nvSpPr>
            <p:cNvPr id="62" name="Rectangle 61"/>
            <p:cNvSpPr/>
            <p:nvPr/>
          </p:nvSpPr>
          <p:spPr>
            <a:xfrm>
              <a:off x="3635896" y="3505654"/>
              <a:ext cx="2232248" cy="43204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66" name="Right Arrow 65"/>
          <p:cNvSpPr/>
          <p:nvPr/>
        </p:nvSpPr>
        <p:spPr>
          <a:xfrm>
            <a:off x="2843808" y="3573016"/>
            <a:ext cx="504056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Right Arrow 66"/>
          <p:cNvSpPr/>
          <p:nvPr/>
        </p:nvSpPr>
        <p:spPr>
          <a:xfrm>
            <a:off x="5004048" y="4725144"/>
            <a:ext cx="504056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Right Arrow 67"/>
          <p:cNvSpPr/>
          <p:nvPr/>
        </p:nvSpPr>
        <p:spPr>
          <a:xfrm>
            <a:off x="6516216" y="5877272"/>
            <a:ext cx="504056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Right Arrow 68"/>
          <p:cNvSpPr/>
          <p:nvPr/>
        </p:nvSpPr>
        <p:spPr>
          <a:xfrm>
            <a:off x="1547664" y="4149080"/>
            <a:ext cx="504056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Right Arrow 69"/>
          <p:cNvSpPr/>
          <p:nvPr/>
        </p:nvSpPr>
        <p:spPr>
          <a:xfrm>
            <a:off x="1547664" y="4725144"/>
            <a:ext cx="504056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Right Arrow 70"/>
          <p:cNvSpPr/>
          <p:nvPr/>
        </p:nvSpPr>
        <p:spPr>
          <a:xfrm>
            <a:off x="3635896" y="5301208"/>
            <a:ext cx="504056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Right Arrow 71"/>
          <p:cNvSpPr/>
          <p:nvPr/>
        </p:nvSpPr>
        <p:spPr>
          <a:xfrm>
            <a:off x="3635896" y="5877272"/>
            <a:ext cx="504056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Hexagon 72"/>
          <p:cNvSpPr/>
          <p:nvPr/>
        </p:nvSpPr>
        <p:spPr>
          <a:xfrm rot="5400000">
            <a:off x="5778134" y="4095074"/>
            <a:ext cx="360040" cy="324036"/>
          </a:xfrm>
          <a:prstGeom prst="hexagon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Hexagon 73"/>
          <p:cNvSpPr/>
          <p:nvPr/>
        </p:nvSpPr>
        <p:spPr>
          <a:xfrm rot="5400000">
            <a:off x="6930262" y="5247202"/>
            <a:ext cx="360040" cy="324036"/>
          </a:xfrm>
          <a:prstGeom prst="hexagon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83" name="Group 82"/>
          <p:cNvGrpSpPr/>
          <p:nvPr/>
        </p:nvGrpSpPr>
        <p:grpSpPr>
          <a:xfrm>
            <a:off x="5166066" y="2204864"/>
            <a:ext cx="3711619" cy="369332"/>
            <a:chOff x="5166066" y="2204864"/>
            <a:chExt cx="3711619" cy="369332"/>
          </a:xfrm>
        </p:grpSpPr>
        <p:sp>
          <p:nvSpPr>
            <p:cNvPr id="75" name="Hexagon 74"/>
            <p:cNvSpPr/>
            <p:nvPr/>
          </p:nvSpPr>
          <p:spPr>
            <a:xfrm rot="5400000">
              <a:off x="5148064" y="2227512"/>
              <a:ext cx="360040" cy="324036"/>
            </a:xfrm>
            <a:prstGeom prst="hexagon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5796136" y="2204864"/>
              <a:ext cx="30815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Stop! Ambiguous: link not safe.</a:t>
              </a:r>
              <a:endParaRPr lang="en-GB" dirty="0"/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5076056" y="2636912"/>
            <a:ext cx="2801547" cy="369332"/>
            <a:chOff x="5076056" y="2636912"/>
            <a:chExt cx="2801547" cy="369332"/>
          </a:xfrm>
        </p:grpSpPr>
        <p:sp>
          <p:nvSpPr>
            <p:cNvPr id="77" name="Right Arrow 76"/>
            <p:cNvSpPr/>
            <p:nvPr/>
          </p:nvSpPr>
          <p:spPr>
            <a:xfrm>
              <a:off x="5076056" y="2677562"/>
              <a:ext cx="504056" cy="28803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5796136" y="2636912"/>
              <a:ext cx="20814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Identifier: ok to link.</a:t>
              </a:r>
              <a:endParaRPr lang="en-GB" dirty="0"/>
            </a:p>
          </p:txBody>
        </p:sp>
      </p:grpSp>
      <p:sp>
        <p:nvSpPr>
          <p:cNvPr id="79" name="Rectangle 78"/>
          <p:cNvSpPr/>
          <p:nvPr/>
        </p:nvSpPr>
        <p:spPr>
          <a:xfrm>
            <a:off x="4860032" y="2132856"/>
            <a:ext cx="3960440" cy="936104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Oval 80"/>
          <p:cNvSpPr/>
          <p:nvPr/>
        </p:nvSpPr>
        <p:spPr>
          <a:xfrm>
            <a:off x="1763688" y="764704"/>
            <a:ext cx="2016224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Oval 81"/>
          <p:cNvSpPr/>
          <p:nvPr/>
        </p:nvSpPr>
        <p:spPr>
          <a:xfrm>
            <a:off x="6372200" y="764704"/>
            <a:ext cx="1944216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Oval 84"/>
          <p:cNvSpPr/>
          <p:nvPr/>
        </p:nvSpPr>
        <p:spPr>
          <a:xfrm>
            <a:off x="7308304" y="260648"/>
            <a:ext cx="720080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Oval 85"/>
          <p:cNvSpPr/>
          <p:nvPr/>
        </p:nvSpPr>
        <p:spPr>
          <a:xfrm>
            <a:off x="5148064" y="764704"/>
            <a:ext cx="864096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Oval 86"/>
          <p:cNvSpPr/>
          <p:nvPr/>
        </p:nvSpPr>
        <p:spPr>
          <a:xfrm>
            <a:off x="6372200" y="764704"/>
            <a:ext cx="1944216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9" name="Straight Arrow Connector 88"/>
          <p:cNvCxnSpPr>
            <a:stCxn id="85" idx="4"/>
            <a:endCxn id="51" idx="0"/>
          </p:cNvCxnSpPr>
          <p:nvPr/>
        </p:nvCxnSpPr>
        <p:spPr>
          <a:xfrm rot="5400000">
            <a:off x="3400781" y="-174813"/>
            <a:ext cx="3328047" cy="5207081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86" idx="4"/>
            <a:endCxn id="52" idx="0"/>
          </p:cNvCxnSpPr>
          <p:nvPr/>
        </p:nvCxnSpPr>
        <p:spPr>
          <a:xfrm rot="5400000">
            <a:off x="3001946" y="1514584"/>
            <a:ext cx="2823991" cy="2332343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>
            <a:stCxn id="87" idx="4"/>
          </p:cNvCxnSpPr>
          <p:nvPr/>
        </p:nvCxnSpPr>
        <p:spPr>
          <a:xfrm rot="5400000">
            <a:off x="4517994" y="1250758"/>
            <a:ext cx="2808312" cy="2844316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000"/>
                            </p:stCondLst>
                            <p:childTnLst>
                              <p:par>
                                <p:cTn id="5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000"/>
                            </p:stCondLst>
                            <p:childTnLst>
                              <p:par>
                                <p:cTn id="8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3000"/>
                            </p:stCondLst>
                            <p:childTnLst>
                              <p:par>
                                <p:cTn id="8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1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1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6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000"/>
                            </p:stCondLst>
                            <p:childTnLst>
                              <p:par>
                                <p:cTn id="1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0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2000"/>
                            </p:stCondLst>
                            <p:childTnLst>
                              <p:par>
                                <p:cTn id="1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4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3000"/>
                            </p:stCondLst>
                            <p:childTnLst>
                              <p:par>
                                <p:cTn id="1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8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4000"/>
                            </p:stCondLst>
                            <p:childTnLst>
                              <p:par>
                                <p:cTn id="1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2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5000"/>
                            </p:stCondLst>
                            <p:childTnLst>
                              <p:par>
                                <p:cTn id="1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6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6000"/>
                            </p:stCondLst>
                            <p:childTnLst>
                              <p:par>
                                <p:cTn id="1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0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5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1000"/>
                            </p:stCondLst>
                            <p:childTnLst>
                              <p:par>
                                <p:cTn id="15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9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2000"/>
                            </p:stCondLst>
                            <p:childTnLst>
                              <p:par>
                                <p:cTn id="1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3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9" grpId="0" animBg="1"/>
      <p:bldP spid="81" grpId="0" animBg="1"/>
      <p:bldP spid="81" grpId="1" animBg="1"/>
      <p:bldP spid="82" grpId="0" animBg="1"/>
      <p:bldP spid="82" grpId="1" animBg="1"/>
      <p:bldP spid="85" grpId="2" animBg="1"/>
      <p:bldP spid="85" grpId="3" animBg="1"/>
      <p:bldP spid="86" grpId="2" animBg="1"/>
      <p:bldP spid="86" grpId="3" animBg="1"/>
      <p:bldP spid="87" grpId="2" animBg="1"/>
      <p:bldP spid="87" grpId="3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Linked data is not a new idea!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It extends concepts of authority </a:t>
            </a:r>
            <a:r>
              <a:rPr lang="en-GB" dirty="0" smtClean="0"/>
              <a:t>control</a:t>
            </a:r>
          </a:p>
          <a:p>
            <a:pPr lvl="1"/>
            <a:r>
              <a:rPr lang="en-GB" dirty="0" smtClean="0"/>
              <a:t>“Preferred” labels</a:t>
            </a:r>
            <a:endParaRPr lang="en-GB" dirty="0" smtClean="0"/>
          </a:p>
          <a:p>
            <a:pPr lvl="1"/>
            <a:r>
              <a:rPr lang="en-GB" dirty="0" smtClean="0"/>
              <a:t>Change once; link many times</a:t>
            </a:r>
          </a:p>
          <a:p>
            <a:pPr lvl="2"/>
            <a:r>
              <a:rPr lang="en-GB" dirty="0" smtClean="0"/>
              <a:t>Re-use of metadata</a:t>
            </a:r>
          </a:p>
          <a:p>
            <a:pPr lvl="1"/>
            <a:r>
              <a:rPr lang="en-GB" dirty="0" smtClean="0"/>
              <a:t>More than one “attribute” associated with a “heading”</a:t>
            </a:r>
          </a:p>
          <a:p>
            <a:pPr lvl="2"/>
            <a:r>
              <a:rPr lang="en-GB" dirty="0" smtClean="0"/>
              <a:t>E.g. Place of birth of person with name heading</a:t>
            </a:r>
          </a:p>
          <a:p>
            <a:r>
              <a:rPr lang="en-GB" dirty="0" smtClean="0"/>
              <a:t>Concepts can be applied to authority records</a:t>
            </a:r>
          </a:p>
          <a:p>
            <a:pPr lvl="1"/>
            <a:r>
              <a:rPr lang="en-GB" dirty="0" smtClean="0"/>
              <a:t>As well as bibliographic description records</a:t>
            </a:r>
          </a:p>
          <a:p>
            <a:r>
              <a:rPr lang="en-GB" dirty="0" smtClean="0"/>
              <a:t>Full extension leads to “record” </a:t>
            </a:r>
            <a:r>
              <a:rPr lang="en-GB" dirty="0" err="1" smtClean="0"/>
              <a:t>dis</a:t>
            </a:r>
            <a:r>
              <a:rPr lang="en-GB" dirty="0" smtClean="0"/>
              <a:t>-aggregation</a:t>
            </a:r>
          </a:p>
          <a:p>
            <a:pPr lvl="1"/>
            <a:r>
              <a:rPr lang="en-GB" dirty="0" smtClean="0"/>
              <a:t>All “records” in bibliographic control systems</a:t>
            </a:r>
          </a:p>
          <a:p>
            <a:pPr lvl="1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Linked data and RDF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Resource Description Framework (RDF)</a:t>
            </a:r>
          </a:p>
          <a:p>
            <a:r>
              <a:rPr lang="en-GB" dirty="0" smtClean="0"/>
              <a:t>Designed for machine-processing of metadata at global scale</a:t>
            </a:r>
          </a:p>
          <a:p>
            <a:pPr lvl="1"/>
            <a:r>
              <a:rPr lang="en-GB" dirty="0" smtClean="0"/>
              <a:t>24/7/365</a:t>
            </a:r>
          </a:p>
          <a:p>
            <a:pPr lvl="1"/>
            <a:r>
              <a:rPr lang="en-GB" dirty="0" smtClean="0"/>
              <a:t>Trillions of operations per second</a:t>
            </a:r>
          </a:p>
          <a:p>
            <a:r>
              <a:rPr lang="en-GB" dirty="0" smtClean="0"/>
              <a:t>Everything must be </a:t>
            </a:r>
            <a:r>
              <a:rPr lang="en-GB" dirty="0" err="1" smtClean="0"/>
              <a:t>dis-ambiguated</a:t>
            </a:r>
            <a:endParaRPr lang="en-GB" dirty="0" smtClean="0"/>
          </a:p>
          <a:p>
            <a:pPr lvl="1"/>
            <a:r>
              <a:rPr lang="en-GB" dirty="0" smtClean="0"/>
              <a:t>Machines are dumb</a:t>
            </a:r>
          </a:p>
          <a:p>
            <a:pPr lvl="2"/>
            <a:r>
              <a:rPr lang="en-GB" dirty="0" smtClean="0"/>
              <a:t>Simplicity helps!</a:t>
            </a:r>
          </a:p>
          <a:p>
            <a:pPr lvl="1"/>
            <a:r>
              <a:rPr lang="en-GB" dirty="0" smtClean="0"/>
              <a:t>Machine-readable identifiers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RDF triple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Metadata expressed as “atomic” statements</a:t>
            </a:r>
          </a:p>
          <a:p>
            <a:pPr lvl="1"/>
            <a:r>
              <a:rPr lang="en-GB" dirty="0" smtClean="0"/>
              <a:t>A simple, single, irreducible statement</a:t>
            </a:r>
          </a:p>
          <a:p>
            <a:pPr lvl="2"/>
            <a:r>
              <a:rPr lang="en-GB" dirty="0" smtClean="0"/>
              <a:t>The title of this book is “Cataloguing is fun!”</a:t>
            </a:r>
          </a:p>
          <a:p>
            <a:r>
              <a:rPr lang="en-GB" dirty="0" smtClean="0"/>
              <a:t>Constructed in 3 parts</a:t>
            </a:r>
          </a:p>
          <a:p>
            <a:pPr lvl="1"/>
            <a:r>
              <a:rPr lang="en-GB" dirty="0" smtClean="0"/>
              <a:t>“Triple”</a:t>
            </a:r>
          </a:p>
          <a:p>
            <a:r>
              <a:rPr lang="en-GB" dirty="0" smtClean="0"/>
              <a:t>The title of this book is “Cataloguing is fun!”</a:t>
            </a:r>
          </a:p>
          <a:p>
            <a:pPr lvl="1"/>
            <a:r>
              <a:rPr lang="en-GB" dirty="0" smtClean="0"/>
              <a:t>Subject of the statement = </a:t>
            </a:r>
            <a:r>
              <a:rPr lang="en-GB" i="1" dirty="0" smtClean="0"/>
              <a:t>Subject</a:t>
            </a:r>
            <a:r>
              <a:rPr lang="en-GB" dirty="0" smtClean="0"/>
              <a:t>: This book</a:t>
            </a:r>
          </a:p>
          <a:p>
            <a:pPr lvl="1"/>
            <a:r>
              <a:rPr lang="en-GB" dirty="0" smtClean="0"/>
              <a:t>Nature of the statement = </a:t>
            </a:r>
            <a:r>
              <a:rPr lang="en-GB" i="1" dirty="0" smtClean="0"/>
              <a:t>Predicate</a:t>
            </a:r>
            <a:r>
              <a:rPr lang="en-GB" dirty="0" smtClean="0"/>
              <a:t>: has title</a:t>
            </a:r>
          </a:p>
          <a:p>
            <a:pPr lvl="1"/>
            <a:r>
              <a:rPr lang="en-GB" dirty="0" smtClean="0"/>
              <a:t>Value of the statement = </a:t>
            </a:r>
            <a:r>
              <a:rPr lang="en-GB" i="1" dirty="0" smtClean="0"/>
              <a:t>Object</a:t>
            </a:r>
            <a:r>
              <a:rPr lang="en-GB" dirty="0" smtClean="0"/>
              <a:t>: “Cataloguing is fun!”</a:t>
            </a:r>
          </a:p>
          <a:p>
            <a:r>
              <a:rPr lang="en-GB" dirty="0" smtClean="0"/>
              <a:t>This book – has title – “Cataloguing is fun!”</a:t>
            </a:r>
          </a:p>
          <a:p>
            <a:pPr lvl="1"/>
            <a:r>
              <a:rPr lang="en-GB" i="1" dirty="0" smtClean="0"/>
              <a:t>subject – predicate - object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Identifiers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Need unambiguous way of identifying each part of the triple for efficient machine-processing</a:t>
            </a:r>
          </a:p>
          <a:p>
            <a:pPr lvl="1"/>
            <a:r>
              <a:rPr lang="en-GB" dirty="0" smtClean="0"/>
              <a:t>Human labels (“This book”, “has title”) no good</a:t>
            </a:r>
          </a:p>
          <a:p>
            <a:pPr lvl="2"/>
            <a:r>
              <a:rPr lang="en-GB" dirty="0" smtClean="0"/>
              <a:t>Same thing, different labels; different things, same label</a:t>
            </a:r>
          </a:p>
          <a:p>
            <a:r>
              <a:rPr lang="en-GB" dirty="0" smtClean="0"/>
              <a:t>Exploit the utility of the URL</a:t>
            </a:r>
          </a:p>
          <a:p>
            <a:pPr lvl="1"/>
            <a:r>
              <a:rPr lang="en-GB" dirty="0" smtClean="0"/>
              <a:t>Machine-readable, regular syntax, unambiguous</a:t>
            </a:r>
          </a:p>
          <a:p>
            <a:r>
              <a:rPr lang="en-GB" dirty="0" smtClean="0"/>
              <a:t>Uniform Resource Identifier (URI)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Uniform Resource Identifier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Can be any unique combination of numbers and letters</a:t>
            </a:r>
          </a:p>
          <a:p>
            <a:pPr lvl="1"/>
            <a:r>
              <a:rPr lang="en-GB" dirty="0" smtClean="0"/>
              <a:t>No intrinsic meaning; it’s just an identifying label</a:t>
            </a:r>
          </a:p>
          <a:p>
            <a:r>
              <a:rPr lang="en-GB" dirty="0" smtClean="0"/>
              <a:t>Can look like a URL</a:t>
            </a:r>
          </a:p>
          <a:p>
            <a:pPr lvl="1"/>
            <a:r>
              <a:rPr lang="en-GB" dirty="0" smtClean="0"/>
              <a:t>http://iflastandards.info/ns/isbd/elements/P1001</a:t>
            </a:r>
          </a:p>
          <a:p>
            <a:pPr lvl="1"/>
            <a:r>
              <a:rPr lang="en-GB" dirty="0" smtClean="0"/>
              <a:t>But does not lead to a Web page (in principle ...)</a:t>
            </a:r>
          </a:p>
          <a:p>
            <a:r>
              <a:rPr lang="en-GB" dirty="0" smtClean="0"/>
              <a:t>RDF </a:t>
            </a:r>
            <a:r>
              <a:rPr lang="en-GB" u="sng" dirty="0" smtClean="0"/>
              <a:t>requires</a:t>
            </a:r>
            <a:r>
              <a:rPr lang="en-GB" dirty="0" smtClean="0"/>
              <a:t> the subject and predicate of triple to be URIs</a:t>
            </a:r>
          </a:p>
          <a:p>
            <a:pPr lvl="1"/>
            <a:r>
              <a:rPr lang="en-GB" dirty="0" smtClean="0"/>
              <a:t>Object can be a URI, or a literal string (“Cataloguing is fun!”)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ordonDunsir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GordonDunsire</Template>
  <TotalTime>2036</TotalTime>
  <Words>1045</Words>
  <Application>Microsoft Office PowerPoint</Application>
  <PresentationFormat>On-screen Show (4:3)</PresentationFormat>
  <Paragraphs>193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GordonDunsire</vt:lpstr>
      <vt:lpstr>Introduction to linked data</vt:lpstr>
      <vt:lpstr>Overview</vt:lpstr>
      <vt:lpstr>Slide 3</vt:lpstr>
      <vt:lpstr>Slide 4</vt:lpstr>
      <vt:lpstr>Linked data is not a new idea!</vt:lpstr>
      <vt:lpstr>Linked data and RDF</vt:lpstr>
      <vt:lpstr>RDF triple</vt:lpstr>
      <vt:lpstr>Identifiers</vt:lpstr>
      <vt:lpstr>Uniform Resource Identifier</vt:lpstr>
      <vt:lpstr>Namespaces</vt:lpstr>
      <vt:lpstr>Everything as triples in RDF</vt:lpstr>
      <vt:lpstr>RDF properties</vt:lpstr>
      <vt:lpstr>Domains and ranges</vt:lpstr>
      <vt:lpstr>Inferencing</vt:lpstr>
      <vt:lpstr>The truth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linked data</dc:title>
  <dc:creator>Dunsire</dc:creator>
  <cp:lastModifiedBy>Dunsire</cp:lastModifiedBy>
  <cp:revision>22</cp:revision>
  <dcterms:created xsi:type="dcterms:W3CDTF">2011-06-14T07:42:34Z</dcterms:created>
  <dcterms:modified xsi:type="dcterms:W3CDTF">2011-06-16T17:57:59Z</dcterms:modified>
</cp:coreProperties>
</file>