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719" autoAdjust="0"/>
  </p:normalViewPr>
  <p:slideViewPr>
    <p:cSldViewPr>
      <p:cViewPr varScale="1">
        <p:scale>
          <a:sx n="30" d="100"/>
          <a:sy n="30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9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830B9-C016-4240-830C-20F8FDD30C9A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F6D4-A469-46A5-94C3-B8ECDD038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8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en-GB" baseline="0" dirty="0" smtClean="0"/>
              <a:t> originally set aside a morning to explore RIMMF3, version 3 of RDA in Many Metadata Formats. I forced myself to stop three days later – I was having so much fun, cataloguing instincts took over, and I wanted to see if FRBR really worked with the RDA instructions across the modern diversity of information resources.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99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</a:t>
            </a:r>
            <a:r>
              <a:rPr lang="en-GB" baseline="0" dirty="0" smtClean="0"/>
              <a:t> Person record looks fine.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* I have successfully imported and </a:t>
            </a:r>
            <a:r>
              <a:rPr lang="en-GB" dirty="0" err="1" smtClean="0"/>
              <a:t>FRBRized</a:t>
            </a:r>
            <a:r>
              <a:rPr lang="en-GB" dirty="0" smtClean="0"/>
              <a:t> a MARC21 record!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45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Next I want to try the Deutsche </a:t>
            </a:r>
            <a:r>
              <a:rPr lang="en-GB" dirty="0" err="1" smtClean="0"/>
              <a:t>Nationalbibliothek</a:t>
            </a:r>
            <a:r>
              <a:rPr lang="en-GB" dirty="0" smtClean="0"/>
              <a:t>, the</a:t>
            </a:r>
            <a:r>
              <a:rPr lang="en-GB" baseline="0" dirty="0" smtClean="0"/>
              <a:t> German National Library. It also makes it easy to download MARC21 records.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before, I use the search in beginner mode …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I just enter “blade runner” into the default search form.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0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get 107 hits. I</a:t>
            </a:r>
            <a:r>
              <a:rPr lang="en-GB" baseline="0" dirty="0" smtClean="0"/>
              <a:t> am going to export them one at a time because not all of the metadata is available in MARC21 format.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go to the “full” display for the first two hits, and see that they do not have a MARC download.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I select the third record by clicking its brief display.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05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record is available</a:t>
            </a:r>
            <a:r>
              <a:rPr lang="en-GB" baseline="0" dirty="0" smtClean="0"/>
              <a:t> in MARC21 XML format.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note also that it is available in RDF/XML and BIBFRAME formats, but these are </a:t>
            </a:r>
            <a:r>
              <a:rPr lang="en-GB" baseline="0" dirty="0" err="1" smtClean="0"/>
              <a:t>lossy</a:t>
            </a:r>
            <a:r>
              <a:rPr lang="en-GB" baseline="0" dirty="0" smtClean="0"/>
              <a:t>, do not use the RDA namespace, and cannot be imported into RIMMF.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I click on the MARC21-XML option.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And choose to save the download file.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228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before, I</a:t>
            </a:r>
            <a:r>
              <a:rPr lang="en-GB" baseline="0" dirty="0" smtClean="0"/>
              <a:t> use the </a:t>
            </a:r>
            <a:r>
              <a:rPr lang="en-GB" dirty="0" smtClean="0"/>
              <a:t>download</a:t>
            </a:r>
            <a:r>
              <a:rPr lang="en-GB" baseline="0" dirty="0" smtClean="0"/>
              <a:t> access option on my web browser to display recent files.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Then I just drag and drop the downloaded MARC21 export file onto RIMMF.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But this time RIMMF displays an error message: it does not recognize the file type.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9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not a problem.</a:t>
            </a:r>
          </a:p>
          <a:p>
            <a:endParaRPr lang="en-GB" dirty="0" smtClean="0"/>
          </a:p>
          <a:p>
            <a:r>
              <a:rPr lang="en-GB" dirty="0" smtClean="0"/>
              <a:t>*</a:t>
            </a:r>
            <a:r>
              <a:rPr lang="en-GB" baseline="0" dirty="0" smtClean="0"/>
              <a:t> I know that I can convert the file format using </a:t>
            </a:r>
            <a:r>
              <a:rPr lang="en-GB" baseline="0" dirty="0" err="1" smtClean="0"/>
              <a:t>MarcEdit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</a:t>
            </a:r>
            <a:r>
              <a:rPr lang="en-GB" baseline="0" dirty="0" err="1" smtClean="0"/>
              <a:t>MarcEdit</a:t>
            </a:r>
            <a:r>
              <a:rPr lang="en-GB" baseline="0" dirty="0" smtClean="0"/>
              <a:t> is a suite of components.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The MARC Tools component of </a:t>
            </a:r>
            <a:r>
              <a:rPr lang="en-GB" baseline="0" dirty="0" err="1" smtClean="0"/>
              <a:t>MarcEdit</a:t>
            </a:r>
            <a:r>
              <a:rPr lang="en-GB" baseline="0" dirty="0" smtClean="0"/>
              <a:t> converts various file formats.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* </a:t>
            </a:r>
            <a:r>
              <a:rPr lang="en-GB" baseline="0" dirty="0" smtClean="0"/>
              <a:t>I just drag and drop the downloaded MARC21 export file onto the MARC Tools Input File box, make sure the MARC21XML=&gt;MARC21 function is selected, and use the Execute option.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509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MARC Tools converts the file containing the MARC21 record.</a:t>
            </a:r>
          </a:p>
          <a:p>
            <a:endParaRPr lang="en-GB" dirty="0" smtClean="0"/>
          </a:p>
          <a:p>
            <a:r>
              <a:rPr lang="en-GB" dirty="0" smtClean="0"/>
              <a:t>* I can</a:t>
            </a:r>
            <a:r>
              <a:rPr lang="en-GB" baseline="0" dirty="0" smtClean="0"/>
              <a:t> find the converted file by using the folder icon beside the Output File box.</a:t>
            </a:r>
          </a:p>
          <a:p>
            <a:endParaRPr lang="en-GB" dirty="0" smtClean="0"/>
          </a:p>
          <a:p>
            <a:r>
              <a:rPr lang="en-GB" dirty="0" smtClean="0"/>
              <a:t>MARC Tools assumes the output file is in the same folder as the input file, and knows that it is a MARC</a:t>
            </a:r>
            <a:r>
              <a:rPr lang="en-GB" baseline="0" dirty="0" smtClean="0"/>
              <a:t> (.</a:t>
            </a:r>
            <a:r>
              <a:rPr lang="en-GB" baseline="0" dirty="0" err="1" smtClean="0"/>
              <a:t>mrc</a:t>
            </a:r>
            <a:r>
              <a:rPr lang="en-GB" baseline="0" dirty="0" smtClean="0"/>
              <a:t>) file.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Now I can drag and drop the file onto RIMMF.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63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RIMMF3 has been updated</a:t>
            </a:r>
            <a:r>
              <a:rPr lang="en-GB" baseline="0" dirty="0" smtClean="0"/>
              <a:t> and now allows drag and drop of the xml file type.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But </a:t>
            </a:r>
            <a:r>
              <a:rPr lang="en-GB" baseline="0" dirty="0" err="1" smtClean="0"/>
              <a:t>MarcEdit</a:t>
            </a:r>
            <a:r>
              <a:rPr lang="en-GB" baseline="0" dirty="0" smtClean="0"/>
              <a:t> can be used to convert other sources to MARC for loading into RIMMF.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92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RIMMF tells me it has created a set of 3 RDA entity records from the MARC21 record.</a:t>
            </a:r>
          </a:p>
          <a:p>
            <a:endParaRPr lang="en-GB" dirty="0" smtClean="0"/>
          </a:p>
          <a:p>
            <a:r>
              <a:rPr lang="en-GB" dirty="0" smtClean="0"/>
              <a:t>The</a:t>
            </a:r>
            <a:r>
              <a:rPr lang="en-GB" baseline="0" dirty="0" smtClean="0"/>
              <a:t> set includes a Work-Expression-Manifestation (WEM) stack. Unlike before, there is no record for the Person with primary responsibility for the Work.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note that the AAP for the Work starts with what looks like an identifier; maybe this is why RIMMF cannot find Philip K. Dick!</a:t>
            </a:r>
          </a:p>
          <a:p>
            <a:endParaRPr lang="en-GB" baseline="0" dirty="0" smtClean="0"/>
          </a:p>
          <a:p>
            <a:r>
              <a:rPr lang="en-GB" baseline="0" dirty="0" smtClean="0"/>
              <a:t>RIMMF has pre-selected all 3 records. That is good enough for me.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use the import option to import all the selected records, etc. and open up the Manifestation record.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48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looks fine, from what I can read in English.</a:t>
            </a:r>
          </a:p>
          <a:p>
            <a:endParaRPr lang="en-GB" dirty="0" smtClean="0"/>
          </a:p>
          <a:p>
            <a:r>
              <a:rPr lang="en-GB" dirty="0" smtClean="0"/>
              <a:t>The Media</a:t>
            </a:r>
            <a:r>
              <a:rPr lang="en-GB" baseline="0" dirty="0" smtClean="0"/>
              <a:t> Type and Carrier Type are correct.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Other Title Information has a double space – not sure about that. “Roman” and the series title should perhaps be split between two repeats of the element.</a:t>
            </a:r>
          </a:p>
          <a:p>
            <a:endParaRPr lang="en-GB" baseline="0" dirty="0" smtClean="0"/>
          </a:p>
          <a:p>
            <a:r>
              <a:rPr lang="en-GB" dirty="0" smtClean="0"/>
              <a:t>* Google Translate outputs</a:t>
            </a:r>
            <a:r>
              <a:rPr lang="en-GB" baseline="0" dirty="0" smtClean="0"/>
              <a:t> “Rights” for </a:t>
            </a:r>
            <a:r>
              <a:rPr lang="en-GB" dirty="0" smtClean="0"/>
              <a:t>“</a:t>
            </a:r>
            <a:r>
              <a:rPr lang="en-GB" dirty="0" err="1" smtClean="0"/>
              <a:t>Lizenzpflichtig</a:t>
            </a:r>
            <a:r>
              <a:rPr lang="en-GB" dirty="0" smtClean="0"/>
              <a:t>”. I guess this should be removed</a:t>
            </a:r>
            <a:r>
              <a:rPr lang="en-GB" baseline="0" dirty="0" smtClean="0"/>
              <a:t> from Note on Manifestation: either discarded or moved to Restrictions on use.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8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Blade Runner</a:t>
            </a:r>
          </a:p>
          <a:p>
            <a:endParaRPr lang="en-GB" dirty="0" smtClean="0"/>
          </a:p>
          <a:p>
            <a:r>
              <a:rPr lang="en-GB" dirty="0" smtClean="0"/>
              <a:t>Well, you</a:t>
            </a:r>
            <a:r>
              <a:rPr lang="en-GB" baseline="0" dirty="0" smtClean="0"/>
              <a:t> have to start somewhere …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And I was familiar with this diagram used to illustrated the </a:t>
            </a:r>
            <a:r>
              <a:rPr lang="en-GB" baseline="0" dirty="0" err="1" smtClean="0"/>
              <a:t>Europeana</a:t>
            </a:r>
            <a:r>
              <a:rPr lang="en-GB" baseline="0" dirty="0" smtClean="0"/>
              <a:t> Data Model</a:t>
            </a:r>
          </a:p>
          <a:p>
            <a:endParaRPr lang="en-GB" baseline="0" dirty="0" smtClean="0"/>
          </a:p>
          <a:p>
            <a:r>
              <a:rPr lang="en-GB" baseline="0" dirty="0" smtClean="0"/>
              <a:t>Plus I like the movie, the novel, and the soundtrack!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809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open the Expression and</a:t>
            </a:r>
            <a:r>
              <a:rPr lang="en-GB" baseline="0" dirty="0" smtClean="0"/>
              <a:t> Work records. They are also basically correct.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The problem noted about the Work record can be seen more clearly. The Author data is a mix of identifier and name”</a:t>
            </a:r>
          </a:p>
          <a:p>
            <a:endParaRPr lang="en-GB" dirty="0" smtClean="0"/>
          </a:p>
          <a:p>
            <a:r>
              <a:rPr lang="en-GB" dirty="0" smtClean="0"/>
              <a:t>* The same problem is found in the Contributor</a:t>
            </a:r>
            <a:r>
              <a:rPr lang="en-GB" baseline="0" dirty="0" smtClean="0"/>
              <a:t> element of the Expression record. </a:t>
            </a:r>
            <a:r>
              <a:rPr lang="en-GB" dirty="0" smtClean="0"/>
              <a:t>It did not show up earlier because this</a:t>
            </a:r>
            <a:r>
              <a:rPr lang="en-GB" baseline="0" dirty="0" smtClean="0"/>
              <a:t> element is not used as part of the AAP for an Expression.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10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I’m going to find Dick’s</a:t>
            </a:r>
            <a:r>
              <a:rPr lang="en-GB" baseline="0" dirty="0" smtClean="0"/>
              <a:t> Person record in the Name Authority File, using the Search and Retrieve option on the RIMMF Tools menu.</a:t>
            </a:r>
          </a:p>
          <a:p>
            <a:endParaRPr lang="en-GB" baseline="0" dirty="0" smtClean="0"/>
          </a:p>
          <a:p>
            <a:r>
              <a:rPr lang="en-GB" dirty="0" smtClean="0"/>
              <a:t>* I copy and paste the inverted</a:t>
            </a:r>
            <a:r>
              <a:rPr lang="en-GB" baseline="0" dirty="0" smtClean="0"/>
              <a:t> name from the Work record data. The correct record is the first hit.</a:t>
            </a:r>
          </a:p>
          <a:p>
            <a:endParaRPr lang="en-GB" dirty="0" smtClean="0"/>
          </a:p>
          <a:p>
            <a:r>
              <a:rPr lang="en-GB" dirty="0" smtClean="0"/>
              <a:t>* I import it into RIMMF using the Import option.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25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new Person record looks correct.</a:t>
            </a:r>
          </a:p>
          <a:p>
            <a:endParaRPr lang="en-GB" dirty="0" smtClean="0"/>
          </a:p>
          <a:p>
            <a:r>
              <a:rPr lang="en-GB" dirty="0" smtClean="0"/>
              <a:t>There</a:t>
            </a:r>
            <a:r>
              <a:rPr lang="en-GB" baseline="0" dirty="0" smtClean="0"/>
              <a:t> are a couple of strange values towards the end of the record, consisting of strings of question marks. They can be removed later.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*</a:t>
            </a:r>
            <a:r>
              <a:rPr lang="en-GB" baseline="0" dirty="0" smtClean="0"/>
              <a:t> I add it to RIMMF using the Add record option.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99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I can go back to the Work record</a:t>
            </a:r>
            <a:r>
              <a:rPr lang="en-GB" baseline="0" dirty="0" smtClean="0"/>
              <a:t> with the erroneous AAP.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33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RIMMF</a:t>
            </a:r>
            <a:r>
              <a:rPr lang="en-GB" baseline="0" dirty="0" smtClean="0"/>
              <a:t> clears the value of the Author element when I start to edit it. Right-clicking brings up a menu allowing me to link the Work record to a Person, Family, or Corporate Body record already in the Entity Index.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There are two, and I choose the record for Dick.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When I save the Work record, RIMMF automatically updates the AAP of the Work record and cascades the change to the AAP for the Expression record.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09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Finally, I know I need a Work record for the motion</a:t>
            </a:r>
            <a:r>
              <a:rPr lang="en-GB" baseline="0" dirty="0" smtClean="0"/>
              <a:t> picture so that I can link the two Works I have imported into RIMMF.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create a new Work record from scratch, filling in just what I know or can easily verify in reference works.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I check Wikipedia for the Date of Work …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I add a Related Work for the resource about the motion picture, linking directly using the Entity Index. Then I refine the relationship using a designator.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I add another Related Work for the resource that the motion picture is adapted from, again using the Entity Index and a relationship designator.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641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 display the R-Tree for the</a:t>
            </a:r>
            <a:r>
              <a:rPr lang="en-GB" baseline="0" dirty="0" smtClean="0"/>
              <a:t> motion picture Work.</a:t>
            </a:r>
          </a:p>
          <a:p>
            <a:endParaRPr lang="en-GB" baseline="0" dirty="0" smtClean="0"/>
          </a:p>
          <a:p>
            <a:r>
              <a:rPr lang="en-GB" baseline="0" dirty="0" smtClean="0"/>
              <a:t>Everything is connected. I have created my first R-Ball!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82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I recover</a:t>
            </a:r>
            <a:r>
              <a:rPr lang="en-GB" baseline="0" dirty="0" smtClean="0"/>
              <a:t> from </a:t>
            </a:r>
            <a:r>
              <a:rPr lang="en-GB" baseline="0" dirty="0" smtClean="0"/>
              <a:t>creating </a:t>
            </a:r>
            <a:r>
              <a:rPr lang="en-GB" baseline="0" dirty="0" smtClean="0"/>
              <a:t>an R-Ball, I return to those lists of hits, and search other sources of MARC records, and other metadata about resources closely related to Blade Runner, the motion picture …</a:t>
            </a:r>
          </a:p>
          <a:p>
            <a:endParaRPr lang="en-GB" dirty="0" smtClean="0"/>
          </a:p>
          <a:p>
            <a:r>
              <a:rPr lang="en-GB" dirty="0" smtClean="0"/>
              <a:t>* Graphic</a:t>
            </a:r>
            <a:r>
              <a:rPr lang="en-GB" baseline="0" dirty="0" smtClean="0"/>
              <a:t> novel adaptations (in RDA Toolkit as of October 2014!)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Sequels!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More works about the motion picture, in many languages!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Translations of the original novel! Compilations!</a:t>
            </a:r>
          </a:p>
          <a:p>
            <a:endParaRPr lang="en-GB" baseline="0" dirty="0" smtClean="0"/>
          </a:p>
          <a:p>
            <a:r>
              <a:rPr lang="en-GB" dirty="0" smtClean="0"/>
              <a:t>* Reprints!</a:t>
            </a:r>
          </a:p>
          <a:p>
            <a:endParaRPr lang="en-GB" dirty="0" smtClean="0"/>
          </a:p>
          <a:p>
            <a:r>
              <a:rPr lang="en-GB" dirty="0" smtClean="0"/>
              <a:t>* Different motion picture</a:t>
            </a:r>
            <a:r>
              <a:rPr lang="en-GB" baseline="0" dirty="0" smtClean="0"/>
              <a:t> cuts!</a:t>
            </a:r>
          </a:p>
          <a:p>
            <a:endParaRPr lang="en-GB" dirty="0" smtClean="0"/>
          </a:p>
          <a:p>
            <a:r>
              <a:rPr lang="en-GB" dirty="0" smtClean="0"/>
              <a:t>* Soundtracks!</a:t>
            </a:r>
          </a:p>
          <a:p>
            <a:endParaRPr lang="en-GB" dirty="0" smtClean="0"/>
          </a:p>
          <a:p>
            <a:r>
              <a:rPr lang="en-GB" dirty="0" smtClean="0"/>
              <a:t>Maybe I should go and</a:t>
            </a:r>
            <a:r>
              <a:rPr lang="en-GB" baseline="0" dirty="0" smtClean="0"/>
              <a:t> work through those great RIMMF3 tutorials and read the online documentation to make it better next time.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Gotta</a:t>
            </a:r>
            <a:r>
              <a:rPr lang="en-GB" dirty="0" smtClean="0"/>
              <a:t> </a:t>
            </a:r>
            <a:r>
              <a:rPr lang="en-GB" dirty="0" smtClean="0"/>
              <a:t>keep </a:t>
            </a:r>
            <a:r>
              <a:rPr lang="en-GB" smtClean="0"/>
              <a:t>that </a:t>
            </a:r>
            <a:r>
              <a:rPr lang="en-GB" smtClean="0"/>
              <a:t>r-ball </a:t>
            </a:r>
            <a:r>
              <a:rPr lang="en-GB" dirty="0" err="1" smtClean="0"/>
              <a:t>rollin</a:t>
            </a:r>
            <a:r>
              <a:rPr lang="en-GB" dirty="0" smtClean="0"/>
              <a:t>’ 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8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soon as I open</a:t>
            </a:r>
            <a:r>
              <a:rPr lang="en-GB" baseline="0" dirty="0" smtClean="0"/>
              <a:t> RIMMF3, </a:t>
            </a:r>
            <a:r>
              <a:rPr lang="en-GB" dirty="0" smtClean="0"/>
              <a:t>I dive straight in after a cursory glance at tutorials,</a:t>
            </a:r>
            <a:r>
              <a:rPr lang="en-GB" baseline="0" dirty="0" smtClean="0"/>
              <a:t> documentation, etc.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 </a:t>
            </a:r>
            <a:r>
              <a:rPr lang="en-GB" dirty="0" smtClean="0"/>
              <a:t>start from close to home. The National Library of Scotland (a 30 minute</a:t>
            </a:r>
            <a:r>
              <a:rPr lang="en-GB" baseline="0" dirty="0" smtClean="0"/>
              <a:t> walk from where I live) has an open license policy for its metadata, and makes it easy to download MARC21 records.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I use the search in beginner mode …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I just enter “blade runner” into the default search form.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0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get 14 hits. I</a:t>
            </a:r>
            <a:r>
              <a:rPr lang="en-GB" baseline="0" dirty="0" smtClean="0"/>
              <a:t> am going to export them one at a time until I get familiar with the data flow.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first hit looks promising. (I go to the “full” display and the summary indicates this is a work about the movie “Blade Runner”.)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I select the record by clicking its box.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Then </a:t>
            </a:r>
            <a:r>
              <a:rPr lang="en-GB" baseline="0" dirty="0" smtClean="0"/>
              <a:t>I export the selected record using the Export option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Note that I can also email the record or add it to a personal list.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3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Library offers a choice of formats for exporting records.</a:t>
            </a:r>
          </a:p>
          <a:p>
            <a:endParaRPr lang="en-GB" dirty="0" smtClean="0"/>
          </a:p>
          <a:p>
            <a:r>
              <a:rPr lang="en-GB" dirty="0" smtClean="0"/>
              <a:t>* I select the MARC21 Unicode export</a:t>
            </a:r>
            <a:r>
              <a:rPr lang="en-GB" baseline="0" dirty="0" smtClean="0"/>
              <a:t> format.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(MARC21 Latin 1, and “Raw MARC21” are also available.)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Then I use the Export option to export the MARC21 record.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I save the file on my computer</a:t>
            </a:r>
            <a:r>
              <a:rPr lang="en-GB" baseline="0" dirty="0" smtClean="0"/>
              <a:t>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780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 I</a:t>
            </a:r>
            <a:r>
              <a:rPr lang="en-GB" baseline="0" dirty="0" smtClean="0"/>
              <a:t> use the </a:t>
            </a:r>
            <a:r>
              <a:rPr lang="en-GB" dirty="0" smtClean="0"/>
              <a:t>download</a:t>
            </a:r>
            <a:r>
              <a:rPr lang="en-GB" baseline="0" dirty="0" smtClean="0"/>
              <a:t> access option on my web browser to display recent files.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Then I just drag and drop the downloaded MARC21 export file onto RIMMF.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3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RIMMF tells me it has created a set of 4 RDA entity records from the MARC21 record.</a:t>
            </a:r>
          </a:p>
          <a:p>
            <a:endParaRPr lang="en-GB" dirty="0" smtClean="0"/>
          </a:p>
          <a:p>
            <a:r>
              <a:rPr lang="en-GB" dirty="0" smtClean="0"/>
              <a:t>The</a:t>
            </a:r>
            <a:r>
              <a:rPr lang="en-GB" baseline="0" dirty="0" smtClean="0"/>
              <a:t> set includes a Work-Expression-Manifestation (WEM) stack, and the Person with primary responsibility for the Work.</a:t>
            </a:r>
          </a:p>
          <a:p>
            <a:endParaRPr lang="en-GB" baseline="0" dirty="0" smtClean="0"/>
          </a:p>
          <a:p>
            <a:r>
              <a:rPr lang="en-GB" baseline="0" dirty="0" smtClean="0"/>
              <a:t>RIMMF has pre-selected all 4 records. That is good enough for me.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I use the import option to import all the selected records.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RIMMF notifies me that all 4 records have been imported.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Then I click on the Manifestation record to open it up in the RIMMF editor.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Manifestation record looks basically correct according to the RDA instructions.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Media type and Carrier type values are correct.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These elements seem to contain data outside of their scope.</a:t>
            </a:r>
          </a:p>
          <a:p>
            <a:endParaRPr lang="en-GB" dirty="0" smtClean="0"/>
          </a:p>
          <a:p>
            <a:r>
              <a:rPr lang="en-GB" dirty="0" smtClean="0"/>
              <a:t>The copyright symbol should be removed from Date</a:t>
            </a:r>
            <a:r>
              <a:rPr lang="en-GB" baseline="0" dirty="0" smtClean="0"/>
              <a:t> of publication.</a:t>
            </a:r>
          </a:p>
          <a:p>
            <a:r>
              <a:rPr lang="en-GB" baseline="0" dirty="0" smtClean="0"/>
              <a:t>The format qualifiers should be removed from Identifier for the Manifestation.</a:t>
            </a:r>
          </a:p>
          <a:p>
            <a:r>
              <a:rPr lang="en-GB" baseline="0" dirty="0" smtClean="0"/>
              <a:t>The metadata about the record should be removed from Note on Manifestation.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These are simple to delete inside the value boxes or by using &lt;F6&gt; when the element is highlighted.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other elements and values seem to be compatible with RDA, but the Item is not in hand.</a:t>
            </a:r>
          </a:p>
          <a:p>
            <a:endParaRPr lang="en-GB" dirty="0" smtClean="0"/>
          </a:p>
          <a:p>
            <a:r>
              <a:rPr lang="en-GB" dirty="0" smtClean="0"/>
              <a:t>* Then I (double) click on the Expression Manifested link to open the Expression record in the RIMMF editor.</a:t>
            </a:r>
          </a:p>
          <a:p>
            <a:endParaRPr lang="en-GB" dirty="0" smtClean="0"/>
          </a:p>
          <a:p>
            <a:r>
              <a:rPr lang="en-GB" dirty="0" smtClean="0"/>
              <a:t>Note that I could also click on the “E” button at the bottom of the Manifestation</a:t>
            </a:r>
            <a:r>
              <a:rPr lang="en-GB" baseline="0" dirty="0" smtClean="0"/>
              <a:t> record.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449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Expression record looks fine. The content type is correct.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* I am not sure about the Source consulted element …</a:t>
            </a:r>
          </a:p>
          <a:p>
            <a:endParaRPr lang="en-GB" dirty="0" smtClean="0"/>
          </a:p>
          <a:p>
            <a:r>
              <a:rPr lang="en-GB" dirty="0" smtClean="0"/>
              <a:t>* Then I click on the Work Expressed link to open the Work record in the RIMMF editor.</a:t>
            </a:r>
          </a:p>
          <a:p>
            <a:endParaRPr lang="en-GB" dirty="0" smtClean="0"/>
          </a:p>
          <a:p>
            <a:r>
              <a:rPr lang="en-GB" dirty="0" smtClean="0"/>
              <a:t>It looks basically correct.</a:t>
            </a:r>
          </a:p>
          <a:p>
            <a:endParaRPr lang="en-GB" dirty="0" smtClean="0"/>
          </a:p>
          <a:p>
            <a:r>
              <a:rPr lang="en-GB" dirty="0" smtClean="0"/>
              <a:t>* But there’s another Source Consulted element …</a:t>
            </a:r>
          </a:p>
          <a:p>
            <a:endParaRPr lang="en-GB" dirty="0" smtClean="0"/>
          </a:p>
          <a:p>
            <a:r>
              <a:rPr lang="en-GB" dirty="0" smtClean="0"/>
              <a:t>* And another copyright symbol to remove.</a:t>
            </a:r>
          </a:p>
          <a:p>
            <a:endParaRPr lang="en-GB" dirty="0" smtClean="0"/>
          </a:p>
          <a:p>
            <a:r>
              <a:rPr lang="en-GB" dirty="0" smtClean="0"/>
              <a:t>* Then I click on the Creator link to open the Person record in the RIMMF editor.</a:t>
            </a:r>
          </a:p>
          <a:p>
            <a:endParaRPr lang="en-GB" dirty="0" smtClean="0"/>
          </a:p>
          <a:p>
            <a:r>
              <a:rPr lang="en-GB" dirty="0" smtClean="0"/>
              <a:t>Note that I could refine the Creator element by selecting</a:t>
            </a:r>
            <a:r>
              <a:rPr lang="en-GB" baseline="0" dirty="0" smtClean="0"/>
              <a:t> the relationship designator for Author.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F6D4-A469-46A5-94C3-B8ECDD038F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8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03E7-4369-4124-A749-74C3D79EDF62}" type="datetimeFigureOut">
              <a:rPr lang="en-GB" smtClean="0"/>
              <a:t>12/02/2015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1A203E7-4369-4124-A749-74C3D79EDF62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1A203E7-4369-4124-A749-74C3D79EDF62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1A203E7-4369-4124-A749-74C3D79EDF62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21A203E7-4369-4124-A749-74C3D79EDF62}" type="datetimeFigureOut">
              <a:rPr lang="en-GB" smtClean="0"/>
              <a:t>12/02/2015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3336"/>
            <a:ext cx="1590675" cy="285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gif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gif"/><Relationship Id="rId10" Type="http://schemas.openxmlformats.org/officeDocument/2006/relationships/image" Target="../media/image44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Blade runner: my first R-Ball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Gordon </a:t>
            </a:r>
            <a:r>
              <a:rPr lang="en-GB" dirty="0" smtClean="0"/>
              <a:t>Dunsire</a:t>
            </a:r>
          </a:p>
          <a:p>
            <a:r>
              <a:rPr lang="en-GB" dirty="0" smtClean="0"/>
              <a:t>Presented to the first Jane-</a:t>
            </a:r>
            <a:r>
              <a:rPr lang="en-GB" dirty="0" err="1" smtClean="0"/>
              <a:t>athon</a:t>
            </a:r>
            <a:r>
              <a:rPr lang="en-GB" dirty="0"/>
              <a:t>, January 30, 2015 at ALA </a:t>
            </a:r>
            <a:r>
              <a:rPr lang="en-GB" dirty="0" err="1"/>
              <a:t>MidWinter</a:t>
            </a:r>
            <a:r>
              <a:rPr lang="en-GB" dirty="0"/>
              <a:t> in Chicago, </a:t>
            </a:r>
            <a:r>
              <a:rPr lang="en-GB" dirty="0" smtClean="0"/>
              <a:t>USA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8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24810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8869" y="5157192"/>
            <a:ext cx="9460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 smtClean="0">
                <a:sym typeface="Wingdings"/>
              </a:rPr>
              <a:t>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38029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256"/>
            <a:ext cx="8725946" cy="34287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88024" y="2351922"/>
            <a:ext cx="1224136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868" y="3573016"/>
            <a:ext cx="4721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http://www.dnb.de/EN/</a:t>
            </a:r>
          </a:p>
        </p:txBody>
      </p:sp>
    </p:spTree>
    <p:extLst>
      <p:ext uri="{BB962C8B-B14F-4D97-AF65-F5344CB8AC3E}">
        <p14:creationId xmlns:p14="http://schemas.microsoft.com/office/powerpoint/2010/main" val="37636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38"/>
            <a:ext cx="8496944" cy="65797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51920" y="3717032"/>
            <a:ext cx="3456384" cy="14401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58110" cy="5040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01" y="3700436"/>
            <a:ext cx="4267200" cy="30575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372200" y="1127092"/>
            <a:ext cx="2565422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076056" y="5373216"/>
            <a:ext cx="864096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9888" cy="6480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431294"/>
            <a:ext cx="4448175" cy="2181225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5400000">
            <a:off x="3383866" y="1736813"/>
            <a:ext cx="4824537" cy="3168352"/>
          </a:xfrm>
          <a:prstGeom prst="bentArrow">
            <a:avLst>
              <a:gd name="adj1" fmla="val 9423"/>
              <a:gd name="adj2" fmla="val 14384"/>
              <a:gd name="adj3" fmla="val 18561"/>
              <a:gd name="adj4" fmla="val 3813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59906"/>
            <a:ext cx="3733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9888" cy="6480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17" y="1817122"/>
            <a:ext cx="3990975" cy="4810125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5400000">
            <a:off x="4355975" y="764704"/>
            <a:ext cx="2016223" cy="2304257"/>
          </a:xfrm>
          <a:prstGeom prst="bentArrow">
            <a:avLst>
              <a:gd name="adj1" fmla="val 14543"/>
              <a:gd name="adj2" fmla="val 14384"/>
              <a:gd name="adj3" fmla="val 18561"/>
              <a:gd name="adj4" fmla="val 3813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" y="2368252"/>
            <a:ext cx="4591050" cy="42291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24328" y="2744924"/>
            <a:ext cx="1296144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67544" y="3717032"/>
            <a:ext cx="864096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19875" cy="5688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7" y="2492896"/>
            <a:ext cx="5953125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06" y="209049"/>
            <a:ext cx="3781029" cy="218122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5400000">
            <a:off x="5504320" y="2748560"/>
            <a:ext cx="3031602" cy="648072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539449" y="1916832"/>
            <a:ext cx="432048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5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9888" cy="6480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431294"/>
            <a:ext cx="4448175" cy="2181225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5400000">
            <a:off x="3383866" y="1736813"/>
            <a:ext cx="4824537" cy="3168352"/>
          </a:xfrm>
          <a:prstGeom prst="bentArrow">
            <a:avLst>
              <a:gd name="adj1" fmla="val 9423"/>
              <a:gd name="adj2" fmla="val 14384"/>
              <a:gd name="adj3" fmla="val 18561"/>
              <a:gd name="adj4" fmla="val 3813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59906"/>
            <a:ext cx="37338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6613" y="5074010"/>
            <a:ext cx="12286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B050"/>
                </a:solidFill>
                <a:sym typeface="Wingdings 2"/>
              </a:rPr>
              <a:t>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Now fixed!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8749425" cy="43204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55472" y="2564904"/>
            <a:ext cx="3472711" cy="1080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6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7029450" cy="6400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067944" y="4653136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3932312" y="2060848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8856984" cy="5743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5945996"/>
            <a:ext cx="473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Part of the complete picture</a:t>
            </a:r>
          </a:p>
          <a:p>
            <a:pPr algn="ctr"/>
            <a:r>
              <a:rPr lang="en-GB" sz="2400" dirty="0" smtClean="0"/>
              <a:t>according to </a:t>
            </a:r>
            <a:r>
              <a:rPr lang="en-GB" sz="2400" dirty="0" err="1" smtClean="0"/>
              <a:t>Europeana</a:t>
            </a:r>
            <a:r>
              <a:rPr lang="en-GB" sz="2400" dirty="0"/>
              <a:t> </a:t>
            </a:r>
            <a:r>
              <a:rPr lang="en-GB" sz="2400" dirty="0" smtClean="0"/>
              <a:t>Data Model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45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6172200" cy="52197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644008" y="3645024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655"/>
            <a:ext cx="7153275" cy="32956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75517" y="1664464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1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6232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11761" y="764704"/>
            <a:ext cx="144016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740352" y="5013176"/>
            <a:ext cx="1152128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5250"/>
            <a:ext cx="7305675" cy="6667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21955" y="567560"/>
            <a:ext cx="1440160" cy="55718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6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44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38"/>
            <a:ext cx="7711391" cy="64087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97092" y="2933332"/>
            <a:ext cx="144016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8693"/>
            <a:ext cx="8513983" cy="382637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5536" y="2852936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418160" y="3140968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67818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3824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76671"/>
            <a:ext cx="3623631" cy="5616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42" y="2296579"/>
            <a:ext cx="3019202" cy="4472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99" y="165306"/>
            <a:ext cx="3549690" cy="5040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03" y="2684928"/>
            <a:ext cx="1843149" cy="2954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852935"/>
            <a:ext cx="2584913" cy="3916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5762"/>
            <a:ext cx="3040732" cy="4606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365104"/>
            <a:ext cx="1459035" cy="2262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3667"/>
            <a:ext cx="2567257" cy="3502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65" y="2511608"/>
            <a:ext cx="2779155" cy="27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85187" cy="48965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43608" y="2708920"/>
            <a:ext cx="1224136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500919" y="5424442"/>
            <a:ext cx="2491772" cy="58477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Simple search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3" y="5013176"/>
            <a:ext cx="6305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http://main-cat.nls.uk/vwebv/searchBasic</a:t>
            </a:r>
          </a:p>
        </p:txBody>
      </p:sp>
    </p:spTree>
    <p:extLst>
      <p:ext uri="{BB962C8B-B14F-4D97-AF65-F5344CB8AC3E}">
        <p14:creationId xmlns:p14="http://schemas.microsoft.com/office/powerpoint/2010/main" val="33618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17135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9052" y="3014779"/>
            <a:ext cx="576064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331640" y="2708920"/>
            <a:ext cx="792088" cy="30585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352928" cy="3741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88" y="3645024"/>
            <a:ext cx="4267200" cy="30575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59632" y="2276873"/>
            <a:ext cx="2088232" cy="4114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139952" y="3337789"/>
            <a:ext cx="792088" cy="30585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076056" y="5373216"/>
            <a:ext cx="792088" cy="30585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8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75493" cy="4896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8" y="4365104"/>
            <a:ext cx="4448175" cy="21812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88024" y="476672"/>
            <a:ext cx="513480" cy="4114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241179" y="1052736"/>
            <a:ext cx="2178694" cy="6480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ent Arrow 11"/>
          <p:cNvSpPr/>
          <p:nvPr/>
        </p:nvSpPr>
        <p:spPr>
          <a:xfrm rot="5400000">
            <a:off x="4068056" y="2575510"/>
            <a:ext cx="4078946" cy="1681469"/>
          </a:xfrm>
          <a:prstGeom prst="bentArrow">
            <a:avLst>
              <a:gd name="adj1" fmla="val 15009"/>
              <a:gd name="adj2" fmla="val 14384"/>
              <a:gd name="adj3" fmla="val 34388"/>
              <a:gd name="adj4" fmla="val 3813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116632"/>
            <a:ext cx="8831402" cy="2808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" y="3185323"/>
            <a:ext cx="4185465" cy="21602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26226" y="2204864"/>
            <a:ext cx="140987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67544" y="764704"/>
            <a:ext cx="140987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250"/>
            <a:ext cx="7620000" cy="66675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203848" y="2852936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3203848" y="3789040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3203848" y="3957071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3203848" y="4221088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91880" y="5445224"/>
            <a:ext cx="3096344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2570"/>
            <a:ext cx="7620000" cy="3248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1008"/>
            <a:ext cx="7620000" cy="31242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633635" y="4991100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3633635" y="5589240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627784" y="2276872"/>
            <a:ext cx="3096344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2483768" y="2132856"/>
            <a:ext cx="28803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17504" y="4703068"/>
            <a:ext cx="2166664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GordonRDA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GordonRDAPPT</Template>
  <TotalTime>628</TotalTime>
  <Words>1922</Words>
  <Application>Microsoft Office PowerPoint</Application>
  <PresentationFormat>On-screen Show (4:3)</PresentationFormat>
  <Paragraphs>233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GordonRDAPPT</vt:lpstr>
      <vt:lpstr>Blade runner: my first R-Ball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Bladerunner R-Ball</dc:title>
  <dc:creator>Gordon Dunsire</dc:creator>
  <cp:lastModifiedBy>Gordon Dunsire</cp:lastModifiedBy>
  <cp:revision>96</cp:revision>
  <dcterms:created xsi:type="dcterms:W3CDTF">2014-10-29T14:19:51Z</dcterms:created>
  <dcterms:modified xsi:type="dcterms:W3CDTF">2015-02-12T21:27:10Z</dcterms:modified>
</cp:coreProperties>
</file>