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256" r:id="rId2"/>
    <p:sldId id="292" r:id="rId3"/>
    <p:sldId id="263" r:id="rId4"/>
    <p:sldId id="261" r:id="rId5"/>
    <p:sldId id="257" r:id="rId6"/>
    <p:sldId id="258" r:id="rId7"/>
    <p:sldId id="259" r:id="rId8"/>
    <p:sldId id="260" r:id="rId9"/>
    <p:sldId id="262" r:id="rId10"/>
    <p:sldId id="264" r:id="rId11"/>
    <p:sldId id="266" r:id="rId12"/>
    <p:sldId id="267" r:id="rId13"/>
    <p:sldId id="268" r:id="rId14"/>
    <p:sldId id="288" r:id="rId15"/>
    <p:sldId id="289" r:id="rId16"/>
    <p:sldId id="290" r:id="rId17"/>
    <p:sldId id="291" r:id="rId18"/>
    <p:sldId id="270" r:id="rId19"/>
    <p:sldId id="271" r:id="rId20"/>
    <p:sldId id="265" r:id="rId21"/>
    <p:sldId id="274" r:id="rId22"/>
    <p:sldId id="282" r:id="rId23"/>
    <p:sldId id="276" r:id="rId24"/>
    <p:sldId id="283" r:id="rId25"/>
    <p:sldId id="284" r:id="rId26"/>
    <p:sldId id="285" r:id="rId27"/>
    <p:sldId id="286" r:id="rId28"/>
    <p:sldId id="287" r:id="rId29"/>
    <p:sldId id="293"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0" d="100"/>
          <a:sy n="70" d="100"/>
        </p:scale>
        <p:origin x="120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CBFD01-91BE-44A0-827E-31B41F30D3F5}" type="datetimeFigureOut">
              <a:rPr lang="en-GB" smtClean="0"/>
              <a:t>14/01/2016</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454BAC-495F-4BDE-AC37-41FD37BA2FE1}" type="slidenum">
              <a:rPr lang="en-GB" smtClean="0"/>
              <a:t>‹#›</a:t>
            </a:fld>
            <a:endParaRPr lang="en-GB"/>
          </a:p>
        </p:txBody>
      </p:sp>
    </p:spTree>
    <p:extLst>
      <p:ext uri="{BB962C8B-B14F-4D97-AF65-F5344CB8AC3E}">
        <p14:creationId xmlns:p14="http://schemas.microsoft.com/office/powerpoint/2010/main" val="4564320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361788"/>
          </a:xfrm>
        </p:spPr>
        <p:txBody>
          <a:bodyPr/>
          <a:lstStyle/>
          <a:p>
            <a:r>
              <a:rPr lang="en-GB" dirty="0" smtClean="0"/>
              <a:t>The aim of linked open data and the Semantic Web is to link every statement to at least one other statement, to form a web of connected data.</a:t>
            </a:r>
          </a:p>
          <a:p>
            <a:endParaRPr lang="en-GB" dirty="0"/>
          </a:p>
          <a:p>
            <a:r>
              <a:rPr lang="en-GB" dirty="0" smtClean="0"/>
              <a:t>Re-use is encouraged, and every statement must be copied for it to be used in an application, like a webpage downloaded to a browser. In any case, it is certain that all data transmitted via the Internet is copied for security reasons.</a:t>
            </a:r>
          </a:p>
          <a:p>
            <a:endParaRPr lang="en-GB" dirty="0"/>
          </a:p>
          <a:p>
            <a:r>
              <a:rPr lang="en-GB" dirty="0" smtClean="0"/>
              <a:t>It is therefore considered bad practice to delete a statement. Instead, a statement should be deprecated; that is, flagged to say that it is no longer considered useful.</a:t>
            </a:r>
          </a:p>
          <a:p>
            <a:endParaRPr lang="en-GB" dirty="0"/>
          </a:p>
          <a:p>
            <a:r>
              <a:rPr lang="en-GB" dirty="0" smtClean="0"/>
              <a:t>Nothing is forgotten. Information retrieval services may “forget” statements by ignoring their links, but it is easy to remember them by resurrecting the links.</a:t>
            </a:r>
          </a:p>
          <a:p>
            <a:endParaRPr lang="en-GB" dirty="0"/>
          </a:p>
          <a:p>
            <a:r>
              <a:rPr lang="en-GB" dirty="0" smtClean="0"/>
              <a:t>Therefore it must be assumed that all linked data will persist forever.</a:t>
            </a:r>
          </a:p>
          <a:p>
            <a:endParaRPr lang="en-GB" dirty="0"/>
          </a:p>
          <a:p>
            <a:r>
              <a:rPr lang="en-GB" dirty="0" smtClean="0"/>
              <a:t>Furthermore, there is no inherent test of validity in RDF. Anybody can say anything about any thing. Relative truth can only be determined from the provenance of the statements.</a:t>
            </a:r>
          </a:p>
          <a:p>
            <a:endParaRPr lang="en-GB" dirty="0"/>
          </a:p>
          <a:p>
            <a:r>
              <a:rPr lang="en-GB" dirty="0" smtClean="0"/>
              <a:t>It is therefore essential that publishers and maintainers of linked open data audit changes to their published statements with these factors in mind. Applications will try to choose statements that reflect the current intentions of their publisher, and discard data that is known to be out-of-date or incorrect.</a:t>
            </a:r>
          </a:p>
          <a:p>
            <a:endParaRPr lang="en-GB" dirty="0"/>
          </a:p>
        </p:txBody>
      </p:sp>
      <p:sp>
        <p:nvSpPr>
          <p:cNvPr id="4" name="Slide Number Placeholder 3"/>
          <p:cNvSpPr>
            <a:spLocks noGrp="1"/>
          </p:cNvSpPr>
          <p:nvPr>
            <p:ph type="sldNum" sz="quarter" idx="10"/>
          </p:nvPr>
        </p:nvSpPr>
        <p:spPr/>
        <p:txBody>
          <a:bodyPr/>
          <a:lstStyle/>
          <a:p>
            <a:fld id="{EEE26E34-E6CD-409E-9A31-4DE5BAEA0A60}" type="slidenum">
              <a:rPr lang="en-GB" smtClean="0"/>
              <a:t>14</a:t>
            </a:fld>
            <a:endParaRPr lang="en-GB"/>
          </a:p>
        </p:txBody>
      </p:sp>
    </p:spTree>
    <p:extLst>
      <p:ext uri="{BB962C8B-B14F-4D97-AF65-F5344CB8AC3E}">
        <p14:creationId xmlns:p14="http://schemas.microsoft.com/office/powerpoint/2010/main" val="32363840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8" name="Shape 5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2933037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8" name="Shape 5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9884188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8" name="Shape 5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2702129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a:xfrm>
            <a:off x="685800" y="4400550"/>
            <a:ext cx="5486400" cy="4147102"/>
          </a:xfrm>
        </p:spPr>
        <p:txBody>
          <a:bodyPr/>
          <a:lstStyle/>
          <a:p>
            <a:r>
              <a:rPr lang="en-GB" dirty="0" smtClean="0"/>
              <a:t>The quality of linked data is thus dependent on the management of URIs as well as the vagaries of human-readable (and therefore human-created) data.</a:t>
            </a:r>
          </a:p>
          <a:p>
            <a:endParaRPr lang="en-GB" dirty="0"/>
          </a:p>
          <a:p>
            <a:r>
              <a:rPr lang="en-GB" dirty="0" smtClean="0"/>
              <a:t>The Semantic Web requires RDF linked data to be published openly so that it can be accessed and re-used globally.</a:t>
            </a:r>
          </a:p>
          <a:p>
            <a:endParaRPr lang="en-GB" dirty="0"/>
          </a:p>
          <a:p>
            <a:r>
              <a:rPr lang="en-GB" dirty="0" smtClean="0"/>
              <a:t>It makes sense for local applications to re-use as much global data as possible. This includes value vocabularies and element sets. But in many circumstances global vocabularies will be too general and broad to meet the needs of local users. Local applications will usually need a mix of local and global vocabularies to meet functional requirements.</a:t>
            </a:r>
          </a:p>
          <a:p>
            <a:endParaRPr lang="en-GB" dirty="0"/>
          </a:p>
          <a:p>
            <a:r>
              <a:rPr lang="en-GB" dirty="0" smtClean="0"/>
              <a:t>What is “local” is relative: the entire output of universal bibliographic control, including MARC, AACR, RDA, FRBR, ISBD, etc., schemas, terminologies, and, indeed, the billions of dataset triples locked in OCLC’s </a:t>
            </a:r>
            <a:r>
              <a:rPr lang="en-GB" dirty="0" err="1" smtClean="0"/>
              <a:t>WorldCat</a:t>
            </a:r>
            <a:r>
              <a:rPr lang="en-GB" dirty="0" smtClean="0"/>
              <a:t>, is but a local raindrop in the ocean of linked data now being created.</a:t>
            </a:r>
          </a:p>
          <a:p>
            <a:endParaRPr lang="en-GB" dirty="0"/>
          </a:p>
          <a:p>
            <a:r>
              <a:rPr lang="en-GB" dirty="0" smtClean="0"/>
              <a:t>The publishers and maintainers of linked open data must show due commitment and diligence if they are to be entrusted with the consistent, competent, and coherent representation of linked data for their communities and the rest of the world.</a:t>
            </a:r>
            <a:endParaRPr lang="en-GB" dirty="0"/>
          </a:p>
        </p:txBody>
      </p:sp>
      <p:sp>
        <p:nvSpPr>
          <p:cNvPr id="4" name="Slide Number Placeholder 3"/>
          <p:cNvSpPr>
            <a:spLocks noGrp="1"/>
          </p:cNvSpPr>
          <p:nvPr>
            <p:ph type="sldNum" sz="quarter" idx="10"/>
          </p:nvPr>
        </p:nvSpPr>
        <p:spPr/>
        <p:txBody>
          <a:bodyPr/>
          <a:lstStyle/>
          <a:p>
            <a:fld id="{EEE26E34-E6CD-409E-9A31-4DE5BAEA0A60}" type="slidenum">
              <a:rPr lang="en-GB" smtClean="0"/>
              <a:t>15</a:t>
            </a:fld>
            <a:endParaRPr lang="en-GB"/>
          </a:p>
        </p:txBody>
      </p:sp>
    </p:spTree>
    <p:extLst>
      <p:ext uri="{BB962C8B-B14F-4D97-AF65-F5344CB8AC3E}">
        <p14:creationId xmlns:p14="http://schemas.microsoft.com/office/powerpoint/2010/main" val="14779405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126763"/>
          </a:xfrm>
        </p:spPr>
        <p:txBody>
          <a:bodyPr/>
          <a:lstStyle/>
          <a:p>
            <a:r>
              <a:rPr lang="en-GB" dirty="0" smtClean="0"/>
              <a:t>The difference between “local” and “global” is more clear-cut in the context of applications using linked data in general, including relational databases.</a:t>
            </a:r>
          </a:p>
          <a:p>
            <a:endParaRPr lang="en-GB" dirty="0"/>
          </a:p>
          <a:p>
            <a:r>
              <a:rPr lang="en-GB" dirty="0" smtClean="0"/>
              <a:t>Closed applications are by definition local relative to global open linked data. They make certain assumptions about the nature of the data they use.</a:t>
            </a:r>
          </a:p>
          <a:p>
            <a:endParaRPr lang="en-GB" dirty="0"/>
          </a:p>
          <a:p>
            <a:r>
              <a:rPr lang="en-GB" dirty="0" smtClean="0"/>
              <a:t>Identifiers do not need to be globally unique, and in many cases not needed at all. So-called blank nodes are things without identifiers (which are in reality incorporated in the local database structures). They are effective only when the data is always processed in the same (local) way. Every thing must have at least one URI in open applications; without a URI, the data cannot link to the global graph.</a:t>
            </a:r>
          </a:p>
          <a:p>
            <a:endParaRPr lang="en-GB" dirty="0"/>
          </a:p>
          <a:p>
            <a:r>
              <a:rPr lang="en-GB" dirty="0" smtClean="0"/>
              <a:t>Closed applications treat sets of triples as units, to preserve the local context. An example is the treatment of catalogue records as indivisible sets of data about a single thing. In linked open data, each triple must stand on its own, so that it can be combined with other triples to form new graphs and pathways.</a:t>
            </a:r>
          </a:p>
          <a:p>
            <a:endParaRPr lang="en-GB" dirty="0"/>
          </a:p>
          <a:p>
            <a:r>
              <a:rPr lang="en-GB" dirty="0" smtClean="0"/>
              <a:t>Closed applications often make the Closed World Assumption: the absence of evidence is evidence of absence (data not recorded does not and will not exist). Open applications must make the Open World Assumption: the absence of evidence is not evidence of absence, and new statements may be made about any thing in the future.</a:t>
            </a:r>
          </a:p>
          <a:p>
            <a:endParaRPr lang="en-GB" dirty="0"/>
          </a:p>
        </p:txBody>
      </p:sp>
      <p:sp>
        <p:nvSpPr>
          <p:cNvPr id="4" name="Slide Number Placeholder 3"/>
          <p:cNvSpPr>
            <a:spLocks noGrp="1"/>
          </p:cNvSpPr>
          <p:nvPr>
            <p:ph type="sldNum" sz="quarter" idx="10"/>
          </p:nvPr>
        </p:nvSpPr>
        <p:spPr/>
        <p:txBody>
          <a:bodyPr/>
          <a:lstStyle/>
          <a:p>
            <a:fld id="{EEE26E34-E6CD-409E-9A31-4DE5BAEA0A60}" type="slidenum">
              <a:rPr lang="en-GB" smtClean="0"/>
              <a:t>16</a:t>
            </a:fld>
            <a:endParaRPr lang="en-GB"/>
          </a:p>
        </p:txBody>
      </p:sp>
    </p:spTree>
    <p:extLst>
      <p:ext uri="{BB962C8B-B14F-4D97-AF65-F5344CB8AC3E}">
        <p14:creationId xmlns:p14="http://schemas.microsoft.com/office/powerpoint/2010/main" val="40140920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3884709"/>
          </a:xfrm>
        </p:spPr>
        <p:txBody>
          <a:bodyPr/>
          <a:lstStyle/>
          <a:p>
            <a:r>
              <a:rPr lang="en-GB" dirty="0" smtClean="0"/>
              <a:t>RDF data triples can be published by anyone. In the early days of the World-wide Web of documents, a webpage could be written using a text editor. It is possible to write data triples with the same software – after all, the Semantic Web is built on top of the World-Wide Web. It just takes a long time.</a:t>
            </a:r>
          </a:p>
          <a:p>
            <a:endParaRPr lang="en-GB" dirty="0"/>
          </a:p>
          <a:p>
            <a:r>
              <a:rPr lang="en-GB" dirty="0" smtClean="0"/>
              <a:t>Publishing a website has become so easy that many users of social media do not realize that this is what they are effectively doing. In the same way, publishing linked data is easier than ever. If a dataset publisher wants to avoid losing any information, but cannot find a suitable external or global vocabulary, then it is quite feasible to publish local vocabularies using global RDF tools.</a:t>
            </a:r>
          </a:p>
          <a:p>
            <a:endParaRPr lang="en-GB" dirty="0"/>
          </a:p>
          <a:p>
            <a:r>
              <a:rPr lang="en-GB" dirty="0" smtClean="0"/>
              <a:t>Now, more and more open and free tools are available to develop and maintain element sets and value vocabularies. Publishing semantic maps from the local element set or value vocabulary will ensure that your data can be dumbed-down for non-local applications while being preserved intact for their original application.</a:t>
            </a:r>
          </a:p>
          <a:p>
            <a:endParaRPr lang="en-GB" dirty="0"/>
          </a:p>
          <a:p>
            <a:r>
              <a:rPr lang="en-GB" dirty="0" smtClean="0"/>
              <a:t>This is a form of having your cake and eating it. But there is a professional cost, because the local act must be accompanied by global commitment to encourage the Semantic Web to make the information prominent, rather than relegate it to the outer reaches of bad, mad, and sad metadata.</a:t>
            </a:r>
            <a:endParaRPr lang="en-GB" dirty="0"/>
          </a:p>
        </p:txBody>
      </p:sp>
      <p:sp>
        <p:nvSpPr>
          <p:cNvPr id="4" name="Slide Number Placeholder 3"/>
          <p:cNvSpPr>
            <a:spLocks noGrp="1"/>
          </p:cNvSpPr>
          <p:nvPr>
            <p:ph type="sldNum" sz="quarter" idx="10"/>
          </p:nvPr>
        </p:nvSpPr>
        <p:spPr/>
        <p:txBody>
          <a:bodyPr/>
          <a:lstStyle/>
          <a:p>
            <a:fld id="{EEE26E34-E6CD-409E-9A31-4DE5BAEA0A60}" type="slidenum">
              <a:rPr lang="en-GB" smtClean="0"/>
              <a:t>17</a:t>
            </a:fld>
            <a:endParaRPr lang="en-GB"/>
          </a:p>
        </p:txBody>
      </p:sp>
    </p:spTree>
    <p:extLst>
      <p:ext uri="{BB962C8B-B14F-4D97-AF65-F5344CB8AC3E}">
        <p14:creationId xmlns:p14="http://schemas.microsoft.com/office/powerpoint/2010/main" val="1171558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8" name="Shape 5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5002437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8" name="Shape 5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6516567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3804101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8" name="Shape 5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4667058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8" name="Shape 5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5618338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2EA8B79-820A-4DD1-8B48-AD904EABAEF0}" type="datetimeFigureOut">
              <a:rPr lang="en-GB" smtClean="0"/>
              <a:t>14/01/2016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277EADF-A1F0-4CDB-AFF8-A4E1475C5A6A}" type="slidenum">
              <a:rPr lang="en-GB" smtClean="0"/>
              <a:t>‹#›</a:t>
            </a:fld>
            <a:endParaRPr lang="en-GB"/>
          </a:p>
        </p:txBody>
      </p:sp>
    </p:spTree>
    <p:extLst>
      <p:ext uri="{BB962C8B-B14F-4D97-AF65-F5344CB8AC3E}">
        <p14:creationId xmlns:p14="http://schemas.microsoft.com/office/powerpoint/2010/main" val="71757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EA8B79-820A-4DD1-8B48-AD904EABAEF0}" type="datetimeFigureOut">
              <a:rPr lang="en-GB" smtClean="0"/>
              <a:t>14/01/2016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277EADF-A1F0-4CDB-AFF8-A4E1475C5A6A}" type="slidenum">
              <a:rPr lang="en-GB" smtClean="0"/>
              <a:t>‹#›</a:t>
            </a:fld>
            <a:endParaRPr lang="en-GB"/>
          </a:p>
        </p:txBody>
      </p:sp>
    </p:spTree>
    <p:extLst>
      <p:ext uri="{BB962C8B-B14F-4D97-AF65-F5344CB8AC3E}">
        <p14:creationId xmlns:p14="http://schemas.microsoft.com/office/powerpoint/2010/main" val="1349765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EA8B79-820A-4DD1-8B48-AD904EABAEF0}" type="datetimeFigureOut">
              <a:rPr lang="en-GB" smtClean="0"/>
              <a:t>14/01/2016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277EADF-A1F0-4CDB-AFF8-A4E1475C5A6A}" type="slidenum">
              <a:rPr lang="en-GB" smtClean="0"/>
              <a:t>‹#›</a:t>
            </a:fld>
            <a:endParaRPr lang="en-GB"/>
          </a:p>
        </p:txBody>
      </p:sp>
    </p:spTree>
    <p:extLst>
      <p:ext uri="{BB962C8B-B14F-4D97-AF65-F5344CB8AC3E}">
        <p14:creationId xmlns:p14="http://schemas.microsoft.com/office/powerpoint/2010/main" val="36977646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1" y="593367"/>
            <a:ext cx="8520599" cy="7635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1" y="1536633"/>
            <a:ext cx="8520599" cy="45552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8" y="6217621"/>
            <a:ext cx="548699" cy="524800"/>
          </a:xfrm>
          <a:prstGeom prst="rect">
            <a:avLst/>
          </a:prstGeom>
        </p:spPr>
        <p:txBody>
          <a:bodyPr lIns="91425" tIns="91425" rIns="91425" bIns="91425" anchor="ctr" anchorCtr="0">
            <a:noAutofit/>
          </a:bodyPr>
          <a:lstStyle/>
          <a:p>
            <a:fld id="{00000000-1234-1234-1234-123412341234}" type="slidenum">
              <a:rPr lang="en" smtClean="0"/>
              <a:pPr/>
              <a:t>‹#›</a:t>
            </a:fld>
            <a:endParaRPr lang="en"/>
          </a:p>
        </p:txBody>
      </p:sp>
    </p:spTree>
    <p:extLst>
      <p:ext uri="{BB962C8B-B14F-4D97-AF65-F5344CB8AC3E}">
        <p14:creationId xmlns:p14="http://schemas.microsoft.com/office/powerpoint/2010/main" val="567771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EA8B79-820A-4DD1-8B48-AD904EABAEF0}" type="datetimeFigureOut">
              <a:rPr lang="en-GB" smtClean="0"/>
              <a:t>14/01/2016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277EADF-A1F0-4CDB-AFF8-A4E1475C5A6A}" type="slidenum">
              <a:rPr lang="en-GB" smtClean="0"/>
              <a:t>‹#›</a:t>
            </a:fld>
            <a:endParaRPr lang="en-GB"/>
          </a:p>
        </p:txBody>
      </p:sp>
    </p:spTree>
    <p:extLst>
      <p:ext uri="{BB962C8B-B14F-4D97-AF65-F5344CB8AC3E}">
        <p14:creationId xmlns:p14="http://schemas.microsoft.com/office/powerpoint/2010/main" val="923157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2EA8B79-820A-4DD1-8B48-AD904EABAEF0}" type="datetimeFigureOut">
              <a:rPr lang="en-GB" smtClean="0"/>
              <a:t>14/01/2016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277EADF-A1F0-4CDB-AFF8-A4E1475C5A6A}" type="slidenum">
              <a:rPr lang="en-GB" smtClean="0"/>
              <a:t>‹#›</a:t>
            </a:fld>
            <a:endParaRPr lang="en-GB"/>
          </a:p>
        </p:txBody>
      </p:sp>
    </p:spTree>
    <p:extLst>
      <p:ext uri="{BB962C8B-B14F-4D97-AF65-F5344CB8AC3E}">
        <p14:creationId xmlns:p14="http://schemas.microsoft.com/office/powerpoint/2010/main" val="825404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2EA8B79-820A-4DD1-8B48-AD904EABAEF0}" type="datetimeFigureOut">
              <a:rPr lang="en-GB" smtClean="0"/>
              <a:t>14/01/2016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277EADF-A1F0-4CDB-AFF8-A4E1475C5A6A}" type="slidenum">
              <a:rPr lang="en-GB" smtClean="0"/>
              <a:t>‹#›</a:t>
            </a:fld>
            <a:endParaRPr lang="en-GB"/>
          </a:p>
        </p:txBody>
      </p:sp>
    </p:spTree>
    <p:extLst>
      <p:ext uri="{BB962C8B-B14F-4D97-AF65-F5344CB8AC3E}">
        <p14:creationId xmlns:p14="http://schemas.microsoft.com/office/powerpoint/2010/main" val="2222817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2EA8B79-820A-4DD1-8B48-AD904EABAEF0}" type="datetimeFigureOut">
              <a:rPr lang="en-GB" smtClean="0"/>
              <a:t>14/01/2016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277EADF-A1F0-4CDB-AFF8-A4E1475C5A6A}" type="slidenum">
              <a:rPr lang="en-GB" smtClean="0"/>
              <a:t>‹#›</a:t>
            </a:fld>
            <a:endParaRPr lang="en-GB"/>
          </a:p>
        </p:txBody>
      </p:sp>
    </p:spTree>
    <p:extLst>
      <p:ext uri="{BB962C8B-B14F-4D97-AF65-F5344CB8AC3E}">
        <p14:creationId xmlns:p14="http://schemas.microsoft.com/office/powerpoint/2010/main" val="701016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2EA8B79-820A-4DD1-8B48-AD904EABAEF0}" type="datetimeFigureOut">
              <a:rPr lang="en-GB" smtClean="0"/>
              <a:t>14/01/2016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277EADF-A1F0-4CDB-AFF8-A4E1475C5A6A}" type="slidenum">
              <a:rPr lang="en-GB" smtClean="0"/>
              <a:t>‹#›</a:t>
            </a:fld>
            <a:endParaRPr lang="en-GB"/>
          </a:p>
        </p:txBody>
      </p:sp>
    </p:spTree>
    <p:extLst>
      <p:ext uri="{BB962C8B-B14F-4D97-AF65-F5344CB8AC3E}">
        <p14:creationId xmlns:p14="http://schemas.microsoft.com/office/powerpoint/2010/main" val="1689363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EA8B79-820A-4DD1-8B48-AD904EABAEF0}" type="datetimeFigureOut">
              <a:rPr lang="en-GB" smtClean="0"/>
              <a:t>14/01/2016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277EADF-A1F0-4CDB-AFF8-A4E1475C5A6A}" type="slidenum">
              <a:rPr lang="en-GB" smtClean="0"/>
              <a:t>‹#›</a:t>
            </a:fld>
            <a:endParaRPr lang="en-GB"/>
          </a:p>
        </p:txBody>
      </p:sp>
    </p:spTree>
    <p:extLst>
      <p:ext uri="{BB962C8B-B14F-4D97-AF65-F5344CB8AC3E}">
        <p14:creationId xmlns:p14="http://schemas.microsoft.com/office/powerpoint/2010/main" val="2326684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2EA8B79-820A-4DD1-8B48-AD904EABAEF0}" type="datetimeFigureOut">
              <a:rPr lang="en-GB" smtClean="0"/>
              <a:t>14/01/2016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277EADF-A1F0-4CDB-AFF8-A4E1475C5A6A}" type="slidenum">
              <a:rPr lang="en-GB" smtClean="0"/>
              <a:t>‹#›</a:t>
            </a:fld>
            <a:endParaRPr lang="en-GB"/>
          </a:p>
        </p:txBody>
      </p:sp>
    </p:spTree>
    <p:extLst>
      <p:ext uri="{BB962C8B-B14F-4D97-AF65-F5344CB8AC3E}">
        <p14:creationId xmlns:p14="http://schemas.microsoft.com/office/powerpoint/2010/main" val="991296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2EA8B79-820A-4DD1-8B48-AD904EABAEF0}" type="datetimeFigureOut">
              <a:rPr lang="en-GB" smtClean="0"/>
              <a:t>14/01/2016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277EADF-A1F0-4CDB-AFF8-A4E1475C5A6A}" type="slidenum">
              <a:rPr lang="en-GB" smtClean="0"/>
              <a:t>‹#›</a:t>
            </a:fld>
            <a:endParaRPr lang="en-GB"/>
          </a:p>
        </p:txBody>
      </p:sp>
    </p:spTree>
    <p:extLst>
      <p:ext uri="{BB962C8B-B14F-4D97-AF65-F5344CB8AC3E}">
        <p14:creationId xmlns:p14="http://schemas.microsoft.com/office/powerpoint/2010/main" val="16080495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EA8B79-820A-4DD1-8B48-AD904EABAEF0}" type="datetimeFigureOut">
              <a:rPr lang="en-GB" smtClean="0"/>
              <a:t>14/01/2016</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77EADF-A1F0-4CDB-AFF8-A4E1475C5A6A}" type="slidenum">
              <a:rPr lang="en-GB" smtClean="0"/>
              <a:t>‹#›</a:t>
            </a:fld>
            <a:endParaRPr lang="en-GB"/>
          </a:p>
        </p:txBody>
      </p:sp>
    </p:spTree>
    <p:extLst>
      <p:ext uri="{BB962C8B-B14F-4D97-AF65-F5344CB8AC3E}">
        <p14:creationId xmlns:p14="http://schemas.microsoft.com/office/powerpoint/2010/main" val="1016924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hyperlink" Target="mailto:metadata.maven@gmail.com" TargetMode="External"/><Relationship Id="rId2" Type="http://schemas.openxmlformats.org/officeDocument/2006/relationships/hyperlink" Target="mailto:rscchair@rdatoolkit.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Beyond Thing-</a:t>
            </a:r>
            <a:r>
              <a:rPr lang="en-GB" dirty="0" err="1" smtClean="0"/>
              <a:t>athon</a:t>
            </a:r>
            <a:r>
              <a:rPr lang="en-GB" dirty="0" smtClean="0"/>
              <a:t>:</a:t>
            </a:r>
            <a:br>
              <a:rPr lang="en-GB" dirty="0" smtClean="0"/>
            </a:br>
            <a:r>
              <a:rPr lang="en-GB" dirty="0" smtClean="0"/>
              <a:t>RDA in the field</a:t>
            </a:r>
            <a:endParaRPr lang="en-GB" dirty="0"/>
          </a:p>
        </p:txBody>
      </p:sp>
      <p:sp>
        <p:nvSpPr>
          <p:cNvPr id="3" name="Subtitle 2"/>
          <p:cNvSpPr>
            <a:spLocks noGrp="1"/>
          </p:cNvSpPr>
          <p:nvPr>
            <p:ph type="subTitle" idx="1"/>
          </p:nvPr>
        </p:nvSpPr>
        <p:spPr/>
        <p:txBody>
          <a:bodyPr/>
          <a:lstStyle/>
          <a:p>
            <a:r>
              <a:rPr lang="en-GB" dirty="0" smtClean="0"/>
              <a:t>Gordon Dunsire and Diane </a:t>
            </a:r>
            <a:r>
              <a:rPr lang="en-GB" dirty="0" smtClean="0"/>
              <a:t>Hillmann</a:t>
            </a:r>
          </a:p>
          <a:p>
            <a:r>
              <a:rPr lang="en-GB" dirty="0" smtClean="0"/>
              <a:t>Presented at the Thing-</a:t>
            </a:r>
            <a:r>
              <a:rPr lang="en-GB" dirty="0" err="1" smtClean="0"/>
              <a:t>athon</a:t>
            </a:r>
            <a:r>
              <a:rPr lang="en-GB" dirty="0" smtClean="0"/>
              <a:t>, Lamont Library, Harvard University, Cambridge, Mass., USA</a:t>
            </a:r>
            <a:r>
              <a:rPr lang="en-GB" smtClean="0"/>
              <a:t>, 7 </a:t>
            </a:r>
            <a:r>
              <a:rPr lang="en-GB" dirty="0" smtClean="0"/>
              <a:t>January 2016</a:t>
            </a:r>
            <a:endParaRPr lang="en-GB" dirty="0"/>
          </a:p>
        </p:txBody>
      </p:sp>
    </p:spTree>
    <p:extLst>
      <p:ext uri="{BB962C8B-B14F-4D97-AF65-F5344CB8AC3E}">
        <p14:creationId xmlns:p14="http://schemas.microsoft.com/office/powerpoint/2010/main" val="26369870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RDA Gender vocabulary</a:t>
            </a:r>
            <a:endParaRPr lang="en-GB" dirty="0"/>
          </a:p>
        </p:txBody>
      </p:sp>
      <p:sp>
        <p:nvSpPr>
          <p:cNvPr id="3" name="Text Placeholder 2"/>
          <p:cNvSpPr>
            <a:spLocks noGrp="1"/>
          </p:cNvSpPr>
          <p:nvPr>
            <p:ph type="body" idx="1"/>
          </p:nvPr>
        </p:nvSpPr>
        <p:spPr/>
        <p:txBody>
          <a:bodyPr/>
          <a:lstStyle/>
          <a:p>
            <a:r>
              <a:rPr lang="en-GB" dirty="0" smtClean="0"/>
              <a:t>A case study in vocabulary management issues</a:t>
            </a:r>
            <a:endParaRPr lang="en-GB" dirty="0"/>
          </a:p>
        </p:txBody>
      </p:sp>
    </p:spTree>
    <p:extLst>
      <p:ext uri="{BB962C8B-B14F-4D97-AF65-F5344CB8AC3E}">
        <p14:creationId xmlns:p14="http://schemas.microsoft.com/office/powerpoint/2010/main" val="40442187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8245" y="746760"/>
            <a:ext cx="7794361" cy="2206752"/>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9863" y="3445636"/>
            <a:ext cx="7551123" cy="2132204"/>
          </a:xfrm>
          <a:prstGeom prst="rect">
            <a:avLst/>
          </a:prstGeom>
        </p:spPr>
      </p:pic>
      <p:sp>
        <p:nvSpPr>
          <p:cNvPr id="4" name="TextBox 3"/>
          <p:cNvSpPr txBox="1"/>
          <p:nvPr/>
        </p:nvSpPr>
        <p:spPr>
          <a:xfrm>
            <a:off x="6310422" y="1665470"/>
            <a:ext cx="2060564" cy="369332"/>
          </a:xfrm>
          <a:prstGeom prst="rect">
            <a:avLst/>
          </a:prstGeom>
          <a:noFill/>
          <a:ln w="28575">
            <a:solidFill>
              <a:srgbClr val="0070C0"/>
            </a:solidFill>
          </a:ln>
        </p:spPr>
        <p:txBody>
          <a:bodyPr wrap="none" rtlCol="0">
            <a:spAutoFit/>
          </a:bodyPr>
          <a:lstStyle/>
          <a:p>
            <a:r>
              <a:rPr lang="en-GB" dirty="0" smtClean="0"/>
              <a:t>Add “transgender”?</a:t>
            </a:r>
            <a:endParaRPr lang="en-GB" dirty="0"/>
          </a:p>
        </p:txBody>
      </p:sp>
    </p:spTree>
    <p:extLst>
      <p:ext uri="{BB962C8B-B14F-4D97-AF65-F5344CB8AC3E}">
        <p14:creationId xmlns:p14="http://schemas.microsoft.com/office/powerpoint/2010/main" val="3958109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5126" y="514858"/>
            <a:ext cx="7978027" cy="710438"/>
          </a:xfrm>
          <a:prstGeom prst="rect">
            <a:avLst/>
          </a:prstGeom>
        </p:spPr>
      </p:pic>
      <p:sp>
        <p:nvSpPr>
          <p:cNvPr id="3" name="TextBox 2"/>
          <p:cNvSpPr txBox="1"/>
          <p:nvPr/>
        </p:nvSpPr>
        <p:spPr>
          <a:xfrm>
            <a:off x="1197863" y="2432304"/>
            <a:ext cx="1683153" cy="523220"/>
          </a:xfrm>
          <a:prstGeom prst="rect">
            <a:avLst/>
          </a:prstGeom>
          <a:noFill/>
        </p:spPr>
        <p:txBody>
          <a:bodyPr wrap="none" rtlCol="0">
            <a:spAutoFit/>
          </a:bodyPr>
          <a:lstStyle/>
          <a:p>
            <a:r>
              <a:rPr lang="en-GB" sz="2800" dirty="0" smtClean="0"/>
              <a:t>Subjective</a:t>
            </a:r>
            <a:endParaRPr lang="en-GB" sz="2800" dirty="0"/>
          </a:p>
        </p:txBody>
      </p:sp>
      <p:sp>
        <p:nvSpPr>
          <p:cNvPr id="4" name="TextBox 3"/>
          <p:cNvSpPr txBox="1"/>
          <p:nvPr/>
        </p:nvSpPr>
        <p:spPr>
          <a:xfrm>
            <a:off x="1197863" y="3393247"/>
            <a:ext cx="1196546" cy="523220"/>
          </a:xfrm>
          <a:prstGeom prst="rect">
            <a:avLst/>
          </a:prstGeom>
          <a:noFill/>
        </p:spPr>
        <p:txBody>
          <a:bodyPr wrap="none" rtlCol="0">
            <a:spAutoFit/>
          </a:bodyPr>
          <a:lstStyle/>
          <a:p>
            <a:r>
              <a:rPr lang="en-GB" sz="2800" dirty="0" smtClean="0"/>
              <a:t>Private</a:t>
            </a:r>
            <a:endParaRPr lang="en-GB" sz="2800" dirty="0"/>
          </a:p>
        </p:txBody>
      </p:sp>
      <p:sp>
        <p:nvSpPr>
          <p:cNvPr id="5" name="TextBox 4"/>
          <p:cNvSpPr txBox="1"/>
          <p:nvPr/>
        </p:nvSpPr>
        <p:spPr>
          <a:xfrm>
            <a:off x="1197863" y="4354190"/>
            <a:ext cx="3187219" cy="523220"/>
          </a:xfrm>
          <a:prstGeom prst="rect">
            <a:avLst/>
          </a:prstGeom>
          <a:noFill/>
        </p:spPr>
        <p:txBody>
          <a:bodyPr wrap="none" rtlCol="0">
            <a:spAutoFit/>
          </a:bodyPr>
          <a:lstStyle/>
          <a:p>
            <a:r>
              <a:rPr lang="en-GB" sz="2800" dirty="0" smtClean="0"/>
              <a:t>Culturally influenced</a:t>
            </a:r>
            <a:endParaRPr lang="en-GB" sz="2800" dirty="0"/>
          </a:p>
        </p:txBody>
      </p:sp>
      <p:sp>
        <p:nvSpPr>
          <p:cNvPr id="6" name="TextBox 5"/>
          <p:cNvSpPr txBox="1"/>
          <p:nvPr/>
        </p:nvSpPr>
        <p:spPr>
          <a:xfrm>
            <a:off x="1197863" y="5315134"/>
            <a:ext cx="1888915" cy="523220"/>
          </a:xfrm>
          <a:prstGeom prst="rect">
            <a:avLst/>
          </a:prstGeom>
          <a:noFill/>
        </p:spPr>
        <p:txBody>
          <a:bodyPr wrap="none" rtlCol="0">
            <a:spAutoFit/>
          </a:bodyPr>
          <a:lstStyle/>
          <a:p>
            <a:r>
              <a:rPr lang="en-GB" sz="2800" dirty="0" smtClean="0"/>
              <a:t>Changeable</a:t>
            </a:r>
            <a:endParaRPr lang="en-GB" sz="2800" dirty="0"/>
          </a:p>
        </p:txBody>
      </p:sp>
      <p:sp>
        <p:nvSpPr>
          <p:cNvPr id="7" name="TextBox 6"/>
          <p:cNvSpPr txBox="1"/>
          <p:nvPr/>
        </p:nvSpPr>
        <p:spPr>
          <a:xfrm>
            <a:off x="5940552" y="3531746"/>
            <a:ext cx="1354986" cy="769441"/>
          </a:xfrm>
          <a:prstGeom prst="rect">
            <a:avLst/>
          </a:prstGeom>
          <a:noFill/>
        </p:spPr>
        <p:txBody>
          <a:bodyPr wrap="none" rtlCol="0">
            <a:spAutoFit/>
          </a:bodyPr>
          <a:lstStyle/>
          <a:p>
            <a:r>
              <a:rPr lang="en-GB" sz="4400" dirty="0" smtClean="0"/>
              <a:t>Local</a:t>
            </a:r>
            <a:endParaRPr lang="en-GB" sz="4400" dirty="0"/>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5126" y="1396285"/>
            <a:ext cx="7896226" cy="680709"/>
          </a:xfrm>
          <a:prstGeom prst="rect">
            <a:avLst/>
          </a:prstGeom>
        </p:spPr>
      </p:pic>
    </p:spTree>
    <p:extLst>
      <p:ext uri="{BB962C8B-B14F-4D97-AF65-F5344CB8AC3E}">
        <p14:creationId xmlns:p14="http://schemas.microsoft.com/office/powerpoint/2010/main" val="609769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1000"/>
                                        <p:tgtEl>
                                          <p:spTgt spid="5"/>
                                        </p:tgtEl>
                                      </p:cBhvr>
                                    </p:animEffect>
                                  </p:childTnLst>
                                </p:cTn>
                              </p:par>
                            </p:childTnLst>
                          </p:cTn>
                        </p:par>
                        <p:par>
                          <p:cTn id="16" fill="hold">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0910" y="222504"/>
            <a:ext cx="8182738" cy="3601464"/>
          </a:xfrm>
          <a:prstGeom prst="rect">
            <a:avLst/>
          </a:prstGeom>
        </p:spPr>
      </p:pic>
      <p:sp>
        <p:nvSpPr>
          <p:cNvPr id="3" name="Rectangle 2"/>
          <p:cNvSpPr/>
          <p:nvPr/>
        </p:nvSpPr>
        <p:spPr>
          <a:xfrm>
            <a:off x="4974336" y="3493008"/>
            <a:ext cx="3127248" cy="33096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2552411" y="4352544"/>
            <a:ext cx="3939733" cy="584775"/>
          </a:xfrm>
          <a:prstGeom prst="rect">
            <a:avLst/>
          </a:prstGeom>
          <a:noFill/>
        </p:spPr>
        <p:txBody>
          <a:bodyPr wrap="none" rtlCol="0">
            <a:spAutoFit/>
          </a:bodyPr>
          <a:lstStyle/>
          <a:p>
            <a:pPr algn="ctr"/>
            <a:r>
              <a:rPr lang="en-GB" sz="3200" dirty="0" smtClean="0"/>
              <a:t>Identified =&gt; managed</a:t>
            </a:r>
            <a:endParaRPr lang="en-GB" sz="3200" dirty="0"/>
          </a:p>
        </p:txBody>
      </p:sp>
      <p:sp>
        <p:nvSpPr>
          <p:cNvPr id="5" name="TextBox 4"/>
          <p:cNvSpPr txBox="1"/>
          <p:nvPr/>
        </p:nvSpPr>
        <p:spPr>
          <a:xfrm>
            <a:off x="1723884" y="5090160"/>
            <a:ext cx="5596789" cy="1077218"/>
          </a:xfrm>
          <a:prstGeom prst="rect">
            <a:avLst/>
          </a:prstGeom>
          <a:noFill/>
        </p:spPr>
        <p:txBody>
          <a:bodyPr wrap="none" rtlCol="0">
            <a:spAutoFit/>
          </a:bodyPr>
          <a:lstStyle/>
          <a:p>
            <a:pPr algn="ctr"/>
            <a:r>
              <a:rPr lang="en-GB" sz="3200" dirty="0" smtClean="0"/>
              <a:t>Vocabulary management system</a:t>
            </a:r>
          </a:p>
          <a:p>
            <a:pPr algn="ctr"/>
            <a:r>
              <a:rPr lang="en-GB" sz="3200" dirty="0" smtClean="0"/>
              <a:t>e.g. Open Metadata Registry</a:t>
            </a:r>
            <a:endParaRPr lang="en-GB" sz="3200" dirty="0"/>
          </a:p>
        </p:txBody>
      </p:sp>
    </p:spTree>
    <p:extLst>
      <p:ext uri="{BB962C8B-B14F-4D97-AF65-F5344CB8AC3E}">
        <p14:creationId xmlns:p14="http://schemas.microsoft.com/office/powerpoint/2010/main" val="1834463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Change and persistent chaos</a:t>
            </a:r>
            <a:endParaRPr lang="en-GB" dirty="0"/>
          </a:p>
        </p:txBody>
      </p:sp>
      <p:sp>
        <p:nvSpPr>
          <p:cNvPr id="3" name="TextBox 2"/>
          <p:cNvSpPr txBox="1"/>
          <p:nvPr/>
        </p:nvSpPr>
        <p:spPr>
          <a:xfrm>
            <a:off x="448056" y="1847406"/>
            <a:ext cx="5185330" cy="584775"/>
          </a:xfrm>
          <a:prstGeom prst="rect">
            <a:avLst/>
          </a:prstGeom>
          <a:noFill/>
        </p:spPr>
        <p:txBody>
          <a:bodyPr wrap="none" rtlCol="0">
            <a:spAutoFit/>
          </a:bodyPr>
          <a:lstStyle/>
          <a:p>
            <a:r>
              <a:rPr lang="en-GB" sz="3200" dirty="0" smtClean="0"/>
              <a:t>All linked data persists forever</a:t>
            </a:r>
            <a:endParaRPr lang="en-GB" sz="3200" dirty="0"/>
          </a:p>
        </p:txBody>
      </p:sp>
      <p:sp>
        <p:nvSpPr>
          <p:cNvPr id="4" name="TextBox 3"/>
          <p:cNvSpPr txBox="1"/>
          <p:nvPr/>
        </p:nvSpPr>
        <p:spPr>
          <a:xfrm>
            <a:off x="763144" y="2474303"/>
            <a:ext cx="3528466" cy="584775"/>
          </a:xfrm>
          <a:prstGeom prst="rect">
            <a:avLst/>
          </a:prstGeom>
          <a:noFill/>
        </p:spPr>
        <p:txBody>
          <a:bodyPr wrap="none" rtlCol="0">
            <a:spAutoFit/>
          </a:bodyPr>
          <a:lstStyle/>
          <a:p>
            <a:r>
              <a:rPr lang="en-GB" sz="3200" dirty="0" smtClean="0"/>
              <a:t>Nothing is forgotten</a:t>
            </a:r>
            <a:endParaRPr lang="en-GB" sz="3200" dirty="0"/>
          </a:p>
        </p:txBody>
      </p:sp>
      <p:sp>
        <p:nvSpPr>
          <p:cNvPr id="5" name="TextBox 4"/>
          <p:cNvSpPr txBox="1"/>
          <p:nvPr/>
        </p:nvSpPr>
        <p:spPr>
          <a:xfrm>
            <a:off x="1362526" y="3101200"/>
            <a:ext cx="6136295" cy="1077218"/>
          </a:xfrm>
          <a:prstGeom prst="rect">
            <a:avLst/>
          </a:prstGeom>
          <a:noFill/>
        </p:spPr>
        <p:txBody>
          <a:bodyPr wrap="none" rtlCol="0">
            <a:spAutoFit/>
          </a:bodyPr>
          <a:lstStyle/>
          <a:p>
            <a:r>
              <a:rPr lang="en-GB" sz="3200" dirty="0" smtClean="0"/>
              <a:t>Nothing is deleted</a:t>
            </a:r>
          </a:p>
          <a:p>
            <a:r>
              <a:rPr lang="en-GB" sz="3200" dirty="0" smtClean="0"/>
              <a:t>(but statements can be deprecated)</a:t>
            </a:r>
            <a:endParaRPr lang="en-GB" sz="3200" dirty="0"/>
          </a:p>
        </p:txBody>
      </p:sp>
      <p:sp>
        <p:nvSpPr>
          <p:cNvPr id="6" name="TextBox 5"/>
          <p:cNvSpPr txBox="1"/>
          <p:nvPr/>
        </p:nvSpPr>
        <p:spPr>
          <a:xfrm>
            <a:off x="1868424" y="4220540"/>
            <a:ext cx="4444037" cy="584775"/>
          </a:xfrm>
          <a:prstGeom prst="rect">
            <a:avLst/>
          </a:prstGeom>
          <a:noFill/>
        </p:spPr>
        <p:txBody>
          <a:bodyPr wrap="none" rtlCol="0">
            <a:spAutoFit/>
          </a:bodyPr>
          <a:lstStyle/>
          <a:p>
            <a:r>
              <a:rPr lang="en-GB" sz="3200" dirty="0" smtClean="0"/>
              <a:t>Every statement is copied</a:t>
            </a:r>
            <a:endParaRPr lang="en-GB" sz="3200" dirty="0"/>
          </a:p>
        </p:txBody>
      </p:sp>
      <p:sp>
        <p:nvSpPr>
          <p:cNvPr id="7" name="TextBox 6"/>
          <p:cNvSpPr txBox="1"/>
          <p:nvPr/>
        </p:nvSpPr>
        <p:spPr>
          <a:xfrm>
            <a:off x="343111" y="5736183"/>
            <a:ext cx="8439490" cy="584775"/>
          </a:xfrm>
          <a:prstGeom prst="rect">
            <a:avLst/>
          </a:prstGeom>
          <a:solidFill>
            <a:schemeClr val="accent1"/>
          </a:solidFill>
          <a:ln w="28575">
            <a:solidFill>
              <a:schemeClr val="tx2"/>
            </a:solidFill>
          </a:ln>
        </p:spPr>
        <p:txBody>
          <a:bodyPr wrap="none" rtlCol="0">
            <a:spAutoFit/>
          </a:bodyPr>
          <a:lstStyle/>
          <a:p>
            <a:r>
              <a:rPr lang="en-GB" sz="3200" dirty="0" smtClean="0">
                <a:solidFill>
                  <a:schemeClr val="bg1"/>
                </a:solidFill>
              </a:rPr>
              <a:t>Change should be well-audited to minimize chaos</a:t>
            </a:r>
            <a:endParaRPr lang="en-GB" sz="3200" dirty="0">
              <a:solidFill>
                <a:schemeClr val="bg1"/>
              </a:solidFill>
            </a:endParaRPr>
          </a:p>
        </p:txBody>
      </p:sp>
      <p:sp>
        <p:nvSpPr>
          <p:cNvPr id="8" name="TextBox 7"/>
          <p:cNvSpPr txBox="1"/>
          <p:nvPr/>
        </p:nvSpPr>
        <p:spPr>
          <a:xfrm>
            <a:off x="448056" y="4847438"/>
            <a:ext cx="7986482" cy="584775"/>
          </a:xfrm>
          <a:prstGeom prst="rect">
            <a:avLst/>
          </a:prstGeom>
          <a:noFill/>
        </p:spPr>
        <p:txBody>
          <a:bodyPr wrap="none" rtlCol="0">
            <a:spAutoFit/>
          </a:bodyPr>
          <a:lstStyle/>
          <a:p>
            <a:r>
              <a:rPr lang="en-GB" sz="3200" dirty="0" smtClean="0"/>
              <a:t>Every statement is linked to another statement</a:t>
            </a:r>
            <a:endParaRPr lang="en-GB" sz="3200" dirty="0"/>
          </a:p>
        </p:txBody>
      </p:sp>
      <p:sp>
        <p:nvSpPr>
          <p:cNvPr id="9" name="TextBox 8"/>
          <p:cNvSpPr txBox="1"/>
          <p:nvPr/>
        </p:nvSpPr>
        <p:spPr>
          <a:xfrm>
            <a:off x="7035584" y="1847406"/>
            <a:ext cx="1747017" cy="1569660"/>
          </a:xfrm>
          <a:prstGeom prst="rect">
            <a:avLst/>
          </a:prstGeom>
          <a:noFill/>
          <a:ln w="19050">
            <a:solidFill>
              <a:schemeClr val="tx1"/>
            </a:solidFill>
          </a:ln>
        </p:spPr>
        <p:txBody>
          <a:bodyPr wrap="none" rtlCol="0">
            <a:spAutoFit/>
          </a:bodyPr>
          <a:lstStyle/>
          <a:p>
            <a:pPr algn="ctr"/>
            <a:r>
              <a:rPr lang="en-GB" sz="3200" dirty="0" smtClean="0"/>
              <a:t>There is</a:t>
            </a:r>
          </a:p>
          <a:p>
            <a:pPr algn="ctr"/>
            <a:r>
              <a:rPr lang="en-GB" sz="3200" dirty="0" smtClean="0"/>
              <a:t> no truth</a:t>
            </a:r>
          </a:p>
          <a:p>
            <a:pPr algn="ctr"/>
            <a:r>
              <a:rPr lang="en-GB" sz="3200" dirty="0"/>
              <a:t>o</a:t>
            </a:r>
            <a:r>
              <a:rPr lang="en-GB" sz="3200" dirty="0" smtClean="0"/>
              <a:t>ut there</a:t>
            </a:r>
            <a:endParaRPr lang="en-GB" sz="3200" dirty="0"/>
          </a:p>
        </p:txBody>
      </p:sp>
    </p:spTree>
    <p:extLst>
      <p:ext uri="{BB962C8B-B14F-4D97-AF65-F5344CB8AC3E}">
        <p14:creationId xmlns:p14="http://schemas.microsoft.com/office/powerpoint/2010/main" val="1618015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1000"/>
                                        <p:tgtEl>
                                          <p:spTgt spid="6"/>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1000"/>
                                        <p:tgtEl>
                                          <p:spTgt spid="5"/>
                                        </p:tgtEl>
                                      </p:cBhvr>
                                    </p:animEffect>
                                  </p:childTnLst>
                                </p:cTn>
                              </p:par>
                            </p:childTnLst>
                          </p:cTn>
                        </p:par>
                        <p:par>
                          <p:cTn id="16" fill="hold">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childTnLst>
                                </p:cTn>
                              </p:par>
                            </p:childTnLst>
                          </p:cTn>
                        </p:par>
                        <p:par>
                          <p:cTn id="20" fill="hold">
                            <p:stCondLst>
                              <p:cond delay="4000"/>
                            </p:stCondLst>
                            <p:childTnLst>
                              <p:par>
                                <p:cTn id="21" presetID="10" presetClass="entr" presetSubtype="0" fill="hold" grpId="0" nodeType="after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fade">
                                      <p:cBhvr>
                                        <p:cTn id="23" dur="1000"/>
                                        <p:tgtEl>
                                          <p:spTgt spid="3"/>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1000"/>
                                        <p:tgtEl>
                                          <p:spTgt spid="9"/>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fade">
                                      <p:cBhvr>
                                        <p:cTn id="33"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animBg="1"/>
      <p:bldP spid="8" grpId="0"/>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GB" dirty="0" smtClean="0"/>
              <a:t>Who maintains the identifiers (URIs)?</a:t>
            </a:r>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852663913"/>
              </p:ext>
            </p:extLst>
          </p:nvPr>
        </p:nvGraphicFramePr>
        <p:xfrm>
          <a:off x="628650" y="1842369"/>
          <a:ext cx="5601253" cy="2773680"/>
        </p:xfrm>
        <a:graphic>
          <a:graphicData uri="http://schemas.openxmlformats.org/drawingml/2006/table">
            <a:tbl>
              <a:tblPr firstRow="1" bandRow="1">
                <a:tableStyleId>{5C22544A-7EE6-4342-B048-85BDC9FD1C3A}</a:tableStyleId>
              </a:tblPr>
              <a:tblGrid>
                <a:gridCol w="3633305">
                  <a:extLst>
                    <a:ext uri="{9D8B030D-6E8A-4147-A177-3AD203B41FA5}">
                      <a16:colId xmlns:a16="http://schemas.microsoft.com/office/drawing/2014/main" val="20000"/>
                    </a:ext>
                  </a:extLst>
                </a:gridCol>
                <a:gridCol w="874643">
                  <a:extLst>
                    <a:ext uri="{9D8B030D-6E8A-4147-A177-3AD203B41FA5}">
                      <a16:colId xmlns:a16="http://schemas.microsoft.com/office/drawing/2014/main" val="20001"/>
                    </a:ext>
                  </a:extLst>
                </a:gridCol>
                <a:gridCol w="1093305">
                  <a:extLst>
                    <a:ext uri="{9D8B030D-6E8A-4147-A177-3AD203B41FA5}">
                      <a16:colId xmlns:a16="http://schemas.microsoft.com/office/drawing/2014/main" val="20002"/>
                    </a:ext>
                  </a:extLst>
                </a:gridCol>
              </a:tblGrid>
              <a:tr h="370840">
                <a:tc>
                  <a:txBody>
                    <a:bodyPr/>
                    <a:lstStyle/>
                    <a:p>
                      <a:endParaRPr lang="en-GB" sz="2000" dirty="0"/>
                    </a:p>
                  </a:txBody>
                  <a:tcPr/>
                </a:tc>
                <a:tc>
                  <a:txBody>
                    <a:bodyPr/>
                    <a:lstStyle/>
                    <a:p>
                      <a:r>
                        <a:rPr lang="en-GB" sz="2000" dirty="0" smtClean="0"/>
                        <a:t>Local</a:t>
                      </a:r>
                      <a:endParaRPr lang="en-GB" sz="2000" dirty="0"/>
                    </a:p>
                  </a:txBody>
                  <a:tcPr/>
                </a:tc>
                <a:tc>
                  <a:txBody>
                    <a:bodyPr/>
                    <a:lstStyle/>
                    <a:p>
                      <a:r>
                        <a:rPr lang="en-GB" sz="2000" dirty="0" smtClean="0"/>
                        <a:t>Global</a:t>
                      </a:r>
                      <a:endParaRPr lang="en-GB" sz="2000" dirty="0"/>
                    </a:p>
                  </a:txBody>
                  <a:tcPr/>
                </a:tc>
                <a:extLst>
                  <a:ext uri="{0D108BD9-81ED-4DB2-BD59-A6C34878D82A}">
                    <a16:rowId xmlns:a16="http://schemas.microsoft.com/office/drawing/2014/main" val="10000"/>
                  </a:ext>
                </a:extLst>
              </a:tr>
              <a:tr h="370840">
                <a:tc>
                  <a:txBody>
                    <a:bodyPr/>
                    <a:lstStyle/>
                    <a:p>
                      <a:r>
                        <a:rPr lang="en-GB" sz="2000" dirty="0" smtClean="0"/>
                        <a:t>Unique</a:t>
                      </a:r>
                      <a:r>
                        <a:rPr lang="en-GB" sz="2000" baseline="0" dirty="0" smtClean="0"/>
                        <a:t> things in datasets</a:t>
                      </a:r>
                      <a:endParaRPr lang="en-GB" sz="2000" dirty="0"/>
                    </a:p>
                  </a:txBody>
                  <a:tcPr/>
                </a:tc>
                <a:tc>
                  <a:txBody>
                    <a:bodyPr/>
                    <a:lstStyle/>
                    <a:p>
                      <a:r>
                        <a:rPr lang="en-GB" sz="2000" b="0" dirty="0" smtClean="0">
                          <a:sym typeface="Wingdings 2" panose="05020102010507070707" pitchFamily="18" charset="2"/>
                        </a:rPr>
                        <a:t></a:t>
                      </a:r>
                      <a:endParaRPr lang="en-GB" sz="2000" b="0" dirty="0"/>
                    </a:p>
                  </a:txBody>
                  <a:tcPr/>
                </a:tc>
                <a:tc>
                  <a:txBody>
                    <a:bodyPr/>
                    <a:lstStyle/>
                    <a:p>
                      <a:r>
                        <a:rPr lang="en-GB" sz="2000" dirty="0" smtClean="0">
                          <a:sym typeface="Wingdings 2" panose="05020102010507070707" pitchFamily="18" charset="2"/>
                        </a:rPr>
                        <a:t></a:t>
                      </a:r>
                      <a:endParaRPr lang="en-GB" sz="2000" dirty="0"/>
                    </a:p>
                  </a:txBody>
                  <a:tcPr/>
                </a:tc>
                <a:extLst>
                  <a:ext uri="{0D108BD9-81ED-4DB2-BD59-A6C34878D82A}">
                    <a16:rowId xmlns:a16="http://schemas.microsoft.com/office/drawing/2014/main" val="10001"/>
                  </a:ext>
                </a:extLst>
              </a:tr>
              <a:tr h="370840">
                <a:tc>
                  <a:txBody>
                    <a:bodyPr/>
                    <a:lstStyle/>
                    <a:p>
                      <a:r>
                        <a:rPr lang="en-GB" sz="2000" dirty="0" smtClean="0"/>
                        <a:t>Common things in datasets</a:t>
                      </a:r>
                      <a:endParaRPr lang="en-GB" sz="2000" dirty="0"/>
                    </a:p>
                  </a:txBody>
                  <a:tcPr/>
                </a:tc>
                <a:tc>
                  <a:txBody>
                    <a:bodyPr/>
                    <a:lstStyle/>
                    <a:p>
                      <a:r>
                        <a:rPr lang="en-GB" sz="2000" dirty="0" smtClean="0">
                          <a:sym typeface="Wingdings 2" panose="05020102010507070707" pitchFamily="18" charset="2"/>
                        </a:rPr>
                        <a:t></a:t>
                      </a:r>
                      <a:endParaRPr lang="en-GB" sz="2000" dirty="0"/>
                    </a:p>
                  </a:txBody>
                  <a:tcPr/>
                </a:tc>
                <a:tc>
                  <a:txBody>
                    <a:bodyPr/>
                    <a:lstStyle/>
                    <a:p>
                      <a:r>
                        <a:rPr lang="en-GB" sz="2000" dirty="0" smtClean="0">
                          <a:sym typeface="Wingdings 2" panose="05020102010507070707" pitchFamily="18" charset="2"/>
                        </a:rPr>
                        <a:t></a:t>
                      </a:r>
                      <a:endParaRPr lang="en-GB" sz="2000" dirty="0"/>
                    </a:p>
                  </a:txBody>
                  <a:tcPr/>
                </a:tc>
                <a:extLst>
                  <a:ext uri="{0D108BD9-81ED-4DB2-BD59-A6C34878D82A}">
                    <a16:rowId xmlns:a16="http://schemas.microsoft.com/office/drawing/2014/main" val="10002"/>
                  </a:ext>
                </a:extLst>
              </a:tr>
              <a:tr h="370840">
                <a:tc>
                  <a:txBody>
                    <a:bodyPr/>
                    <a:lstStyle/>
                    <a:p>
                      <a:r>
                        <a:rPr lang="en-GB" sz="2000" dirty="0" smtClean="0"/>
                        <a:t>Local value vocabularies</a:t>
                      </a:r>
                      <a:endParaRPr lang="en-GB" sz="2000" dirty="0"/>
                    </a:p>
                  </a:txBody>
                  <a:tcPr/>
                </a:tc>
                <a:tc>
                  <a:txBody>
                    <a:bodyPr/>
                    <a:lstStyle/>
                    <a:p>
                      <a:r>
                        <a:rPr lang="en-GB" sz="2000" dirty="0" smtClean="0">
                          <a:sym typeface="Wingdings 2" panose="05020102010507070707" pitchFamily="18" charset="2"/>
                        </a:rPr>
                        <a:t></a:t>
                      </a:r>
                      <a:endParaRPr lang="en-GB" sz="2000" dirty="0"/>
                    </a:p>
                  </a:txBody>
                  <a:tcPr/>
                </a:tc>
                <a:tc>
                  <a:txBody>
                    <a:bodyPr/>
                    <a:lstStyle/>
                    <a:p>
                      <a:r>
                        <a:rPr lang="en-GB" sz="2000" dirty="0" smtClean="0">
                          <a:sym typeface="Wingdings 2" panose="05020102010507070707" pitchFamily="18" charset="2"/>
                        </a:rPr>
                        <a:t></a:t>
                      </a:r>
                      <a:endParaRPr lang="en-GB" sz="2000" dirty="0"/>
                    </a:p>
                  </a:txBody>
                  <a:tcPr/>
                </a:tc>
                <a:extLst>
                  <a:ext uri="{0D108BD9-81ED-4DB2-BD59-A6C34878D82A}">
                    <a16:rowId xmlns:a16="http://schemas.microsoft.com/office/drawing/2014/main" val="10003"/>
                  </a:ext>
                </a:extLst>
              </a:tr>
              <a:tr h="370840">
                <a:tc>
                  <a:txBody>
                    <a:bodyPr/>
                    <a:lstStyle/>
                    <a:p>
                      <a:r>
                        <a:rPr lang="en-GB" sz="2000" dirty="0" smtClean="0"/>
                        <a:t>External value</a:t>
                      </a:r>
                      <a:r>
                        <a:rPr lang="en-GB" sz="2000" baseline="0" dirty="0" smtClean="0"/>
                        <a:t> vocabularies</a:t>
                      </a:r>
                      <a:endParaRPr lang="en-GB" sz="2000" dirty="0"/>
                    </a:p>
                  </a:txBody>
                  <a:tcPr/>
                </a:tc>
                <a:tc>
                  <a:txBody>
                    <a:bodyPr/>
                    <a:lstStyle/>
                    <a:p>
                      <a:r>
                        <a:rPr lang="en-GB" sz="2000" dirty="0" smtClean="0">
                          <a:sym typeface="Wingdings 2" panose="05020102010507070707" pitchFamily="18" charset="2"/>
                        </a:rPr>
                        <a:t></a:t>
                      </a:r>
                      <a:endParaRPr lang="en-GB" sz="2000" dirty="0"/>
                    </a:p>
                  </a:txBody>
                  <a:tcPr/>
                </a:tc>
                <a:tc>
                  <a:txBody>
                    <a:bodyPr/>
                    <a:lstStyle/>
                    <a:p>
                      <a:r>
                        <a:rPr lang="en-GB" sz="2000" dirty="0" smtClean="0">
                          <a:sym typeface="Wingdings 2" panose="05020102010507070707" pitchFamily="18" charset="2"/>
                        </a:rPr>
                        <a:t></a:t>
                      </a:r>
                      <a:endParaRPr lang="en-GB" sz="2000" dirty="0"/>
                    </a:p>
                  </a:txBody>
                  <a:tcPr/>
                </a:tc>
                <a:extLst>
                  <a:ext uri="{0D108BD9-81ED-4DB2-BD59-A6C34878D82A}">
                    <a16:rowId xmlns:a16="http://schemas.microsoft.com/office/drawing/2014/main" val="10004"/>
                  </a:ext>
                </a:extLst>
              </a:tr>
              <a:tr h="370840">
                <a:tc>
                  <a:txBody>
                    <a:bodyPr/>
                    <a:lstStyle/>
                    <a:p>
                      <a:r>
                        <a:rPr lang="en-GB" sz="2000" dirty="0" smtClean="0"/>
                        <a:t>Local element sets</a:t>
                      </a:r>
                      <a:endParaRPr lang="en-GB" sz="2000" dirty="0"/>
                    </a:p>
                  </a:txBody>
                  <a:tcPr/>
                </a:tc>
                <a:tc>
                  <a:txBody>
                    <a:bodyPr/>
                    <a:lstStyle/>
                    <a:p>
                      <a:r>
                        <a:rPr lang="en-GB" sz="2000" dirty="0" smtClean="0">
                          <a:sym typeface="Wingdings 2" panose="05020102010507070707" pitchFamily="18" charset="2"/>
                        </a:rPr>
                        <a:t></a:t>
                      </a:r>
                      <a:endParaRPr lang="en-GB" sz="2000" dirty="0"/>
                    </a:p>
                  </a:txBody>
                  <a:tcPr/>
                </a:tc>
                <a:tc>
                  <a:txBody>
                    <a:bodyPr/>
                    <a:lstStyle/>
                    <a:p>
                      <a:r>
                        <a:rPr lang="en-GB" sz="2000" dirty="0" smtClean="0">
                          <a:sym typeface="Wingdings 2" panose="05020102010507070707" pitchFamily="18" charset="2"/>
                        </a:rPr>
                        <a:t></a:t>
                      </a:r>
                      <a:endParaRPr lang="en-GB" sz="2000" dirty="0"/>
                    </a:p>
                  </a:txBody>
                  <a:tcPr/>
                </a:tc>
                <a:extLst>
                  <a:ext uri="{0D108BD9-81ED-4DB2-BD59-A6C34878D82A}">
                    <a16:rowId xmlns:a16="http://schemas.microsoft.com/office/drawing/2014/main" val="10005"/>
                  </a:ext>
                </a:extLst>
              </a:tr>
              <a:tr h="370840">
                <a:tc>
                  <a:txBody>
                    <a:bodyPr/>
                    <a:lstStyle/>
                    <a:p>
                      <a:r>
                        <a:rPr lang="en-GB" sz="2000" dirty="0" smtClean="0"/>
                        <a:t>Global</a:t>
                      </a:r>
                      <a:r>
                        <a:rPr lang="en-GB" sz="2000" baseline="0" dirty="0" smtClean="0"/>
                        <a:t> element sets</a:t>
                      </a:r>
                      <a:endParaRPr lang="en-GB" sz="2000" dirty="0"/>
                    </a:p>
                  </a:txBody>
                  <a:tcPr/>
                </a:tc>
                <a:tc>
                  <a:txBody>
                    <a:bodyPr/>
                    <a:lstStyle/>
                    <a:p>
                      <a:r>
                        <a:rPr lang="en-GB" sz="2000" dirty="0" smtClean="0">
                          <a:sym typeface="Wingdings 2" panose="05020102010507070707" pitchFamily="18" charset="2"/>
                        </a:rPr>
                        <a:t></a:t>
                      </a:r>
                      <a:endParaRPr lang="en-GB" sz="2000" dirty="0"/>
                    </a:p>
                  </a:txBody>
                  <a:tcPr/>
                </a:tc>
                <a:tc>
                  <a:txBody>
                    <a:bodyPr/>
                    <a:lstStyle/>
                    <a:p>
                      <a:r>
                        <a:rPr lang="en-GB" sz="2000" dirty="0" smtClean="0">
                          <a:sym typeface="Wingdings 2" panose="05020102010507070707" pitchFamily="18" charset="2"/>
                        </a:rPr>
                        <a:t></a:t>
                      </a:r>
                      <a:endParaRPr lang="en-GB" sz="2000" dirty="0"/>
                    </a:p>
                  </a:txBody>
                  <a:tcPr/>
                </a:tc>
                <a:extLst>
                  <a:ext uri="{0D108BD9-81ED-4DB2-BD59-A6C34878D82A}">
                    <a16:rowId xmlns:a16="http://schemas.microsoft.com/office/drawing/2014/main" val="10006"/>
                  </a:ext>
                </a:extLst>
              </a:tr>
            </a:tbl>
          </a:graphicData>
        </a:graphic>
      </p:graphicFrame>
      <p:sp>
        <p:nvSpPr>
          <p:cNvPr id="6" name="TextBox 5"/>
          <p:cNvSpPr txBox="1"/>
          <p:nvPr/>
        </p:nvSpPr>
        <p:spPr>
          <a:xfrm>
            <a:off x="2544274" y="4767730"/>
            <a:ext cx="5080109" cy="523220"/>
          </a:xfrm>
          <a:prstGeom prst="rect">
            <a:avLst/>
          </a:prstGeom>
          <a:noFill/>
        </p:spPr>
        <p:txBody>
          <a:bodyPr wrap="none" rtlCol="0">
            <a:spAutoFit/>
          </a:bodyPr>
          <a:lstStyle/>
          <a:p>
            <a:r>
              <a:rPr lang="en-GB" sz="2800" dirty="0"/>
              <a:t>Persistence requires commitment</a:t>
            </a:r>
          </a:p>
        </p:txBody>
      </p:sp>
      <p:sp>
        <p:nvSpPr>
          <p:cNvPr id="7" name="TextBox 6"/>
          <p:cNvSpPr txBox="1"/>
          <p:nvPr/>
        </p:nvSpPr>
        <p:spPr>
          <a:xfrm>
            <a:off x="2544273" y="5290950"/>
            <a:ext cx="4030399" cy="523220"/>
          </a:xfrm>
          <a:prstGeom prst="rect">
            <a:avLst/>
          </a:prstGeom>
          <a:noFill/>
        </p:spPr>
        <p:txBody>
          <a:bodyPr wrap="none" rtlCol="0">
            <a:spAutoFit/>
          </a:bodyPr>
          <a:lstStyle/>
          <a:p>
            <a:r>
              <a:rPr lang="en-GB" sz="2800" dirty="0"/>
              <a:t>Global requires availability</a:t>
            </a:r>
          </a:p>
        </p:txBody>
      </p:sp>
      <p:sp>
        <p:nvSpPr>
          <p:cNvPr id="8" name="TextBox 7"/>
          <p:cNvSpPr txBox="1"/>
          <p:nvPr/>
        </p:nvSpPr>
        <p:spPr>
          <a:xfrm>
            <a:off x="2544272" y="5814170"/>
            <a:ext cx="3981988" cy="523220"/>
          </a:xfrm>
          <a:prstGeom prst="rect">
            <a:avLst/>
          </a:prstGeom>
          <a:noFill/>
        </p:spPr>
        <p:txBody>
          <a:bodyPr wrap="none" rtlCol="0">
            <a:spAutoFit/>
          </a:bodyPr>
          <a:lstStyle/>
          <a:p>
            <a:r>
              <a:rPr lang="en-GB" sz="2800" dirty="0"/>
              <a:t>Trust requires provenance</a:t>
            </a:r>
          </a:p>
        </p:txBody>
      </p:sp>
      <p:sp>
        <p:nvSpPr>
          <p:cNvPr id="9" name="TextBox 8"/>
          <p:cNvSpPr txBox="1"/>
          <p:nvPr/>
        </p:nvSpPr>
        <p:spPr>
          <a:xfrm>
            <a:off x="7149802" y="2250442"/>
            <a:ext cx="1125308" cy="1384995"/>
          </a:xfrm>
          <a:prstGeom prst="rect">
            <a:avLst/>
          </a:prstGeom>
          <a:solidFill>
            <a:schemeClr val="accent1"/>
          </a:solidFill>
          <a:ln w="19050">
            <a:solidFill>
              <a:schemeClr val="tx1"/>
            </a:solidFill>
          </a:ln>
        </p:spPr>
        <p:txBody>
          <a:bodyPr wrap="none" rtlCol="0">
            <a:spAutoFit/>
          </a:bodyPr>
          <a:lstStyle/>
          <a:p>
            <a:r>
              <a:rPr lang="en-GB" sz="2800" dirty="0" smtClean="0">
                <a:solidFill>
                  <a:schemeClr val="bg1"/>
                </a:solidFill>
              </a:rPr>
              <a:t>Linked</a:t>
            </a:r>
          </a:p>
          <a:p>
            <a:r>
              <a:rPr lang="en-GB" sz="2800" dirty="0" smtClean="0">
                <a:solidFill>
                  <a:schemeClr val="bg1"/>
                </a:solidFill>
              </a:rPr>
              <a:t>Open</a:t>
            </a:r>
          </a:p>
          <a:p>
            <a:r>
              <a:rPr lang="en-GB" sz="2800" dirty="0">
                <a:solidFill>
                  <a:schemeClr val="bg1"/>
                </a:solidFill>
              </a:rPr>
              <a:t>D</a:t>
            </a:r>
            <a:r>
              <a:rPr lang="en-GB" sz="2800" dirty="0" smtClean="0">
                <a:solidFill>
                  <a:schemeClr val="bg1"/>
                </a:solidFill>
              </a:rPr>
              <a:t>ata</a:t>
            </a:r>
            <a:endParaRPr lang="en-GB" sz="2800" dirty="0">
              <a:solidFill>
                <a:schemeClr val="bg1"/>
              </a:solidFill>
            </a:endParaRPr>
          </a:p>
        </p:txBody>
      </p:sp>
    </p:spTree>
    <p:extLst>
      <p:ext uri="{BB962C8B-B14F-4D97-AF65-F5344CB8AC3E}">
        <p14:creationId xmlns:p14="http://schemas.microsoft.com/office/powerpoint/2010/main" val="1079546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1000"/>
                                        <p:tgtEl>
                                          <p:spTgt spid="7"/>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Closed and open data</a:t>
            </a:r>
            <a:endParaRPr lang="en-GB" dirty="0"/>
          </a:p>
        </p:txBody>
      </p:sp>
      <p:sp>
        <p:nvSpPr>
          <p:cNvPr id="3" name="TextBox 2"/>
          <p:cNvSpPr txBox="1"/>
          <p:nvPr/>
        </p:nvSpPr>
        <p:spPr>
          <a:xfrm>
            <a:off x="1087613" y="1541132"/>
            <a:ext cx="2677849" cy="830997"/>
          </a:xfrm>
          <a:prstGeom prst="rect">
            <a:avLst/>
          </a:prstGeom>
          <a:noFill/>
          <a:ln w="28575">
            <a:solidFill>
              <a:schemeClr val="tx1"/>
            </a:solidFill>
          </a:ln>
        </p:spPr>
        <p:txBody>
          <a:bodyPr wrap="none" rtlCol="0">
            <a:spAutoFit/>
          </a:bodyPr>
          <a:lstStyle/>
          <a:p>
            <a:pPr algn="ctr"/>
            <a:r>
              <a:rPr lang="en-GB" sz="2400" dirty="0" smtClean="0"/>
              <a:t>Closed applications</a:t>
            </a:r>
          </a:p>
          <a:p>
            <a:pPr algn="ctr"/>
            <a:r>
              <a:rPr lang="en-GB" sz="2400" dirty="0" smtClean="0"/>
              <a:t>(e.g. local database)</a:t>
            </a:r>
            <a:endParaRPr lang="en-GB" sz="2400" dirty="0"/>
          </a:p>
        </p:txBody>
      </p:sp>
      <p:sp>
        <p:nvSpPr>
          <p:cNvPr id="4" name="TextBox 3"/>
          <p:cNvSpPr txBox="1"/>
          <p:nvPr/>
        </p:nvSpPr>
        <p:spPr>
          <a:xfrm>
            <a:off x="5096822" y="1542883"/>
            <a:ext cx="2646237" cy="830997"/>
          </a:xfrm>
          <a:prstGeom prst="rect">
            <a:avLst/>
          </a:prstGeom>
          <a:noFill/>
          <a:ln w="28575">
            <a:solidFill>
              <a:schemeClr val="tx1"/>
            </a:solidFill>
          </a:ln>
        </p:spPr>
        <p:txBody>
          <a:bodyPr wrap="none" rtlCol="0">
            <a:spAutoFit/>
          </a:bodyPr>
          <a:lstStyle/>
          <a:p>
            <a:pPr algn="ctr"/>
            <a:r>
              <a:rPr lang="en-GB" sz="2400" dirty="0" smtClean="0"/>
              <a:t>Open applications</a:t>
            </a:r>
          </a:p>
          <a:p>
            <a:pPr algn="ctr"/>
            <a:r>
              <a:rPr lang="en-GB" sz="2400" dirty="0" smtClean="0"/>
              <a:t>(e.g. Semantic web)</a:t>
            </a:r>
            <a:endParaRPr lang="en-GB" sz="2400" dirty="0"/>
          </a:p>
        </p:txBody>
      </p:sp>
      <p:sp>
        <p:nvSpPr>
          <p:cNvPr id="5" name="TextBox 4"/>
          <p:cNvSpPr txBox="1"/>
          <p:nvPr/>
        </p:nvSpPr>
        <p:spPr>
          <a:xfrm>
            <a:off x="1306809" y="2585491"/>
            <a:ext cx="2380715" cy="830997"/>
          </a:xfrm>
          <a:prstGeom prst="rect">
            <a:avLst/>
          </a:prstGeom>
          <a:noFill/>
        </p:spPr>
        <p:txBody>
          <a:bodyPr wrap="none" rtlCol="0">
            <a:spAutoFit/>
          </a:bodyPr>
          <a:lstStyle/>
          <a:p>
            <a:pPr algn="ctr"/>
            <a:r>
              <a:rPr lang="en-GB" sz="2400" dirty="0" smtClean="0"/>
              <a:t>URIs not required</a:t>
            </a:r>
          </a:p>
          <a:p>
            <a:pPr algn="ctr"/>
            <a:r>
              <a:rPr lang="en-GB" sz="2400" dirty="0" smtClean="0"/>
              <a:t>(blank nodes ok)</a:t>
            </a:r>
            <a:endParaRPr lang="en-GB" sz="2400" dirty="0"/>
          </a:p>
        </p:txBody>
      </p:sp>
      <p:sp>
        <p:nvSpPr>
          <p:cNvPr id="6" name="TextBox 5"/>
          <p:cNvSpPr txBox="1"/>
          <p:nvPr/>
        </p:nvSpPr>
        <p:spPr>
          <a:xfrm>
            <a:off x="760800" y="3564225"/>
            <a:ext cx="3314241" cy="830997"/>
          </a:xfrm>
          <a:prstGeom prst="rect">
            <a:avLst/>
          </a:prstGeom>
          <a:noFill/>
        </p:spPr>
        <p:txBody>
          <a:bodyPr wrap="none" rtlCol="0">
            <a:spAutoFit/>
          </a:bodyPr>
          <a:lstStyle/>
          <a:p>
            <a:pPr algn="ctr"/>
            <a:r>
              <a:rPr lang="en-GB" sz="2400" dirty="0" smtClean="0"/>
              <a:t>Permanent sets of triples</a:t>
            </a:r>
          </a:p>
          <a:p>
            <a:pPr algn="ctr"/>
            <a:r>
              <a:rPr lang="en-GB" sz="2400" dirty="0" smtClean="0"/>
              <a:t>(aka records)</a:t>
            </a:r>
            <a:endParaRPr lang="en-GB" sz="2400" dirty="0"/>
          </a:p>
        </p:txBody>
      </p:sp>
      <p:sp>
        <p:nvSpPr>
          <p:cNvPr id="7" name="TextBox 6"/>
          <p:cNvSpPr txBox="1"/>
          <p:nvPr/>
        </p:nvSpPr>
        <p:spPr>
          <a:xfrm>
            <a:off x="1087613" y="4542959"/>
            <a:ext cx="2819105" cy="830997"/>
          </a:xfrm>
          <a:prstGeom prst="rect">
            <a:avLst/>
          </a:prstGeom>
          <a:noFill/>
        </p:spPr>
        <p:txBody>
          <a:bodyPr wrap="none" rtlCol="0">
            <a:spAutoFit/>
          </a:bodyPr>
          <a:lstStyle/>
          <a:p>
            <a:pPr algn="ctr"/>
            <a:r>
              <a:rPr lang="en-GB" sz="2400" dirty="0" smtClean="0"/>
              <a:t>What is not recorded</a:t>
            </a:r>
          </a:p>
          <a:p>
            <a:pPr algn="ctr"/>
            <a:r>
              <a:rPr lang="en-GB" sz="2400" dirty="0"/>
              <a:t>d</a:t>
            </a:r>
            <a:r>
              <a:rPr lang="en-GB" sz="2400" dirty="0" smtClean="0"/>
              <a:t>oes not exist</a:t>
            </a:r>
            <a:endParaRPr lang="en-GB" sz="2400" dirty="0"/>
          </a:p>
        </p:txBody>
      </p:sp>
      <p:sp>
        <p:nvSpPr>
          <p:cNvPr id="8" name="TextBox 7"/>
          <p:cNvSpPr txBox="1"/>
          <p:nvPr/>
        </p:nvSpPr>
        <p:spPr>
          <a:xfrm>
            <a:off x="4710369" y="2585491"/>
            <a:ext cx="3419142" cy="830997"/>
          </a:xfrm>
          <a:prstGeom prst="rect">
            <a:avLst/>
          </a:prstGeom>
          <a:noFill/>
        </p:spPr>
        <p:txBody>
          <a:bodyPr wrap="none" rtlCol="0">
            <a:spAutoFit/>
          </a:bodyPr>
          <a:lstStyle/>
          <a:p>
            <a:pPr algn="ctr"/>
            <a:r>
              <a:rPr lang="en-GB" sz="2400" dirty="0" smtClean="0"/>
              <a:t>All things must have a URI</a:t>
            </a:r>
          </a:p>
          <a:p>
            <a:pPr algn="ctr"/>
            <a:r>
              <a:rPr lang="en-GB" sz="2400" dirty="0" smtClean="0"/>
              <a:t>(blank nodes not ok)</a:t>
            </a:r>
            <a:endParaRPr lang="en-GB" sz="2400" dirty="0"/>
          </a:p>
        </p:txBody>
      </p:sp>
      <p:sp>
        <p:nvSpPr>
          <p:cNvPr id="9" name="TextBox 8"/>
          <p:cNvSpPr txBox="1"/>
          <p:nvPr/>
        </p:nvSpPr>
        <p:spPr>
          <a:xfrm>
            <a:off x="4750508" y="3748891"/>
            <a:ext cx="3425618" cy="461665"/>
          </a:xfrm>
          <a:prstGeom prst="rect">
            <a:avLst/>
          </a:prstGeom>
          <a:noFill/>
        </p:spPr>
        <p:txBody>
          <a:bodyPr wrap="none" rtlCol="0">
            <a:spAutoFit/>
          </a:bodyPr>
          <a:lstStyle/>
          <a:p>
            <a:pPr algn="ctr"/>
            <a:r>
              <a:rPr lang="en-GB" sz="2400" dirty="0" smtClean="0"/>
              <a:t>Triples stand on their own</a:t>
            </a:r>
          </a:p>
        </p:txBody>
      </p:sp>
      <p:sp>
        <p:nvSpPr>
          <p:cNvPr id="10" name="TextBox 9"/>
          <p:cNvSpPr txBox="1"/>
          <p:nvPr/>
        </p:nvSpPr>
        <p:spPr>
          <a:xfrm>
            <a:off x="4710369" y="4542959"/>
            <a:ext cx="3465757" cy="830997"/>
          </a:xfrm>
          <a:prstGeom prst="rect">
            <a:avLst/>
          </a:prstGeom>
          <a:noFill/>
        </p:spPr>
        <p:txBody>
          <a:bodyPr wrap="none" rtlCol="0">
            <a:spAutoFit/>
          </a:bodyPr>
          <a:lstStyle/>
          <a:p>
            <a:pPr algn="ctr"/>
            <a:r>
              <a:rPr lang="en-GB" sz="2400" dirty="0" smtClean="0"/>
              <a:t>What is not recorded</a:t>
            </a:r>
          </a:p>
          <a:p>
            <a:pPr algn="ctr"/>
            <a:r>
              <a:rPr lang="en-GB" sz="2400" dirty="0"/>
              <a:t>h</a:t>
            </a:r>
            <a:r>
              <a:rPr lang="en-GB" sz="2400" dirty="0" smtClean="0"/>
              <a:t>as not been recorded yet</a:t>
            </a:r>
            <a:endParaRPr lang="en-GB" sz="2400" dirty="0"/>
          </a:p>
        </p:txBody>
      </p:sp>
    </p:spTree>
    <p:extLst>
      <p:ext uri="{BB962C8B-B14F-4D97-AF65-F5344CB8AC3E}">
        <p14:creationId xmlns:p14="http://schemas.microsoft.com/office/powerpoint/2010/main" val="498990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0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1000"/>
                                        <p:tgtEl>
                                          <p:spTgt spid="6"/>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10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1000"/>
                                        <p:tgtEl>
                                          <p:spTgt spid="7"/>
                                        </p:tgtEl>
                                      </p:cBhvr>
                                    </p:animEffect>
                                  </p:childTnLst>
                                </p:cTn>
                              </p:par>
                            </p:childTnLst>
                          </p:cTn>
                        </p:par>
                        <p:par>
                          <p:cTn id="26" fill="hold">
                            <p:stCondLst>
                              <p:cond delay="1000"/>
                            </p:stCondLst>
                            <p:childTnLst>
                              <p:par>
                                <p:cTn id="27" presetID="10" presetClass="entr" presetSubtype="0" fill="hold" grpId="0" nodeType="after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smtClean="0"/>
              <a:t>Having your cake and eating it</a:t>
            </a:r>
            <a:endParaRPr lang="en-GB" dirty="0"/>
          </a:p>
        </p:txBody>
      </p:sp>
      <p:sp>
        <p:nvSpPr>
          <p:cNvPr id="7" name="TextBox 6"/>
          <p:cNvSpPr txBox="1"/>
          <p:nvPr/>
        </p:nvSpPr>
        <p:spPr>
          <a:xfrm>
            <a:off x="2168071" y="1510807"/>
            <a:ext cx="4807855" cy="646331"/>
          </a:xfrm>
          <a:prstGeom prst="rect">
            <a:avLst/>
          </a:prstGeom>
          <a:noFill/>
        </p:spPr>
        <p:txBody>
          <a:bodyPr wrap="none" rtlCol="0">
            <a:spAutoFit/>
          </a:bodyPr>
          <a:lstStyle/>
          <a:p>
            <a:r>
              <a:rPr lang="en-GB" sz="3600" dirty="0" smtClean="0"/>
              <a:t>Think globally, act locally</a:t>
            </a:r>
            <a:endParaRPr lang="en-GB" sz="3600" dirty="0"/>
          </a:p>
        </p:txBody>
      </p:sp>
      <p:sp>
        <p:nvSpPr>
          <p:cNvPr id="8" name="TextBox 7"/>
          <p:cNvSpPr txBox="1"/>
          <p:nvPr/>
        </p:nvSpPr>
        <p:spPr>
          <a:xfrm>
            <a:off x="601711" y="2478521"/>
            <a:ext cx="3802066" cy="1323439"/>
          </a:xfrm>
          <a:prstGeom prst="rect">
            <a:avLst/>
          </a:prstGeom>
          <a:noFill/>
          <a:ln w="28575">
            <a:solidFill>
              <a:schemeClr val="tx1"/>
            </a:solidFill>
          </a:ln>
        </p:spPr>
        <p:txBody>
          <a:bodyPr wrap="none" rtlCol="0">
            <a:spAutoFit/>
          </a:bodyPr>
          <a:lstStyle/>
          <a:p>
            <a:pPr algn="ctr"/>
            <a:r>
              <a:rPr lang="en-GB" sz="2000" dirty="0" smtClean="0"/>
              <a:t>No global element or value</a:t>
            </a:r>
          </a:p>
          <a:p>
            <a:pPr algn="ctr"/>
            <a:r>
              <a:rPr lang="en-GB" sz="2000" dirty="0" smtClean="0"/>
              <a:t>that matches your data?</a:t>
            </a:r>
          </a:p>
          <a:p>
            <a:pPr algn="ctr"/>
            <a:r>
              <a:rPr lang="en-GB" sz="2000" dirty="0" smtClean="0"/>
              <a:t>Avoid dumb-down!</a:t>
            </a:r>
          </a:p>
          <a:p>
            <a:pPr algn="ctr"/>
            <a:r>
              <a:rPr lang="en-GB" sz="2000" dirty="0" smtClean="0"/>
              <a:t>Publish your own element or value</a:t>
            </a:r>
            <a:endParaRPr lang="en-GB" sz="2000" dirty="0"/>
          </a:p>
        </p:txBody>
      </p:sp>
      <p:sp>
        <p:nvSpPr>
          <p:cNvPr id="9" name="TextBox 8"/>
          <p:cNvSpPr txBox="1"/>
          <p:nvPr/>
        </p:nvSpPr>
        <p:spPr>
          <a:xfrm>
            <a:off x="2502744" y="5040365"/>
            <a:ext cx="4138505" cy="1323439"/>
          </a:xfrm>
          <a:prstGeom prst="rect">
            <a:avLst/>
          </a:prstGeom>
          <a:noFill/>
          <a:ln w="28575">
            <a:solidFill>
              <a:schemeClr val="tx1"/>
            </a:solidFill>
          </a:ln>
        </p:spPr>
        <p:txBody>
          <a:bodyPr wrap="none" rtlCol="0">
            <a:spAutoFit/>
          </a:bodyPr>
          <a:lstStyle/>
          <a:p>
            <a:pPr algn="ctr"/>
            <a:r>
              <a:rPr lang="en-GB" sz="2000" dirty="0" smtClean="0"/>
              <a:t>Use open tools</a:t>
            </a:r>
          </a:p>
          <a:p>
            <a:pPr algn="ctr"/>
            <a:r>
              <a:rPr lang="en-GB" sz="2000" dirty="0" smtClean="0"/>
              <a:t>Develop and publish maps</a:t>
            </a:r>
          </a:p>
          <a:p>
            <a:pPr algn="ctr"/>
            <a:r>
              <a:rPr lang="en-GB" sz="2000" dirty="0"/>
              <a:t>f</a:t>
            </a:r>
            <a:r>
              <a:rPr lang="en-GB" sz="2000" dirty="0" smtClean="0"/>
              <a:t>rom your element or value</a:t>
            </a:r>
          </a:p>
          <a:p>
            <a:pPr algn="ctr"/>
            <a:r>
              <a:rPr lang="en-GB" sz="2000" dirty="0"/>
              <a:t>t</a:t>
            </a:r>
            <a:r>
              <a:rPr lang="en-GB" sz="2000" dirty="0" smtClean="0"/>
              <a:t>o the nearest global-but-dumber one</a:t>
            </a:r>
            <a:endParaRPr lang="en-GB" sz="2000" dirty="0"/>
          </a:p>
        </p:txBody>
      </p:sp>
      <p:sp>
        <p:nvSpPr>
          <p:cNvPr id="10" name="TextBox 9"/>
          <p:cNvSpPr txBox="1"/>
          <p:nvPr/>
        </p:nvSpPr>
        <p:spPr>
          <a:xfrm>
            <a:off x="5533576" y="2632409"/>
            <a:ext cx="2884700" cy="1015663"/>
          </a:xfrm>
          <a:prstGeom prst="rect">
            <a:avLst/>
          </a:prstGeom>
          <a:noFill/>
          <a:ln w="28575">
            <a:solidFill>
              <a:schemeClr val="tx1"/>
            </a:solidFill>
          </a:ln>
        </p:spPr>
        <p:txBody>
          <a:bodyPr wrap="none" rtlCol="0">
            <a:spAutoFit/>
          </a:bodyPr>
          <a:lstStyle/>
          <a:p>
            <a:pPr algn="ctr"/>
            <a:r>
              <a:rPr lang="en-GB" sz="2000" dirty="0" smtClean="0"/>
              <a:t>Maintain your local things</a:t>
            </a:r>
          </a:p>
          <a:p>
            <a:pPr algn="ctr"/>
            <a:r>
              <a:rPr lang="en-GB" sz="2000" dirty="0"/>
              <a:t>f</a:t>
            </a:r>
            <a:r>
              <a:rPr lang="en-GB" sz="2000" dirty="0" smtClean="0"/>
              <a:t>or persistent global use</a:t>
            </a:r>
          </a:p>
          <a:p>
            <a:pPr algn="ctr"/>
            <a:r>
              <a:rPr lang="en-GB" sz="2000" dirty="0" smtClean="0"/>
              <a:t>(act professionally)</a:t>
            </a:r>
            <a:endParaRPr lang="en-GB" sz="2000" dirty="0"/>
          </a:p>
        </p:txBody>
      </p:sp>
      <p:sp>
        <p:nvSpPr>
          <p:cNvPr id="11" name="TextBox 10"/>
          <p:cNvSpPr txBox="1"/>
          <p:nvPr/>
        </p:nvSpPr>
        <p:spPr>
          <a:xfrm>
            <a:off x="878709" y="4005664"/>
            <a:ext cx="7386574" cy="830997"/>
          </a:xfrm>
          <a:prstGeom prst="rect">
            <a:avLst/>
          </a:prstGeom>
          <a:solidFill>
            <a:schemeClr val="accent1"/>
          </a:solidFill>
          <a:ln w="28575">
            <a:solidFill>
              <a:schemeClr val="bg1"/>
            </a:solidFill>
          </a:ln>
        </p:spPr>
        <p:txBody>
          <a:bodyPr wrap="none" rtlCol="0">
            <a:spAutoFit/>
          </a:bodyPr>
          <a:lstStyle/>
          <a:p>
            <a:pPr algn="ctr"/>
            <a:r>
              <a:rPr lang="en-GB" sz="2400" dirty="0" smtClean="0">
                <a:solidFill>
                  <a:schemeClr val="bg1"/>
                </a:solidFill>
              </a:rPr>
              <a:t>Publish your local datasets with local elements and values</a:t>
            </a:r>
          </a:p>
          <a:p>
            <a:pPr algn="ctr"/>
            <a:r>
              <a:rPr lang="en-GB" sz="2400" dirty="0">
                <a:solidFill>
                  <a:schemeClr val="bg1"/>
                </a:solidFill>
              </a:rPr>
              <a:t>i</a:t>
            </a:r>
            <a:r>
              <a:rPr lang="en-GB" sz="2400" dirty="0" smtClean="0">
                <a:solidFill>
                  <a:schemeClr val="bg1"/>
                </a:solidFill>
              </a:rPr>
              <a:t>n a global framework with due diligence</a:t>
            </a:r>
            <a:endParaRPr lang="en-GB" sz="2400" dirty="0">
              <a:solidFill>
                <a:schemeClr val="bg1"/>
              </a:solidFill>
            </a:endParaRPr>
          </a:p>
        </p:txBody>
      </p:sp>
    </p:spTree>
    <p:extLst>
      <p:ext uri="{BB962C8B-B14F-4D97-AF65-F5344CB8AC3E}">
        <p14:creationId xmlns:p14="http://schemas.microsoft.com/office/powerpoint/2010/main" val="768727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10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10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9" grpId="0" animBg="1"/>
      <p:bldP spid="10" grpId="0" animBg="1"/>
      <p:bldP spid="1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0666" y="420369"/>
            <a:ext cx="7965821" cy="3312937"/>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33902" y="1701306"/>
            <a:ext cx="6129903" cy="4626342"/>
          </a:xfrm>
          <a:prstGeom prst="rect">
            <a:avLst/>
          </a:prstGeom>
        </p:spPr>
      </p:pic>
    </p:spTree>
    <p:extLst>
      <p:ext uri="{BB962C8B-B14F-4D97-AF65-F5344CB8AC3E}">
        <p14:creationId xmlns:p14="http://schemas.microsoft.com/office/powerpoint/2010/main" val="911840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Vocabulary management issues</a:t>
            </a:r>
            <a:endParaRPr lang="en-GB" dirty="0"/>
          </a:p>
        </p:txBody>
      </p:sp>
      <p:sp>
        <p:nvSpPr>
          <p:cNvPr id="3" name="Content Placeholder 2"/>
          <p:cNvSpPr>
            <a:spLocks noGrp="1"/>
          </p:cNvSpPr>
          <p:nvPr>
            <p:ph idx="1"/>
          </p:nvPr>
        </p:nvSpPr>
        <p:spPr>
          <a:xfrm>
            <a:off x="628650" y="1542161"/>
            <a:ext cx="7886700" cy="4351338"/>
          </a:xfrm>
        </p:spPr>
        <p:txBody>
          <a:bodyPr>
            <a:noAutofit/>
          </a:bodyPr>
          <a:lstStyle/>
          <a:p>
            <a:r>
              <a:rPr lang="en-GB" sz="2400" dirty="0"/>
              <a:t>Machine-readable identifiers are required to link data.</a:t>
            </a:r>
          </a:p>
          <a:p>
            <a:r>
              <a:rPr lang="en-GB" sz="2400" dirty="0"/>
              <a:t>How are these identifiers created and assigned?</a:t>
            </a:r>
          </a:p>
          <a:p>
            <a:r>
              <a:rPr lang="en-GB" sz="2400" dirty="0"/>
              <a:t>Who is responsible?</a:t>
            </a:r>
          </a:p>
          <a:p>
            <a:r>
              <a:rPr lang="en-GB" sz="2400" dirty="0"/>
              <a:t>What about long-term availability/preservation?</a:t>
            </a:r>
          </a:p>
          <a:p>
            <a:r>
              <a:rPr lang="en-GB" sz="2400" dirty="0"/>
              <a:t>When is it best to act local (assign local identifiers) and think global (map local to global), or act global (re-use global identifiers) and think local (what happens if the global disappears)?</a:t>
            </a:r>
          </a:p>
          <a:p>
            <a:r>
              <a:rPr lang="en-GB" sz="2400" dirty="0"/>
              <a:t>What about human-readable identifiers (aka authority control</a:t>
            </a:r>
            <a:r>
              <a:rPr lang="en-GB" sz="2400" dirty="0" smtClean="0"/>
              <a:t>)?</a:t>
            </a:r>
            <a:endParaRPr lang="en-GB" sz="2400" dirty="0"/>
          </a:p>
        </p:txBody>
      </p:sp>
    </p:spTree>
    <p:extLst>
      <p:ext uri="{BB962C8B-B14F-4D97-AF65-F5344CB8AC3E}">
        <p14:creationId xmlns:p14="http://schemas.microsoft.com/office/powerpoint/2010/main" val="2484376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General topics for discussion</a:t>
            </a:r>
            <a:endParaRPr lang="en-GB" dirty="0"/>
          </a:p>
        </p:txBody>
      </p:sp>
      <p:sp>
        <p:nvSpPr>
          <p:cNvPr id="3" name="Content Placeholder 2"/>
          <p:cNvSpPr>
            <a:spLocks noGrp="1"/>
          </p:cNvSpPr>
          <p:nvPr>
            <p:ph idx="1"/>
          </p:nvPr>
        </p:nvSpPr>
        <p:spPr>
          <a:xfrm>
            <a:off x="628650" y="1825625"/>
            <a:ext cx="7886700" cy="1612519"/>
          </a:xfrm>
        </p:spPr>
        <p:txBody>
          <a:bodyPr/>
          <a:lstStyle/>
          <a:p>
            <a:r>
              <a:rPr lang="en-GB" dirty="0" smtClean="0"/>
              <a:t>The impact of digitization</a:t>
            </a:r>
          </a:p>
          <a:p>
            <a:r>
              <a:rPr lang="en-GB" dirty="0" smtClean="0"/>
              <a:t>The RDA Gender vocabulary</a:t>
            </a:r>
          </a:p>
          <a:p>
            <a:r>
              <a:rPr lang="en-GB" dirty="0" smtClean="0"/>
              <a:t>Identity management</a:t>
            </a:r>
          </a:p>
        </p:txBody>
      </p:sp>
      <p:sp>
        <p:nvSpPr>
          <p:cNvPr id="4" name="TextBox 3"/>
          <p:cNvSpPr txBox="1"/>
          <p:nvPr/>
        </p:nvSpPr>
        <p:spPr>
          <a:xfrm>
            <a:off x="695362" y="3941064"/>
            <a:ext cx="7753276" cy="584775"/>
          </a:xfrm>
          <a:prstGeom prst="rect">
            <a:avLst/>
          </a:prstGeom>
          <a:noFill/>
          <a:ln>
            <a:solidFill>
              <a:schemeClr val="tx1"/>
            </a:solidFill>
          </a:ln>
        </p:spPr>
        <p:txBody>
          <a:bodyPr wrap="none" rtlCol="0">
            <a:spAutoFit/>
          </a:bodyPr>
          <a:lstStyle/>
          <a:p>
            <a:r>
              <a:rPr lang="en-GB" sz="3200" dirty="0"/>
              <a:t>Please interrupt, ask questions, give answers</a:t>
            </a:r>
            <a:r>
              <a:rPr lang="en-GB" sz="3200" dirty="0" smtClean="0"/>
              <a:t>!</a:t>
            </a:r>
            <a:endParaRPr lang="en-GB" sz="3200" dirty="0"/>
          </a:p>
        </p:txBody>
      </p:sp>
    </p:spTree>
    <p:extLst>
      <p:ext uri="{BB962C8B-B14F-4D97-AF65-F5344CB8AC3E}">
        <p14:creationId xmlns:p14="http://schemas.microsoft.com/office/powerpoint/2010/main" val="12056467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Identity management</a:t>
            </a:r>
            <a:endParaRPr lang="en-GB" dirty="0"/>
          </a:p>
        </p:txBody>
      </p:sp>
      <p:sp>
        <p:nvSpPr>
          <p:cNvPr id="3" name="Text Placeholder 2"/>
          <p:cNvSpPr>
            <a:spLocks noGrp="1"/>
          </p:cNvSpPr>
          <p:nvPr>
            <p:ph type="body" idx="1"/>
          </p:nvPr>
        </p:nvSpPr>
        <p:spPr/>
        <p:txBody>
          <a:bodyPr/>
          <a:lstStyle/>
          <a:p>
            <a:r>
              <a:rPr lang="en-GB" dirty="0" smtClean="0"/>
              <a:t>Strings ‘n’ things for human and machine identification</a:t>
            </a:r>
            <a:endParaRPr lang="en-GB" dirty="0"/>
          </a:p>
        </p:txBody>
      </p:sp>
    </p:spTree>
    <p:extLst>
      <p:ext uri="{BB962C8B-B14F-4D97-AF65-F5344CB8AC3E}">
        <p14:creationId xmlns:p14="http://schemas.microsoft.com/office/powerpoint/2010/main" val="34353506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311701" y="378732"/>
            <a:ext cx="4453561" cy="794033"/>
          </a:xfrm>
          <a:prstGeom prst="rect">
            <a:avLst/>
          </a:prstGeom>
        </p:spPr>
        <p:txBody>
          <a:bodyPr vert="horz" wrap="none" lIns="91425" tIns="91425" rIns="91425" bIns="91425" rtlCol="0" anchor="t" anchorCtr="0">
            <a:spAutoFit/>
          </a:bodyPr>
          <a:lstStyle/>
          <a:p>
            <a:r>
              <a:rPr lang="en" dirty="0"/>
              <a:t>Things (and </a:t>
            </a:r>
            <a:r>
              <a:rPr lang="en" sz="4000" dirty="0"/>
              <a:t>strings</a:t>
            </a:r>
            <a:r>
              <a:rPr lang="en" dirty="0"/>
              <a:t>)</a:t>
            </a:r>
          </a:p>
        </p:txBody>
      </p:sp>
      <p:sp>
        <p:nvSpPr>
          <p:cNvPr id="61" name="Shape 61"/>
          <p:cNvSpPr txBox="1">
            <a:spLocks noGrp="1"/>
          </p:cNvSpPr>
          <p:nvPr>
            <p:ph type="body" idx="1"/>
          </p:nvPr>
        </p:nvSpPr>
        <p:spPr>
          <a:xfrm>
            <a:off x="585216" y="1481328"/>
            <a:ext cx="8074152" cy="4505819"/>
          </a:xfrm>
          <a:prstGeom prst="rect">
            <a:avLst/>
          </a:prstGeom>
        </p:spPr>
        <p:txBody>
          <a:bodyPr vert="horz" wrap="square" lIns="91425" tIns="91425" rIns="91425" bIns="91425" rtlCol="0" anchor="t" anchorCtr="0">
            <a:spAutoFit/>
          </a:bodyPr>
          <a:lstStyle/>
          <a:p>
            <a:r>
              <a:rPr lang="en" sz="2400" dirty="0" smtClean="0"/>
              <a:t>Libraries have </a:t>
            </a:r>
            <a:r>
              <a:rPr lang="en" sz="2400" dirty="0"/>
              <a:t>always managed the identity of ‘things’ </a:t>
            </a:r>
            <a:r>
              <a:rPr lang="en" sz="2400" dirty="0" smtClean="0"/>
              <a:t>using </a:t>
            </a:r>
            <a:r>
              <a:rPr lang="en" sz="2400" dirty="0"/>
              <a:t>strings (with string matching and access points as management tools). This strategy was used for most things: values, series, people (&amp; corporate bodies of all kinds) and works</a:t>
            </a:r>
          </a:p>
          <a:p>
            <a:r>
              <a:rPr lang="en" sz="2400" dirty="0"/>
              <a:t>The transition from strings as identity to real identity based on URIs brings up all kinds of new issues, which force us to look carefully at the process of creating, managing, and using identities with URIs</a:t>
            </a:r>
          </a:p>
          <a:p>
            <a:r>
              <a:rPr lang="en" sz="2400" dirty="0"/>
              <a:t>The advantage is that URIs allow a level of precision impossible to replicate with strings and allows machines do most of the work, saving our human capital to operate where it is most needed</a:t>
            </a:r>
          </a:p>
        </p:txBody>
      </p:sp>
    </p:spTree>
    <p:extLst>
      <p:ext uri="{BB962C8B-B14F-4D97-AF65-F5344CB8AC3E}">
        <p14:creationId xmlns:p14="http://schemas.microsoft.com/office/powerpoint/2010/main" val="1274782604"/>
      </p:ext>
    </p:extLst>
  </p:cSld>
  <p:clrMapOvr>
    <a:masterClrMapping/>
  </p:clrMapOvr>
  <p:transitio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311701" y="378732"/>
            <a:ext cx="6526500" cy="794033"/>
          </a:xfrm>
          <a:prstGeom prst="rect">
            <a:avLst/>
          </a:prstGeom>
        </p:spPr>
        <p:txBody>
          <a:bodyPr vert="horz" wrap="none" lIns="91425" tIns="91425" rIns="91425" bIns="91425" rtlCol="0" anchor="t" anchorCtr="0">
            <a:spAutoFit/>
          </a:bodyPr>
          <a:lstStyle/>
          <a:p>
            <a:r>
              <a:rPr lang="en-GB" dirty="0"/>
              <a:t>Growing and Extending RDA</a:t>
            </a:r>
            <a:endParaRPr lang="en" dirty="0"/>
          </a:p>
        </p:txBody>
      </p:sp>
      <p:sp>
        <p:nvSpPr>
          <p:cNvPr id="61" name="Shape 61"/>
          <p:cNvSpPr txBox="1">
            <a:spLocks noGrp="1"/>
          </p:cNvSpPr>
          <p:nvPr>
            <p:ph type="body" idx="1"/>
          </p:nvPr>
        </p:nvSpPr>
        <p:spPr>
          <a:xfrm>
            <a:off x="585216" y="1481328"/>
            <a:ext cx="8074152" cy="4173420"/>
          </a:xfrm>
          <a:prstGeom prst="rect">
            <a:avLst/>
          </a:prstGeom>
        </p:spPr>
        <p:txBody>
          <a:bodyPr vert="horz" wrap="square" lIns="91425" tIns="91425" rIns="91425" bIns="91425" rtlCol="0" anchor="t" anchorCtr="0">
            <a:spAutoFit/>
          </a:bodyPr>
          <a:lstStyle/>
          <a:p>
            <a:r>
              <a:rPr lang="en" sz="2400" dirty="0"/>
              <a:t>In addition to adding multilingual capabilities, RDA is eager to address the needs of other cultural heritage communities, primarily through extension strategies</a:t>
            </a:r>
          </a:p>
          <a:p>
            <a:r>
              <a:rPr lang="en" sz="2400" dirty="0"/>
              <a:t>Local extension can be used to develop new elements to be used alongside RDA, but also to extend existing elements in a manner useful to other communities</a:t>
            </a:r>
          </a:p>
          <a:p>
            <a:r>
              <a:rPr lang="en" sz="2400" dirty="0"/>
              <a:t>There are still unresolved issues around publication, mapping, maintenance and best practices, but an extension strategy seems likely to lower the bar for meaningful cooperation between descriptive communities</a:t>
            </a:r>
          </a:p>
          <a:p>
            <a:r>
              <a:rPr lang="en" sz="2400" dirty="0"/>
              <a:t>Image shows how extension can be useful without incurring dependence on RDA FRBR model</a:t>
            </a:r>
          </a:p>
        </p:txBody>
      </p:sp>
    </p:spTree>
    <p:extLst>
      <p:ext uri="{BB962C8B-B14F-4D97-AF65-F5344CB8AC3E}">
        <p14:creationId xmlns:p14="http://schemas.microsoft.com/office/powerpoint/2010/main" val="3283642217"/>
      </p:ext>
    </p:extLst>
  </p:cSld>
  <p:clrMapOvr>
    <a:masterClrMapping/>
  </p:clrMapOvr>
  <p:transitio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pic>
        <p:nvPicPr>
          <p:cNvPr id="72" name="Shape 72"/>
          <p:cNvPicPr preferRelativeResize="0"/>
          <p:nvPr/>
        </p:nvPicPr>
        <p:blipFill>
          <a:blip r:embed="rId3">
            <a:alphaModFix/>
          </a:blip>
          <a:stretch>
            <a:fillRect/>
          </a:stretch>
        </p:blipFill>
        <p:spPr>
          <a:xfrm>
            <a:off x="290513" y="871538"/>
            <a:ext cx="8562975" cy="5114925"/>
          </a:xfrm>
          <a:prstGeom prst="rect">
            <a:avLst/>
          </a:prstGeom>
          <a:noFill/>
          <a:ln>
            <a:noFill/>
          </a:ln>
        </p:spPr>
      </p:pic>
    </p:spTree>
    <p:extLst>
      <p:ext uri="{BB962C8B-B14F-4D97-AF65-F5344CB8AC3E}">
        <p14:creationId xmlns:p14="http://schemas.microsoft.com/office/powerpoint/2010/main" val="1233322704"/>
      </p:ext>
    </p:extLst>
  </p:cSld>
  <p:clrMapOvr>
    <a:masterClrMapping/>
  </p:clrMapOvr>
  <p:transition spd="slow">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311701" y="378732"/>
            <a:ext cx="3806717" cy="794033"/>
          </a:xfrm>
          <a:prstGeom prst="rect">
            <a:avLst/>
          </a:prstGeom>
        </p:spPr>
        <p:txBody>
          <a:bodyPr vert="horz" wrap="none" lIns="91425" tIns="91425" rIns="91425" bIns="91425" rtlCol="0" anchor="t" anchorCtr="0">
            <a:spAutoFit/>
          </a:bodyPr>
          <a:lstStyle/>
          <a:p>
            <a:r>
              <a:rPr lang="en-GB" dirty="0"/>
              <a:t>Global or Local?</a:t>
            </a:r>
            <a:endParaRPr lang="en" dirty="0"/>
          </a:p>
        </p:txBody>
      </p:sp>
      <p:sp>
        <p:nvSpPr>
          <p:cNvPr id="61" name="Shape 61"/>
          <p:cNvSpPr txBox="1">
            <a:spLocks noGrp="1"/>
          </p:cNvSpPr>
          <p:nvPr>
            <p:ph type="body" idx="1"/>
          </p:nvPr>
        </p:nvSpPr>
        <p:spPr>
          <a:xfrm>
            <a:off x="585216" y="1481328"/>
            <a:ext cx="8074152" cy="4173420"/>
          </a:xfrm>
          <a:prstGeom prst="rect">
            <a:avLst/>
          </a:prstGeom>
        </p:spPr>
        <p:txBody>
          <a:bodyPr vert="horz" wrap="square" lIns="91425" tIns="91425" rIns="91425" bIns="91425" rtlCol="0" anchor="t" anchorCtr="0">
            <a:spAutoFit/>
          </a:bodyPr>
          <a:lstStyle/>
          <a:p>
            <a:r>
              <a:rPr lang="en" sz="2400" dirty="0"/>
              <a:t>Assumption has been that everyone will use public vocabularies and their identifiers. Downside of that strategy:</a:t>
            </a:r>
          </a:p>
          <a:p>
            <a:pPr marL="457200" indent="-330200">
              <a:buSzPct val="100000"/>
            </a:pPr>
            <a:r>
              <a:rPr lang="en" sz="2400" dirty="0"/>
              <a:t>Makes users dependent on the public vocabulary managers, who may have other priorities (or disappear from the public entirely)</a:t>
            </a:r>
          </a:p>
          <a:p>
            <a:pPr marL="457200" indent="-330200">
              <a:buSzPct val="100000"/>
            </a:pPr>
            <a:r>
              <a:rPr lang="en" sz="2400" dirty="0"/>
              <a:t>Makes local extension more difficult, as public vocab owners may not choose to recognize extensions (global vocabularies must be lowest common denominator)</a:t>
            </a:r>
          </a:p>
          <a:p>
            <a:r>
              <a:rPr lang="en" sz="2400" dirty="0"/>
              <a:t>Global public vocabularies should be reserved for public metadata distributed globally. Local vocabularies should be used for local metadata and mapped to global public vocabularies (even if the mapping is lossy) when published.</a:t>
            </a:r>
          </a:p>
        </p:txBody>
      </p:sp>
    </p:spTree>
    <p:extLst>
      <p:ext uri="{BB962C8B-B14F-4D97-AF65-F5344CB8AC3E}">
        <p14:creationId xmlns:p14="http://schemas.microsoft.com/office/powerpoint/2010/main" val="1844786165"/>
      </p:ext>
    </p:extLst>
  </p:cSld>
  <p:clrMapOvr>
    <a:masterClrMapping/>
  </p:clrMapOvr>
  <p:transition spd="slow">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311701" y="378732"/>
            <a:ext cx="7142374" cy="794033"/>
          </a:xfrm>
          <a:prstGeom prst="rect">
            <a:avLst/>
          </a:prstGeom>
        </p:spPr>
        <p:txBody>
          <a:bodyPr vert="horz" wrap="none" lIns="91425" tIns="91425" rIns="91425" bIns="91425" rtlCol="0" anchor="t" anchorCtr="0">
            <a:spAutoFit/>
          </a:bodyPr>
          <a:lstStyle/>
          <a:p>
            <a:r>
              <a:rPr lang="en-GB" dirty="0"/>
              <a:t>Supporting Multilingual Usage </a:t>
            </a:r>
            <a:endParaRPr lang="en" dirty="0"/>
          </a:p>
        </p:txBody>
      </p:sp>
      <p:sp>
        <p:nvSpPr>
          <p:cNvPr id="61" name="Shape 61"/>
          <p:cNvSpPr txBox="1">
            <a:spLocks noGrp="1"/>
          </p:cNvSpPr>
          <p:nvPr>
            <p:ph type="body" idx="1"/>
          </p:nvPr>
        </p:nvSpPr>
        <p:spPr>
          <a:xfrm>
            <a:off x="585216" y="1481328"/>
            <a:ext cx="8074152" cy="3508623"/>
          </a:xfrm>
          <a:prstGeom prst="rect">
            <a:avLst/>
          </a:prstGeom>
        </p:spPr>
        <p:txBody>
          <a:bodyPr vert="horz" wrap="square" lIns="91425" tIns="91425" rIns="91425" bIns="91425" rtlCol="0" anchor="t" anchorCtr="0">
            <a:spAutoFit/>
          </a:bodyPr>
          <a:lstStyle/>
          <a:p>
            <a:r>
              <a:rPr lang="en" sz="2400" dirty="0"/>
              <a:t>Opaque URIs (numbers) address the volatile reality of </a:t>
            </a:r>
            <a:r>
              <a:rPr lang="en" sz="2400" dirty="0" smtClean="0"/>
              <a:t>vocabularies</a:t>
            </a:r>
          </a:p>
          <a:p>
            <a:r>
              <a:rPr lang="en" sz="2400" dirty="0" smtClean="0"/>
              <a:t>Canonical </a:t>
            </a:r>
            <a:r>
              <a:rPr lang="en" sz="2400" dirty="0"/>
              <a:t>URIs based on a label are fixed forever even if the labels on which they are initially based change. But vocabularies change over time. Labels change over </a:t>
            </a:r>
            <a:r>
              <a:rPr lang="en" sz="2400" dirty="0" smtClean="0"/>
              <a:t>time</a:t>
            </a:r>
          </a:p>
          <a:p>
            <a:r>
              <a:rPr lang="en" sz="2400" dirty="0" smtClean="0"/>
              <a:t>Lexical </a:t>
            </a:r>
            <a:r>
              <a:rPr lang="en" sz="2400" dirty="0"/>
              <a:t>Aliases can be recreated as labels change and legacy aliases can continue to redirect to the original canonical opaque URI, maintaining optimal </a:t>
            </a:r>
            <a:r>
              <a:rPr lang="en" sz="2400" dirty="0" smtClean="0"/>
              <a:t>stability</a:t>
            </a:r>
          </a:p>
          <a:p>
            <a:r>
              <a:rPr lang="en" sz="2400" dirty="0" smtClean="0"/>
              <a:t>Opaque </a:t>
            </a:r>
            <a:r>
              <a:rPr lang="en" sz="2400" dirty="0"/>
              <a:t>canonical URIs combined with lexical aliases addresses needs of both human and machine users</a:t>
            </a:r>
          </a:p>
        </p:txBody>
      </p:sp>
    </p:spTree>
    <p:extLst>
      <p:ext uri="{BB962C8B-B14F-4D97-AF65-F5344CB8AC3E}">
        <p14:creationId xmlns:p14="http://schemas.microsoft.com/office/powerpoint/2010/main" val="1177627746"/>
      </p:ext>
    </p:extLst>
  </p:cSld>
  <p:clrMapOvr>
    <a:masterClrMapping/>
  </p:clrMapOvr>
  <p:transition spd="slow">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311701" y="378732"/>
            <a:ext cx="3482462" cy="794033"/>
          </a:xfrm>
          <a:prstGeom prst="rect">
            <a:avLst/>
          </a:prstGeom>
        </p:spPr>
        <p:txBody>
          <a:bodyPr vert="horz" wrap="none" lIns="91425" tIns="91425" rIns="91425" bIns="91425" rtlCol="0" anchor="t" anchorCtr="0">
            <a:spAutoFit/>
          </a:bodyPr>
          <a:lstStyle/>
          <a:p>
            <a:r>
              <a:rPr lang="en-GB" dirty="0"/>
              <a:t>The Long View</a:t>
            </a:r>
            <a:endParaRPr lang="en" dirty="0"/>
          </a:p>
        </p:txBody>
      </p:sp>
      <p:sp>
        <p:nvSpPr>
          <p:cNvPr id="61" name="Shape 61"/>
          <p:cNvSpPr txBox="1">
            <a:spLocks noGrp="1"/>
          </p:cNvSpPr>
          <p:nvPr>
            <p:ph type="body" idx="1"/>
          </p:nvPr>
        </p:nvSpPr>
        <p:spPr>
          <a:xfrm>
            <a:off x="526923" y="2705100"/>
            <a:ext cx="8074152" cy="2843825"/>
          </a:xfrm>
          <a:prstGeom prst="rect">
            <a:avLst/>
          </a:prstGeom>
        </p:spPr>
        <p:txBody>
          <a:bodyPr vert="horz" wrap="square" lIns="91425" tIns="91425" rIns="91425" bIns="91425" rtlCol="0" anchor="t" anchorCtr="0">
            <a:spAutoFit/>
          </a:bodyPr>
          <a:lstStyle/>
          <a:p>
            <a:pPr marL="571500" indent="-342900"/>
            <a:r>
              <a:rPr lang="en" sz="2400" dirty="0" smtClean="0"/>
              <a:t>Transparency</a:t>
            </a:r>
            <a:r>
              <a:rPr lang="en" sz="2400" dirty="0"/>
              <a:t>: appropriate versioning that data managers can use</a:t>
            </a:r>
          </a:p>
          <a:p>
            <a:pPr marL="571500" indent="-342900"/>
            <a:r>
              <a:rPr lang="en" sz="2400" dirty="0"/>
              <a:t>Cost consciousness: decision-making based on knowledge of stakeholder needs</a:t>
            </a:r>
          </a:p>
          <a:p>
            <a:pPr marL="571500" indent="-342900"/>
            <a:r>
              <a:rPr lang="en" sz="2400" dirty="0"/>
              <a:t>Inclusiveness: providing services to non-English users and bringing their concerns to the fore</a:t>
            </a:r>
          </a:p>
          <a:p>
            <a:pPr marL="571500" indent="-342900"/>
            <a:r>
              <a:rPr lang="en" sz="2400" dirty="0"/>
              <a:t>Responsiveness: using technology [GitHub Issues] to maintain contact with users</a:t>
            </a:r>
          </a:p>
        </p:txBody>
      </p:sp>
      <p:sp>
        <p:nvSpPr>
          <p:cNvPr id="3" name="TextBox 2"/>
          <p:cNvSpPr txBox="1"/>
          <p:nvPr/>
        </p:nvSpPr>
        <p:spPr>
          <a:xfrm>
            <a:off x="526923" y="1428184"/>
            <a:ext cx="8074152" cy="830997"/>
          </a:xfrm>
          <a:prstGeom prst="rect">
            <a:avLst/>
          </a:prstGeom>
          <a:noFill/>
        </p:spPr>
        <p:txBody>
          <a:bodyPr wrap="square" rtlCol="0">
            <a:spAutoFit/>
          </a:bodyPr>
          <a:lstStyle/>
          <a:p>
            <a:r>
              <a:rPr lang="en-GB" sz="2400" dirty="0"/>
              <a:t>Whether using strings or things, good management </a:t>
            </a:r>
            <a:r>
              <a:rPr lang="en-GB" sz="2400" dirty="0" smtClean="0"/>
              <a:t>strategies need to focus on:</a:t>
            </a:r>
            <a:endParaRPr lang="en-GB" sz="2400" dirty="0"/>
          </a:p>
        </p:txBody>
      </p:sp>
    </p:spTree>
    <p:extLst>
      <p:ext uri="{BB962C8B-B14F-4D97-AF65-F5344CB8AC3E}">
        <p14:creationId xmlns:p14="http://schemas.microsoft.com/office/powerpoint/2010/main" val="800879959"/>
      </p:ext>
    </p:extLst>
  </p:cSld>
  <p:clrMapOvr>
    <a:masterClrMapping/>
  </p:clrMapOvr>
  <p:transition spd="slow">
    <p:cu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311701" y="378732"/>
            <a:ext cx="5551682" cy="794033"/>
          </a:xfrm>
          <a:prstGeom prst="rect">
            <a:avLst/>
          </a:prstGeom>
        </p:spPr>
        <p:txBody>
          <a:bodyPr vert="horz" wrap="none" lIns="91425" tIns="91425" rIns="91425" bIns="91425" rtlCol="0" anchor="t" anchorCtr="0">
            <a:spAutoFit/>
          </a:bodyPr>
          <a:lstStyle/>
          <a:p>
            <a:r>
              <a:rPr lang="en-GB" dirty="0"/>
              <a:t>Clarifying Best Practices</a:t>
            </a:r>
            <a:endParaRPr lang="en" dirty="0"/>
          </a:p>
        </p:txBody>
      </p:sp>
      <p:sp>
        <p:nvSpPr>
          <p:cNvPr id="61" name="Shape 61"/>
          <p:cNvSpPr txBox="1">
            <a:spLocks noGrp="1"/>
          </p:cNvSpPr>
          <p:nvPr>
            <p:ph type="body" idx="1"/>
          </p:nvPr>
        </p:nvSpPr>
        <p:spPr>
          <a:xfrm>
            <a:off x="498348" y="1571625"/>
            <a:ext cx="8074152" cy="3508623"/>
          </a:xfrm>
          <a:prstGeom prst="rect">
            <a:avLst/>
          </a:prstGeom>
        </p:spPr>
        <p:txBody>
          <a:bodyPr vert="horz" wrap="square" lIns="91425" tIns="91425" rIns="91425" bIns="91425" rtlCol="0" anchor="t" anchorCtr="0">
            <a:spAutoFit/>
          </a:bodyPr>
          <a:lstStyle/>
          <a:p>
            <a:r>
              <a:rPr lang="en" sz="2400" dirty="0"/>
              <a:t>NISO Bibliographic Roadmap: new effort to take a hard look at the environment, and develop best practices around use/reuse, documentation and preservation</a:t>
            </a:r>
          </a:p>
          <a:p>
            <a:r>
              <a:rPr lang="en" sz="2400" dirty="0"/>
              <a:t>Use/Reuse includes licensing, management policies, as well as discovery/selection issues</a:t>
            </a:r>
          </a:p>
          <a:p>
            <a:r>
              <a:rPr lang="en" sz="2400" dirty="0"/>
              <a:t>Documentation includes information about the vocabulary and its management, as well as updating practices</a:t>
            </a:r>
          </a:p>
          <a:p>
            <a:r>
              <a:rPr lang="en" sz="2400" dirty="0"/>
              <a:t>Preservation includes strategy for abandoned vocabularies, support of sustainability practices, and cross-vocabulary information gathering.</a:t>
            </a:r>
          </a:p>
        </p:txBody>
      </p:sp>
    </p:spTree>
    <p:extLst>
      <p:ext uri="{BB962C8B-B14F-4D97-AF65-F5344CB8AC3E}">
        <p14:creationId xmlns:p14="http://schemas.microsoft.com/office/powerpoint/2010/main" val="1208346511"/>
      </p:ext>
    </p:extLst>
  </p:cSld>
  <p:clrMapOvr>
    <a:masterClrMapping/>
  </p:clrMapOvr>
  <p:transition spd="slow">
    <p:cu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311701" y="378732"/>
            <a:ext cx="2956613" cy="794033"/>
          </a:xfrm>
          <a:prstGeom prst="rect">
            <a:avLst/>
          </a:prstGeom>
        </p:spPr>
        <p:txBody>
          <a:bodyPr vert="horz" wrap="none" lIns="91425" tIns="91425" rIns="91425" bIns="91425" rtlCol="0" anchor="t" anchorCtr="0">
            <a:spAutoFit/>
          </a:bodyPr>
          <a:lstStyle/>
          <a:p>
            <a:r>
              <a:rPr lang="en-GB" dirty="0"/>
              <a:t>Be Prepared</a:t>
            </a:r>
            <a:endParaRPr lang="en" dirty="0"/>
          </a:p>
        </p:txBody>
      </p:sp>
      <p:sp>
        <p:nvSpPr>
          <p:cNvPr id="61" name="Shape 61"/>
          <p:cNvSpPr txBox="1">
            <a:spLocks noGrp="1"/>
          </p:cNvSpPr>
          <p:nvPr>
            <p:ph type="body" idx="1"/>
          </p:nvPr>
        </p:nvSpPr>
        <p:spPr>
          <a:xfrm>
            <a:off x="498348" y="1571625"/>
            <a:ext cx="8074152" cy="2179028"/>
          </a:xfrm>
          <a:prstGeom prst="rect">
            <a:avLst/>
          </a:prstGeom>
        </p:spPr>
        <p:txBody>
          <a:bodyPr vert="horz" wrap="square" lIns="91425" tIns="91425" rIns="91425" bIns="91425" rtlCol="0" anchor="t" anchorCtr="0">
            <a:spAutoFit/>
          </a:bodyPr>
          <a:lstStyle/>
          <a:p>
            <a:r>
              <a:rPr lang="en" sz="2400" dirty="0"/>
              <a:t>To comment during a public review period for the NISO work in the coming year</a:t>
            </a:r>
          </a:p>
          <a:p>
            <a:r>
              <a:rPr lang="en" sz="2400" dirty="0"/>
              <a:t>To consider whether communities you know would like to hear more about these issues</a:t>
            </a:r>
          </a:p>
          <a:p>
            <a:r>
              <a:rPr lang="en" sz="2400" dirty="0"/>
              <a:t>Both Gordon &amp; Diane are working with NISO on this project and would welcome the opportunity to hear your concerns</a:t>
            </a:r>
          </a:p>
        </p:txBody>
      </p:sp>
    </p:spTree>
    <p:extLst>
      <p:ext uri="{BB962C8B-B14F-4D97-AF65-F5344CB8AC3E}">
        <p14:creationId xmlns:p14="http://schemas.microsoft.com/office/powerpoint/2010/main" val="2765392616"/>
      </p:ext>
    </p:extLst>
  </p:cSld>
  <p:clrMapOvr>
    <a:masterClrMapping/>
  </p:clrMapOvr>
  <p:transition spd="slow">
    <p:cu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End</a:t>
            </a:r>
            <a:endParaRPr lang="en-GB" dirty="0"/>
          </a:p>
        </p:txBody>
      </p:sp>
      <p:sp>
        <p:nvSpPr>
          <p:cNvPr id="3" name="Content Placeholder 2"/>
          <p:cNvSpPr>
            <a:spLocks noGrp="1"/>
          </p:cNvSpPr>
          <p:nvPr>
            <p:ph idx="1"/>
          </p:nvPr>
        </p:nvSpPr>
        <p:spPr/>
        <p:txBody>
          <a:bodyPr/>
          <a:lstStyle/>
          <a:p>
            <a:r>
              <a:rPr lang="en-GB" dirty="0" smtClean="0">
                <a:hlinkClick r:id="rId2"/>
              </a:rPr>
              <a:t>rscchair@rdatoolkit.org</a:t>
            </a:r>
            <a:endParaRPr lang="en-GB" dirty="0" smtClean="0"/>
          </a:p>
          <a:p>
            <a:r>
              <a:rPr lang="en-GB" dirty="0" smtClean="0">
                <a:hlinkClick r:id="rId3"/>
              </a:rPr>
              <a:t>metadata.maven@gmail.com</a:t>
            </a:r>
            <a:r>
              <a:rPr lang="en-GB" dirty="0" smtClean="0"/>
              <a:t> </a:t>
            </a:r>
            <a:endParaRPr lang="en-GB" dirty="0"/>
          </a:p>
        </p:txBody>
      </p:sp>
    </p:spTree>
    <p:extLst>
      <p:ext uri="{BB962C8B-B14F-4D97-AF65-F5344CB8AC3E}">
        <p14:creationId xmlns:p14="http://schemas.microsoft.com/office/powerpoint/2010/main" val="3472892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impact of digitization</a:t>
            </a:r>
            <a:endParaRPr lang="en-GB" dirty="0"/>
          </a:p>
        </p:txBody>
      </p:sp>
      <p:sp>
        <p:nvSpPr>
          <p:cNvPr id="3" name="Text Placeholder 2"/>
          <p:cNvSpPr>
            <a:spLocks noGrp="1"/>
          </p:cNvSpPr>
          <p:nvPr>
            <p:ph type="body" idx="1"/>
          </p:nvPr>
        </p:nvSpPr>
        <p:spPr/>
        <p:txBody>
          <a:bodyPr/>
          <a:lstStyle/>
          <a:p>
            <a:r>
              <a:rPr lang="en-GB" dirty="0" smtClean="0"/>
              <a:t>Effectiveness, efficiency, and integration</a:t>
            </a:r>
            <a:endParaRPr lang="en-GB" dirty="0"/>
          </a:p>
        </p:txBody>
      </p:sp>
    </p:spTree>
    <p:extLst>
      <p:ext uri="{BB962C8B-B14F-4D97-AF65-F5344CB8AC3E}">
        <p14:creationId xmlns:p14="http://schemas.microsoft.com/office/powerpoint/2010/main" val="11961244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102574" y="1497205"/>
            <a:ext cx="1036155" cy="723072"/>
            <a:chOff x="1789044" y="2077278"/>
            <a:chExt cx="1381540" cy="964096"/>
          </a:xfrm>
        </p:grpSpPr>
        <p:sp>
          <p:nvSpPr>
            <p:cNvPr id="2" name="TextBox 1"/>
            <p:cNvSpPr txBox="1"/>
            <p:nvPr/>
          </p:nvSpPr>
          <p:spPr>
            <a:xfrm>
              <a:off x="1965613" y="2297717"/>
              <a:ext cx="1028401" cy="553997"/>
            </a:xfrm>
            <a:prstGeom prst="rect">
              <a:avLst/>
            </a:prstGeom>
            <a:noFill/>
          </p:spPr>
          <p:txBody>
            <a:bodyPr wrap="none" rtlCol="0">
              <a:spAutoFit/>
            </a:bodyPr>
            <a:lstStyle/>
            <a:p>
              <a:pPr algn="ctr"/>
              <a:r>
                <a:rPr lang="en-GB" sz="2100" dirty="0"/>
                <a:t>Work</a:t>
              </a:r>
            </a:p>
          </p:txBody>
        </p:sp>
        <p:sp>
          <p:nvSpPr>
            <p:cNvPr id="3" name="Oval 2"/>
            <p:cNvSpPr/>
            <p:nvPr/>
          </p:nvSpPr>
          <p:spPr>
            <a:xfrm>
              <a:off x="1789044" y="2077278"/>
              <a:ext cx="1381540" cy="964096"/>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grpSp>
      <p:grpSp>
        <p:nvGrpSpPr>
          <p:cNvPr id="5" name="Group 4"/>
          <p:cNvGrpSpPr/>
          <p:nvPr/>
        </p:nvGrpSpPr>
        <p:grpSpPr>
          <a:xfrm>
            <a:off x="854717" y="2518970"/>
            <a:ext cx="1531868" cy="723072"/>
            <a:chOff x="1789044" y="2077278"/>
            <a:chExt cx="2042490" cy="964096"/>
          </a:xfrm>
        </p:grpSpPr>
        <p:sp>
          <p:nvSpPr>
            <p:cNvPr id="6" name="TextBox 5"/>
            <p:cNvSpPr txBox="1"/>
            <p:nvPr/>
          </p:nvSpPr>
          <p:spPr>
            <a:xfrm>
              <a:off x="1963732" y="2297717"/>
              <a:ext cx="1810325" cy="553997"/>
            </a:xfrm>
            <a:prstGeom prst="rect">
              <a:avLst/>
            </a:prstGeom>
            <a:noFill/>
          </p:spPr>
          <p:txBody>
            <a:bodyPr wrap="none" rtlCol="0">
              <a:spAutoFit/>
            </a:bodyPr>
            <a:lstStyle/>
            <a:p>
              <a:pPr algn="ctr"/>
              <a:r>
                <a:rPr lang="en-GB" sz="2100" dirty="0"/>
                <a:t>Expression</a:t>
              </a:r>
            </a:p>
          </p:txBody>
        </p:sp>
        <p:sp>
          <p:nvSpPr>
            <p:cNvPr id="7" name="Oval 6"/>
            <p:cNvSpPr/>
            <p:nvPr/>
          </p:nvSpPr>
          <p:spPr>
            <a:xfrm>
              <a:off x="1789044" y="2077278"/>
              <a:ext cx="2042490" cy="964096"/>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grpSp>
      <p:grpSp>
        <p:nvGrpSpPr>
          <p:cNvPr id="8" name="Group 7"/>
          <p:cNvGrpSpPr/>
          <p:nvPr/>
        </p:nvGrpSpPr>
        <p:grpSpPr>
          <a:xfrm>
            <a:off x="712444" y="3540735"/>
            <a:ext cx="1816415" cy="987870"/>
            <a:chOff x="1789044" y="2077278"/>
            <a:chExt cx="2421886" cy="1317160"/>
          </a:xfrm>
        </p:grpSpPr>
        <p:sp>
          <p:nvSpPr>
            <p:cNvPr id="9" name="TextBox 8"/>
            <p:cNvSpPr txBox="1"/>
            <p:nvPr/>
          </p:nvSpPr>
          <p:spPr>
            <a:xfrm>
              <a:off x="1861299" y="2297717"/>
              <a:ext cx="2277377" cy="984885"/>
            </a:xfrm>
            <a:prstGeom prst="rect">
              <a:avLst/>
            </a:prstGeom>
            <a:noFill/>
          </p:spPr>
          <p:txBody>
            <a:bodyPr wrap="none" rtlCol="0">
              <a:spAutoFit/>
            </a:bodyPr>
            <a:lstStyle/>
            <a:p>
              <a:pPr algn="ctr"/>
              <a:r>
                <a:rPr lang="en-GB" sz="2100" dirty="0"/>
                <a:t>Manifestation</a:t>
              </a:r>
            </a:p>
            <a:p>
              <a:pPr algn="ctr"/>
              <a:r>
                <a:rPr lang="en-GB" sz="2100" dirty="0"/>
                <a:t>(print)</a:t>
              </a:r>
            </a:p>
          </p:txBody>
        </p:sp>
        <p:sp>
          <p:nvSpPr>
            <p:cNvPr id="10" name="Oval 9"/>
            <p:cNvSpPr/>
            <p:nvPr/>
          </p:nvSpPr>
          <p:spPr>
            <a:xfrm>
              <a:off x="1789044" y="2077278"/>
              <a:ext cx="2421886" cy="131716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grpSp>
      <p:grpSp>
        <p:nvGrpSpPr>
          <p:cNvPr id="11" name="Group 10"/>
          <p:cNvGrpSpPr/>
          <p:nvPr/>
        </p:nvGrpSpPr>
        <p:grpSpPr>
          <a:xfrm>
            <a:off x="1167179" y="4827297"/>
            <a:ext cx="906944" cy="723072"/>
            <a:chOff x="1789044" y="2077278"/>
            <a:chExt cx="1209259" cy="964096"/>
          </a:xfrm>
        </p:grpSpPr>
        <p:sp>
          <p:nvSpPr>
            <p:cNvPr id="12" name="TextBox 11"/>
            <p:cNvSpPr txBox="1"/>
            <p:nvPr/>
          </p:nvSpPr>
          <p:spPr>
            <a:xfrm>
              <a:off x="1934787" y="2297717"/>
              <a:ext cx="917774" cy="553997"/>
            </a:xfrm>
            <a:prstGeom prst="rect">
              <a:avLst/>
            </a:prstGeom>
            <a:noFill/>
          </p:spPr>
          <p:txBody>
            <a:bodyPr wrap="none" rtlCol="0">
              <a:spAutoFit/>
            </a:bodyPr>
            <a:lstStyle/>
            <a:p>
              <a:pPr algn="ctr"/>
              <a:r>
                <a:rPr lang="en-GB" sz="2100" dirty="0"/>
                <a:t>Item</a:t>
              </a:r>
            </a:p>
          </p:txBody>
        </p:sp>
        <p:sp>
          <p:nvSpPr>
            <p:cNvPr id="13" name="Oval 12"/>
            <p:cNvSpPr/>
            <p:nvPr/>
          </p:nvSpPr>
          <p:spPr>
            <a:xfrm>
              <a:off x="1789044" y="2077278"/>
              <a:ext cx="1209259" cy="964096"/>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grpSp>
      <p:cxnSp>
        <p:nvCxnSpPr>
          <p:cNvPr id="16" name="Straight Arrow Connector 15"/>
          <p:cNvCxnSpPr>
            <a:stCxn id="7" idx="0"/>
            <a:endCxn id="3" idx="4"/>
          </p:cNvCxnSpPr>
          <p:nvPr/>
        </p:nvCxnSpPr>
        <p:spPr>
          <a:xfrm flipV="1">
            <a:off x="1620651" y="2220277"/>
            <a:ext cx="1" cy="298693"/>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10" idx="0"/>
            <a:endCxn id="7" idx="4"/>
          </p:cNvCxnSpPr>
          <p:nvPr/>
        </p:nvCxnSpPr>
        <p:spPr>
          <a:xfrm flipH="1" flipV="1">
            <a:off x="1620651" y="3242042"/>
            <a:ext cx="1" cy="298693"/>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13" idx="0"/>
            <a:endCxn id="10" idx="4"/>
          </p:cNvCxnSpPr>
          <p:nvPr/>
        </p:nvCxnSpPr>
        <p:spPr>
          <a:xfrm flipV="1">
            <a:off x="1620651" y="4528605"/>
            <a:ext cx="1" cy="298692"/>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grpSp>
        <p:nvGrpSpPr>
          <p:cNvPr id="31" name="Group 30"/>
          <p:cNvGrpSpPr/>
          <p:nvPr/>
        </p:nvGrpSpPr>
        <p:grpSpPr>
          <a:xfrm>
            <a:off x="3968704" y="3540735"/>
            <a:ext cx="1816415" cy="987870"/>
            <a:chOff x="1789044" y="2077278"/>
            <a:chExt cx="2421886" cy="1317160"/>
          </a:xfrm>
        </p:grpSpPr>
        <p:sp>
          <p:nvSpPr>
            <p:cNvPr id="32" name="TextBox 31"/>
            <p:cNvSpPr txBox="1"/>
            <p:nvPr/>
          </p:nvSpPr>
          <p:spPr>
            <a:xfrm>
              <a:off x="1861299" y="2297717"/>
              <a:ext cx="2277377" cy="984885"/>
            </a:xfrm>
            <a:prstGeom prst="rect">
              <a:avLst/>
            </a:prstGeom>
            <a:noFill/>
          </p:spPr>
          <p:txBody>
            <a:bodyPr wrap="none" rtlCol="0">
              <a:spAutoFit/>
            </a:bodyPr>
            <a:lstStyle/>
            <a:p>
              <a:pPr algn="ctr"/>
              <a:r>
                <a:rPr lang="en-GB" sz="2100" dirty="0"/>
                <a:t>Manifestation</a:t>
              </a:r>
            </a:p>
            <a:p>
              <a:pPr algn="ctr"/>
              <a:r>
                <a:rPr lang="en-GB" sz="2100" dirty="0"/>
                <a:t>(digitized)</a:t>
              </a:r>
            </a:p>
          </p:txBody>
        </p:sp>
        <p:sp>
          <p:nvSpPr>
            <p:cNvPr id="33" name="Oval 32"/>
            <p:cNvSpPr/>
            <p:nvPr/>
          </p:nvSpPr>
          <p:spPr>
            <a:xfrm>
              <a:off x="1789044" y="2077278"/>
              <a:ext cx="2421886" cy="131716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grpSp>
      <p:cxnSp>
        <p:nvCxnSpPr>
          <p:cNvPr id="34" name="Straight Arrow Connector 33"/>
          <p:cNvCxnSpPr>
            <a:stCxn id="10" idx="6"/>
            <a:endCxn id="33" idx="2"/>
          </p:cNvCxnSpPr>
          <p:nvPr/>
        </p:nvCxnSpPr>
        <p:spPr>
          <a:xfrm>
            <a:off x="2528859" y="4034670"/>
            <a:ext cx="1439845" cy="0"/>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8" name="Curved Connector 37"/>
          <p:cNvCxnSpPr>
            <a:stCxn id="33" idx="0"/>
            <a:endCxn id="7" idx="5"/>
          </p:cNvCxnSpPr>
          <p:nvPr/>
        </p:nvCxnSpPr>
        <p:spPr>
          <a:xfrm rot="16200000" flipV="1">
            <a:off x="3317288" y="1981111"/>
            <a:ext cx="404584" cy="2714664"/>
          </a:xfrm>
          <a:prstGeom prst="curvedConnector3">
            <a:avLst>
              <a:gd name="adj1" fmla="val 50000"/>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2496653" y="4097549"/>
            <a:ext cx="1488997" cy="646331"/>
          </a:xfrm>
          <a:prstGeom prst="rect">
            <a:avLst/>
          </a:prstGeom>
          <a:noFill/>
        </p:spPr>
        <p:txBody>
          <a:bodyPr wrap="none" rtlCol="0">
            <a:spAutoFit/>
          </a:bodyPr>
          <a:lstStyle/>
          <a:p>
            <a:r>
              <a:rPr lang="en-GB" dirty="0"/>
              <a:t>has </a:t>
            </a:r>
            <a:r>
              <a:rPr lang="en-GB" dirty="0" smtClean="0"/>
              <a:t>electronic</a:t>
            </a:r>
          </a:p>
          <a:p>
            <a:r>
              <a:rPr lang="en-GB" dirty="0" smtClean="0"/>
              <a:t>reproduction</a:t>
            </a:r>
            <a:endParaRPr lang="en-GB" dirty="0"/>
          </a:p>
        </p:txBody>
      </p:sp>
      <p:grpSp>
        <p:nvGrpSpPr>
          <p:cNvPr id="24" name="Group 23"/>
          <p:cNvGrpSpPr/>
          <p:nvPr/>
        </p:nvGrpSpPr>
        <p:grpSpPr>
          <a:xfrm>
            <a:off x="6636381" y="5173382"/>
            <a:ext cx="1816415" cy="987870"/>
            <a:chOff x="1789044" y="2077278"/>
            <a:chExt cx="2421886" cy="1317160"/>
          </a:xfrm>
        </p:grpSpPr>
        <p:sp>
          <p:nvSpPr>
            <p:cNvPr id="25" name="TextBox 24"/>
            <p:cNvSpPr txBox="1"/>
            <p:nvPr/>
          </p:nvSpPr>
          <p:spPr>
            <a:xfrm>
              <a:off x="1861299" y="2297717"/>
              <a:ext cx="2277377" cy="984885"/>
            </a:xfrm>
            <a:prstGeom prst="rect">
              <a:avLst/>
            </a:prstGeom>
            <a:noFill/>
          </p:spPr>
          <p:txBody>
            <a:bodyPr wrap="none" rtlCol="0">
              <a:spAutoFit/>
            </a:bodyPr>
            <a:lstStyle/>
            <a:p>
              <a:pPr algn="ctr"/>
              <a:r>
                <a:rPr lang="en-GB" sz="2100" dirty="0"/>
                <a:t>Manifestation</a:t>
              </a:r>
            </a:p>
            <a:p>
              <a:pPr algn="ctr"/>
              <a:r>
                <a:rPr lang="en-GB" sz="2100" dirty="0"/>
                <a:t>(PDF)</a:t>
              </a:r>
            </a:p>
          </p:txBody>
        </p:sp>
        <p:sp>
          <p:nvSpPr>
            <p:cNvPr id="26" name="Oval 25"/>
            <p:cNvSpPr/>
            <p:nvPr/>
          </p:nvSpPr>
          <p:spPr>
            <a:xfrm>
              <a:off x="1789044" y="2077278"/>
              <a:ext cx="2421886" cy="131716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grpSp>
      <p:grpSp>
        <p:nvGrpSpPr>
          <p:cNvPr id="27" name="Group 26"/>
          <p:cNvGrpSpPr/>
          <p:nvPr/>
        </p:nvGrpSpPr>
        <p:grpSpPr>
          <a:xfrm>
            <a:off x="5331015" y="4305096"/>
            <a:ext cx="1816415" cy="987870"/>
            <a:chOff x="1789044" y="2077278"/>
            <a:chExt cx="2421886" cy="1317160"/>
          </a:xfrm>
        </p:grpSpPr>
        <p:sp>
          <p:nvSpPr>
            <p:cNvPr id="28" name="TextBox 27"/>
            <p:cNvSpPr txBox="1"/>
            <p:nvPr/>
          </p:nvSpPr>
          <p:spPr>
            <a:xfrm>
              <a:off x="1861299" y="2297717"/>
              <a:ext cx="2277377" cy="984885"/>
            </a:xfrm>
            <a:prstGeom prst="rect">
              <a:avLst/>
            </a:prstGeom>
            <a:noFill/>
          </p:spPr>
          <p:txBody>
            <a:bodyPr wrap="none" rtlCol="0">
              <a:spAutoFit/>
            </a:bodyPr>
            <a:lstStyle/>
            <a:p>
              <a:pPr algn="ctr"/>
              <a:r>
                <a:rPr lang="en-GB" sz="2100" dirty="0"/>
                <a:t>Manifestation</a:t>
              </a:r>
            </a:p>
            <a:p>
              <a:pPr algn="ctr"/>
              <a:r>
                <a:rPr lang="en-GB" sz="2100" dirty="0"/>
                <a:t>(DAISY)</a:t>
              </a:r>
            </a:p>
          </p:txBody>
        </p:sp>
        <p:sp>
          <p:nvSpPr>
            <p:cNvPr id="29" name="Oval 28"/>
            <p:cNvSpPr/>
            <p:nvPr/>
          </p:nvSpPr>
          <p:spPr>
            <a:xfrm>
              <a:off x="1789044" y="2077278"/>
              <a:ext cx="2421886" cy="131716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grpSp>
      <p:cxnSp>
        <p:nvCxnSpPr>
          <p:cNvPr id="30" name="Curved Connector 29"/>
          <p:cNvCxnSpPr>
            <a:stCxn id="26" idx="0"/>
            <a:endCxn id="7" idx="6"/>
          </p:cNvCxnSpPr>
          <p:nvPr/>
        </p:nvCxnSpPr>
        <p:spPr>
          <a:xfrm rot="16200000" flipV="1">
            <a:off x="3819149" y="1447942"/>
            <a:ext cx="2292876" cy="5158004"/>
          </a:xfrm>
          <a:prstGeom prst="curvedConnector2">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5" name="Curved Connector 34"/>
          <p:cNvCxnSpPr>
            <a:stCxn id="29" idx="0"/>
            <a:endCxn id="7" idx="6"/>
          </p:cNvCxnSpPr>
          <p:nvPr/>
        </p:nvCxnSpPr>
        <p:spPr>
          <a:xfrm rot="16200000" flipV="1">
            <a:off x="3600609" y="1666482"/>
            <a:ext cx="1424590" cy="3852638"/>
          </a:xfrm>
          <a:prstGeom prst="curvedConnector2">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305348" y="244808"/>
            <a:ext cx="7960321" cy="584775"/>
          </a:xfrm>
          <a:prstGeom prst="rect">
            <a:avLst/>
          </a:prstGeom>
          <a:noFill/>
        </p:spPr>
        <p:txBody>
          <a:bodyPr wrap="none" rtlCol="0">
            <a:spAutoFit/>
          </a:bodyPr>
          <a:lstStyle/>
          <a:p>
            <a:r>
              <a:rPr lang="en-GB" sz="3200" dirty="0"/>
              <a:t>RDA data structure for digitized manifestations</a:t>
            </a:r>
          </a:p>
        </p:txBody>
      </p:sp>
      <p:sp>
        <p:nvSpPr>
          <p:cNvPr id="47" name="TextBox 46"/>
          <p:cNvSpPr txBox="1"/>
          <p:nvPr/>
        </p:nvSpPr>
        <p:spPr>
          <a:xfrm>
            <a:off x="2687461" y="5080920"/>
            <a:ext cx="1664238" cy="369332"/>
          </a:xfrm>
          <a:prstGeom prst="rect">
            <a:avLst/>
          </a:prstGeom>
          <a:noFill/>
          <a:ln w="28575">
            <a:solidFill>
              <a:srgbClr val="0070C0"/>
            </a:solidFill>
          </a:ln>
        </p:spPr>
        <p:txBody>
          <a:bodyPr wrap="none" rtlCol="0">
            <a:spAutoFit/>
          </a:bodyPr>
          <a:lstStyle/>
          <a:p>
            <a:r>
              <a:rPr lang="en-GB" dirty="0" smtClean="0"/>
              <a:t>Copy </a:t>
            </a:r>
            <a:r>
              <a:rPr lang="en-GB" dirty="0" err="1" smtClean="0"/>
              <a:t>cataloging</a:t>
            </a:r>
            <a:endParaRPr lang="en-GB" dirty="0"/>
          </a:p>
        </p:txBody>
      </p:sp>
      <p:cxnSp>
        <p:nvCxnSpPr>
          <p:cNvPr id="49" name="Straight Arrow Connector 48"/>
          <p:cNvCxnSpPr>
            <a:stCxn id="47" idx="3"/>
            <a:endCxn id="26" idx="2"/>
          </p:cNvCxnSpPr>
          <p:nvPr/>
        </p:nvCxnSpPr>
        <p:spPr>
          <a:xfrm>
            <a:off x="4351699" y="5265586"/>
            <a:ext cx="2284682" cy="401731"/>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a:stCxn id="47" idx="3"/>
            <a:endCxn id="33" idx="4"/>
          </p:cNvCxnSpPr>
          <p:nvPr/>
        </p:nvCxnSpPr>
        <p:spPr>
          <a:xfrm flipV="1">
            <a:off x="4351699" y="4528605"/>
            <a:ext cx="525213" cy="736981"/>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a:stCxn id="47" idx="3"/>
            <a:endCxn id="29" idx="3"/>
          </p:cNvCxnSpPr>
          <p:nvPr/>
        </p:nvCxnSpPr>
        <p:spPr>
          <a:xfrm flipV="1">
            <a:off x="4351699" y="5148296"/>
            <a:ext cx="1245324" cy="117290"/>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8311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fade">
                                      <p:cBhvr>
                                        <p:cTn id="11" dur="1000"/>
                                        <p:tgtEl>
                                          <p:spTgt spid="22"/>
                                        </p:tgtEl>
                                      </p:cBhvr>
                                    </p:animEffect>
                                  </p:childTnLst>
                                </p:cTn>
                              </p:par>
                            </p:childTnLst>
                          </p:cTn>
                        </p:par>
                        <p:par>
                          <p:cTn id="12" fill="hold">
                            <p:stCondLst>
                              <p:cond delay="1500"/>
                            </p:stCondLst>
                            <p:childTnLst>
                              <p:par>
                                <p:cTn id="13" presetID="10" presetClass="entr" presetSubtype="0" fill="hold"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1000"/>
                                        <p:tgtEl>
                                          <p:spTgt spid="8"/>
                                        </p:tgtEl>
                                      </p:cBhvr>
                                    </p:animEffect>
                                  </p:childTnLst>
                                </p:cTn>
                              </p:par>
                            </p:childTnLst>
                          </p:cTn>
                        </p:par>
                        <p:par>
                          <p:cTn id="16" fill="hold">
                            <p:stCondLst>
                              <p:cond delay="2500"/>
                            </p:stCondLst>
                            <p:childTnLst>
                              <p:par>
                                <p:cTn id="17" presetID="10" presetClass="entr" presetSubtype="0" fill="hold" nodeType="after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1000"/>
                                        <p:tgtEl>
                                          <p:spTgt spid="19"/>
                                        </p:tgtEl>
                                      </p:cBhvr>
                                    </p:animEffect>
                                  </p:childTnLst>
                                </p:cTn>
                              </p:par>
                            </p:childTnLst>
                          </p:cTn>
                        </p:par>
                        <p:par>
                          <p:cTn id="20" fill="hold">
                            <p:stCondLst>
                              <p:cond delay="3500"/>
                            </p:stCondLst>
                            <p:childTnLst>
                              <p:par>
                                <p:cTn id="21" presetID="10" presetClass="entr" presetSubtype="0" fill="hold" nodeType="after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1000"/>
                                        <p:tgtEl>
                                          <p:spTgt spid="5"/>
                                        </p:tgtEl>
                                      </p:cBhvr>
                                    </p:animEffect>
                                  </p:childTnLst>
                                </p:cTn>
                              </p:par>
                            </p:childTnLst>
                          </p:cTn>
                        </p:par>
                        <p:par>
                          <p:cTn id="24" fill="hold">
                            <p:stCondLst>
                              <p:cond delay="4500"/>
                            </p:stCondLst>
                            <p:childTnLst>
                              <p:par>
                                <p:cTn id="25" presetID="10" presetClass="entr" presetSubtype="0" fill="hold" nodeType="after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1000"/>
                                        <p:tgtEl>
                                          <p:spTgt spid="16"/>
                                        </p:tgtEl>
                                      </p:cBhvr>
                                    </p:animEffect>
                                  </p:childTnLst>
                                </p:cTn>
                              </p:par>
                            </p:childTnLst>
                          </p:cTn>
                        </p:par>
                        <p:par>
                          <p:cTn id="28" fill="hold">
                            <p:stCondLst>
                              <p:cond delay="5500"/>
                            </p:stCondLst>
                            <p:childTnLst>
                              <p:par>
                                <p:cTn id="29" presetID="10" presetClass="entr" presetSubtype="0" fill="hold" nodeType="after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fade">
                                      <p:cBhvr>
                                        <p:cTn id="31" dur="1000"/>
                                        <p:tgtEl>
                                          <p:spTgt spid="4"/>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41"/>
                                        </p:tgtEl>
                                        <p:attrNameLst>
                                          <p:attrName>style.visibility</p:attrName>
                                        </p:attrNameLst>
                                      </p:cBhvr>
                                      <p:to>
                                        <p:strVal val="visible"/>
                                      </p:to>
                                    </p:set>
                                    <p:animEffect transition="in" filter="fade">
                                      <p:cBhvr>
                                        <p:cTn id="36" dur="1000"/>
                                        <p:tgtEl>
                                          <p:spTgt spid="41"/>
                                        </p:tgtEl>
                                      </p:cBhvr>
                                    </p:animEffect>
                                  </p:childTnLst>
                                </p:cTn>
                              </p:par>
                              <p:par>
                                <p:cTn id="37" presetID="10" presetClass="entr" presetSubtype="0" fill="hold" nodeType="withEffect">
                                  <p:stCondLst>
                                    <p:cond delay="0"/>
                                  </p:stCondLst>
                                  <p:childTnLst>
                                    <p:set>
                                      <p:cBhvr>
                                        <p:cTn id="38" dur="1" fill="hold">
                                          <p:stCondLst>
                                            <p:cond delay="0"/>
                                          </p:stCondLst>
                                        </p:cTn>
                                        <p:tgtEl>
                                          <p:spTgt spid="34"/>
                                        </p:tgtEl>
                                        <p:attrNameLst>
                                          <p:attrName>style.visibility</p:attrName>
                                        </p:attrNameLst>
                                      </p:cBhvr>
                                      <p:to>
                                        <p:strVal val="visible"/>
                                      </p:to>
                                    </p:set>
                                    <p:animEffect transition="in" filter="fade">
                                      <p:cBhvr>
                                        <p:cTn id="39" dur="1000"/>
                                        <p:tgtEl>
                                          <p:spTgt spid="34"/>
                                        </p:tgtEl>
                                      </p:cBhvr>
                                    </p:animEffect>
                                  </p:childTnLst>
                                </p:cTn>
                              </p:par>
                            </p:childTnLst>
                          </p:cTn>
                        </p:par>
                        <p:par>
                          <p:cTn id="40" fill="hold">
                            <p:stCondLst>
                              <p:cond delay="1000"/>
                            </p:stCondLst>
                            <p:childTnLst>
                              <p:par>
                                <p:cTn id="41" presetID="10" presetClass="entr" presetSubtype="0" fill="hold" nodeType="afterEffect">
                                  <p:stCondLst>
                                    <p:cond delay="0"/>
                                  </p:stCondLst>
                                  <p:childTnLst>
                                    <p:set>
                                      <p:cBhvr>
                                        <p:cTn id="42" dur="1" fill="hold">
                                          <p:stCondLst>
                                            <p:cond delay="0"/>
                                          </p:stCondLst>
                                        </p:cTn>
                                        <p:tgtEl>
                                          <p:spTgt spid="31"/>
                                        </p:tgtEl>
                                        <p:attrNameLst>
                                          <p:attrName>style.visibility</p:attrName>
                                        </p:attrNameLst>
                                      </p:cBhvr>
                                      <p:to>
                                        <p:strVal val="visible"/>
                                      </p:to>
                                    </p:set>
                                    <p:animEffect transition="in" filter="fade">
                                      <p:cBhvr>
                                        <p:cTn id="43" dur="1000"/>
                                        <p:tgtEl>
                                          <p:spTgt spid="31"/>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38"/>
                                        </p:tgtEl>
                                        <p:attrNameLst>
                                          <p:attrName>style.visibility</p:attrName>
                                        </p:attrNameLst>
                                      </p:cBhvr>
                                      <p:to>
                                        <p:strVal val="visible"/>
                                      </p:to>
                                    </p:set>
                                    <p:animEffect transition="in" filter="fade">
                                      <p:cBhvr>
                                        <p:cTn id="48" dur="1000"/>
                                        <p:tgtEl>
                                          <p:spTgt spid="38"/>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47"/>
                                        </p:tgtEl>
                                        <p:attrNameLst>
                                          <p:attrName>style.visibility</p:attrName>
                                        </p:attrNameLst>
                                      </p:cBhvr>
                                      <p:to>
                                        <p:strVal val="visible"/>
                                      </p:to>
                                    </p:set>
                                    <p:animEffect transition="in" filter="fade">
                                      <p:cBhvr>
                                        <p:cTn id="53" dur="1000"/>
                                        <p:tgtEl>
                                          <p:spTgt spid="47"/>
                                        </p:tgtEl>
                                      </p:cBhvr>
                                    </p:animEffect>
                                  </p:childTnLst>
                                </p:cTn>
                              </p:par>
                            </p:childTnLst>
                          </p:cTn>
                        </p:par>
                        <p:par>
                          <p:cTn id="54" fill="hold">
                            <p:stCondLst>
                              <p:cond delay="1000"/>
                            </p:stCondLst>
                            <p:childTnLst>
                              <p:par>
                                <p:cTn id="55" presetID="10" presetClass="entr" presetSubtype="0" fill="hold" nodeType="afterEffect">
                                  <p:stCondLst>
                                    <p:cond delay="0"/>
                                  </p:stCondLst>
                                  <p:childTnLst>
                                    <p:set>
                                      <p:cBhvr>
                                        <p:cTn id="56" dur="1" fill="hold">
                                          <p:stCondLst>
                                            <p:cond delay="0"/>
                                          </p:stCondLst>
                                        </p:cTn>
                                        <p:tgtEl>
                                          <p:spTgt spid="50"/>
                                        </p:tgtEl>
                                        <p:attrNameLst>
                                          <p:attrName>style.visibility</p:attrName>
                                        </p:attrNameLst>
                                      </p:cBhvr>
                                      <p:to>
                                        <p:strVal val="visible"/>
                                      </p:to>
                                    </p:set>
                                    <p:animEffect transition="in" filter="fade">
                                      <p:cBhvr>
                                        <p:cTn id="57" dur="1000"/>
                                        <p:tgtEl>
                                          <p:spTgt spid="50"/>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24"/>
                                        </p:tgtEl>
                                        <p:attrNameLst>
                                          <p:attrName>style.visibility</p:attrName>
                                        </p:attrNameLst>
                                      </p:cBhvr>
                                      <p:to>
                                        <p:strVal val="visible"/>
                                      </p:to>
                                    </p:set>
                                    <p:animEffect transition="in" filter="fade">
                                      <p:cBhvr>
                                        <p:cTn id="62" dur="1000"/>
                                        <p:tgtEl>
                                          <p:spTgt spid="24"/>
                                        </p:tgtEl>
                                      </p:cBhvr>
                                    </p:animEffect>
                                  </p:childTnLst>
                                </p:cTn>
                              </p:par>
                            </p:childTnLst>
                          </p:cTn>
                        </p:par>
                        <p:par>
                          <p:cTn id="63" fill="hold">
                            <p:stCondLst>
                              <p:cond delay="1000"/>
                            </p:stCondLst>
                            <p:childTnLst>
                              <p:par>
                                <p:cTn id="64" presetID="10" presetClass="entr" presetSubtype="0" fill="hold" nodeType="afterEffect">
                                  <p:stCondLst>
                                    <p:cond delay="0"/>
                                  </p:stCondLst>
                                  <p:childTnLst>
                                    <p:set>
                                      <p:cBhvr>
                                        <p:cTn id="65" dur="1" fill="hold">
                                          <p:stCondLst>
                                            <p:cond delay="0"/>
                                          </p:stCondLst>
                                        </p:cTn>
                                        <p:tgtEl>
                                          <p:spTgt spid="30"/>
                                        </p:tgtEl>
                                        <p:attrNameLst>
                                          <p:attrName>style.visibility</p:attrName>
                                        </p:attrNameLst>
                                      </p:cBhvr>
                                      <p:to>
                                        <p:strVal val="visible"/>
                                      </p:to>
                                    </p:set>
                                    <p:animEffect transition="in" filter="fade">
                                      <p:cBhvr>
                                        <p:cTn id="66" dur="1000"/>
                                        <p:tgtEl>
                                          <p:spTgt spid="30"/>
                                        </p:tgtEl>
                                      </p:cBhvr>
                                    </p:animEffect>
                                  </p:childTnLst>
                                </p:cTn>
                              </p:par>
                            </p:childTnLst>
                          </p:cTn>
                        </p:par>
                        <p:par>
                          <p:cTn id="67" fill="hold">
                            <p:stCondLst>
                              <p:cond delay="2000"/>
                            </p:stCondLst>
                            <p:childTnLst>
                              <p:par>
                                <p:cTn id="68" presetID="10" presetClass="entr" presetSubtype="0" fill="hold" nodeType="afterEffect">
                                  <p:stCondLst>
                                    <p:cond delay="0"/>
                                  </p:stCondLst>
                                  <p:childTnLst>
                                    <p:set>
                                      <p:cBhvr>
                                        <p:cTn id="69" dur="1" fill="hold">
                                          <p:stCondLst>
                                            <p:cond delay="0"/>
                                          </p:stCondLst>
                                        </p:cTn>
                                        <p:tgtEl>
                                          <p:spTgt spid="27"/>
                                        </p:tgtEl>
                                        <p:attrNameLst>
                                          <p:attrName>style.visibility</p:attrName>
                                        </p:attrNameLst>
                                      </p:cBhvr>
                                      <p:to>
                                        <p:strVal val="visible"/>
                                      </p:to>
                                    </p:set>
                                    <p:animEffect transition="in" filter="fade">
                                      <p:cBhvr>
                                        <p:cTn id="70" dur="1000"/>
                                        <p:tgtEl>
                                          <p:spTgt spid="27"/>
                                        </p:tgtEl>
                                      </p:cBhvr>
                                    </p:animEffect>
                                  </p:childTnLst>
                                </p:cTn>
                              </p:par>
                            </p:childTnLst>
                          </p:cTn>
                        </p:par>
                        <p:par>
                          <p:cTn id="71" fill="hold">
                            <p:stCondLst>
                              <p:cond delay="3000"/>
                            </p:stCondLst>
                            <p:childTnLst>
                              <p:par>
                                <p:cTn id="72" presetID="10" presetClass="entr" presetSubtype="0" fill="hold" nodeType="afterEffect">
                                  <p:stCondLst>
                                    <p:cond delay="0"/>
                                  </p:stCondLst>
                                  <p:childTnLst>
                                    <p:set>
                                      <p:cBhvr>
                                        <p:cTn id="73" dur="1" fill="hold">
                                          <p:stCondLst>
                                            <p:cond delay="0"/>
                                          </p:stCondLst>
                                        </p:cTn>
                                        <p:tgtEl>
                                          <p:spTgt spid="35"/>
                                        </p:tgtEl>
                                        <p:attrNameLst>
                                          <p:attrName>style.visibility</p:attrName>
                                        </p:attrNameLst>
                                      </p:cBhvr>
                                      <p:to>
                                        <p:strVal val="visible"/>
                                      </p:to>
                                    </p:set>
                                    <p:animEffect transition="in" filter="fade">
                                      <p:cBhvr>
                                        <p:cTn id="74" dur="1000"/>
                                        <p:tgtEl>
                                          <p:spTgt spid="35"/>
                                        </p:tgtEl>
                                      </p:cBhvr>
                                    </p:animEffect>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nodeType="clickEffect">
                                  <p:stCondLst>
                                    <p:cond delay="0"/>
                                  </p:stCondLst>
                                  <p:childTnLst>
                                    <p:set>
                                      <p:cBhvr>
                                        <p:cTn id="78" dur="1" fill="hold">
                                          <p:stCondLst>
                                            <p:cond delay="0"/>
                                          </p:stCondLst>
                                        </p:cTn>
                                        <p:tgtEl>
                                          <p:spTgt spid="53"/>
                                        </p:tgtEl>
                                        <p:attrNameLst>
                                          <p:attrName>style.visibility</p:attrName>
                                        </p:attrNameLst>
                                      </p:cBhvr>
                                      <p:to>
                                        <p:strVal val="visible"/>
                                      </p:to>
                                    </p:set>
                                    <p:animEffect transition="in" filter="fade">
                                      <p:cBhvr>
                                        <p:cTn id="79" dur="1000"/>
                                        <p:tgtEl>
                                          <p:spTgt spid="53"/>
                                        </p:tgtEl>
                                      </p:cBhvr>
                                    </p:animEffect>
                                  </p:childTnLst>
                                </p:cTn>
                              </p:par>
                            </p:childTnLst>
                          </p:cTn>
                        </p:par>
                        <p:par>
                          <p:cTn id="80" fill="hold">
                            <p:stCondLst>
                              <p:cond delay="1000"/>
                            </p:stCondLst>
                            <p:childTnLst>
                              <p:par>
                                <p:cTn id="81" presetID="10" presetClass="entr" presetSubtype="0" fill="hold" nodeType="afterEffect">
                                  <p:stCondLst>
                                    <p:cond delay="0"/>
                                  </p:stCondLst>
                                  <p:childTnLst>
                                    <p:set>
                                      <p:cBhvr>
                                        <p:cTn id="82" dur="1" fill="hold">
                                          <p:stCondLst>
                                            <p:cond delay="0"/>
                                          </p:stCondLst>
                                        </p:cTn>
                                        <p:tgtEl>
                                          <p:spTgt spid="49"/>
                                        </p:tgtEl>
                                        <p:attrNameLst>
                                          <p:attrName>style.visibility</p:attrName>
                                        </p:attrNameLst>
                                      </p:cBhvr>
                                      <p:to>
                                        <p:strVal val="visible"/>
                                      </p:to>
                                    </p:set>
                                    <p:animEffect transition="in" filter="fade">
                                      <p:cBhvr>
                                        <p:cTn id="83" dur="10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4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636" y="1828157"/>
            <a:ext cx="8404737" cy="3831818"/>
          </a:xfrm>
          <a:prstGeom prst="rect">
            <a:avLst/>
          </a:prstGeom>
          <a:noFill/>
        </p:spPr>
        <p:txBody>
          <a:bodyPr wrap="none" rtlCol="0">
            <a:spAutoFit/>
          </a:bodyPr>
          <a:lstStyle/>
          <a:p>
            <a:r>
              <a:rPr lang="en-GB" sz="1350" dirty="0"/>
              <a:t>=LDR  00696cam a22002175  4500</a:t>
            </a:r>
          </a:p>
          <a:p>
            <a:r>
              <a:rPr lang="en-GB" sz="1350" dirty="0"/>
              <a:t>=001  3188314</a:t>
            </a:r>
          </a:p>
          <a:p>
            <a:r>
              <a:rPr lang="en-GB" sz="1350" dirty="0"/>
              <a:t>=035  \\$a3188314</a:t>
            </a:r>
          </a:p>
          <a:p>
            <a:r>
              <a:rPr lang="en-GB" sz="1350" dirty="0"/>
              <a:t>=856  41$uhttp://digital.nls.uk/</a:t>
            </a:r>
            <a:r>
              <a:rPr lang="en-GB" sz="1350" dirty="0" err="1"/>
              <a:t>pageturner.cfm?id</a:t>
            </a:r>
            <a:r>
              <a:rPr lang="en-GB" sz="1350" dirty="0"/>
              <a:t>=80498194$zDigital version created by National Library of Scotland</a:t>
            </a:r>
          </a:p>
          <a:p>
            <a:r>
              <a:rPr lang="en-GB" sz="1350" dirty="0"/>
              <a:t>=005  20150709150844.0</a:t>
            </a:r>
          </a:p>
          <a:p>
            <a:r>
              <a:rPr lang="en-GB" sz="1350" dirty="0"/>
              <a:t>=008  990428s1889\\\\</a:t>
            </a:r>
            <a:r>
              <a:rPr lang="en-GB" sz="1350" dirty="0" err="1"/>
              <a:t>enk</a:t>
            </a:r>
            <a:r>
              <a:rPr lang="en-GB" sz="1350" dirty="0"/>
              <a:t>\\\\\\\\\\\000\\\</a:t>
            </a:r>
            <a:r>
              <a:rPr lang="en-GB" sz="1350" dirty="0" err="1"/>
              <a:t>eng</a:t>
            </a:r>
            <a:r>
              <a:rPr lang="en-GB" sz="1350" dirty="0"/>
              <a:t>\d</a:t>
            </a:r>
          </a:p>
          <a:p>
            <a:r>
              <a:rPr lang="en-GB" sz="1350" dirty="0"/>
              <a:t>=035  \\$aCAT1-0906468</a:t>
            </a:r>
          </a:p>
          <a:p>
            <a:r>
              <a:rPr lang="en-GB" sz="1350" dirty="0"/>
              <a:t>=035  \\$a150520</a:t>
            </a:r>
          </a:p>
          <a:p>
            <a:r>
              <a:rPr lang="en-GB" sz="1350" dirty="0"/>
              <a:t>=040  \\$aNLS</a:t>
            </a:r>
          </a:p>
          <a:p>
            <a:r>
              <a:rPr lang="en-GB" sz="1350" dirty="0"/>
              <a:t>=100  1\$</a:t>
            </a:r>
            <a:r>
              <a:rPr lang="en-GB" sz="1350" dirty="0" err="1"/>
              <a:t>aStevenson</a:t>
            </a:r>
            <a:r>
              <a:rPr lang="en-GB" sz="1350" dirty="0"/>
              <a:t>, Robert Louis,$d1850-1894.</a:t>
            </a:r>
          </a:p>
          <a:p>
            <a:r>
              <a:rPr lang="en-GB" sz="1350" dirty="0"/>
              <a:t>=240  10$aMaster of Ballantrae.$f1889</a:t>
            </a:r>
          </a:p>
          <a:p>
            <a:r>
              <a:rPr lang="en-GB" sz="1350" dirty="0"/>
              <a:t>=245  14$aThe master of </a:t>
            </a:r>
            <a:r>
              <a:rPr lang="en-GB" sz="1350" dirty="0" err="1"/>
              <a:t>Ballantrae</a:t>
            </a:r>
            <a:r>
              <a:rPr lang="en-GB" sz="1350" dirty="0"/>
              <a:t>. A winter's tale.</a:t>
            </a:r>
          </a:p>
          <a:p>
            <a:r>
              <a:rPr lang="en-GB" sz="1350" dirty="0"/>
              <a:t>=260  \\$aLondon,$c1889.</a:t>
            </a:r>
          </a:p>
          <a:p>
            <a:r>
              <a:rPr lang="en-GB" sz="1350" dirty="0"/>
              <a:t>=300  \\$c8vo.</a:t>
            </a:r>
          </a:p>
          <a:p>
            <a:r>
              <a:rPr lang="en-GB" sz="1350" dirty="0"/>
              <a:t>=591  \\$gC1SAZ</a:t>
            </a:r>
          </a:p>
          <a:p>
            <a:r>
              <a:rPr lang="en-GB" sz="1350" dirty="0"/>
              <a:t>=594  \\$aSCO$bTHIS IS A TEMPORARY CATALOGUE 1 RETROCONVERTED RECORD</a:t>
            </a:r>
          </a:p>
          <a:p>
            <a:r>
              <a:rPr lang="en-GB" sz="1350" dirty="0"/>
              <a:t>=955  \\$aH.S.858$xH.S$y2H.S.$zH.S.858</a:t>
            </a:r>
          </a:p>
          <a:p>
            <a:endParaRPr lang="en-GB" sz="1350" dirty="0"/>
          </a:p>
        </p:txBody>
      </p:sp>
      <p:sp>
        <p:nvSpPr>
          <p:cNvPr id="4" name="TextBox 3"/>
          <p:cNvSpPr txBox="1"/>
          <p:nvPr/>
        </p:nvSpPr>
        <p:spPr>
          <a:xfrm>
            <a:off x="305348" y="244808"/>
            <a:ext cx="7781746" cy="584775"/>
          </a:xfrm>
          <a:prstGeom prst="rect">
            <a:avLst/>
          </a:prstGeom>
          <a:noFill/>
        </p:spPr>
        <p:txBody>
          <a:bodyPr wrap="none" rtlCol="0">
            <a:spAutoFit/>
          </a:bodyPr>
          <a:lstStyle/>
          <a:p>
            <a:r>
              <a:rPr lang="en-GB" sz="3200" dirty="0"/>
              <a:t>NLS MARC 21 record before import to RIMMF</a:t>
            </a:r>
          </a:p>
        </p:txBody>
      </p:sp>
    </p:spTree>
    <p:extLst>
      <p:ext uri="{BB962C8B-B14F-4D97-AF65-F5344CB8AC3E}">
        <p14:creationId xmlns:p14="http://schemas.microsoft.com/office/powerpoint/2010/main" val="11408252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hemasterofballantreacov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9047" y="2264724"/>
            <a:ext cx="2959050" cy="4196472"/>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80548" y="2141816"/>
            <a:ext cx="2847621" cy="4442289"/>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7719" y="319366"/>
            <a:ext cx="7410450" cy="1822450"/>
          </a:xfrm>
          <a:prstGeom prst="rect">
            <a:avLst/>
          </a:prstGeom>
        </p:spPr>
      </p:pic>
      <p:sp>
        <p:nvSpPr>
          <p:cNvPr id="4" name="Curved Right Arrow 3"/>
          <p:cNvSpPr/>
          <p:nvPr/>
        </p:nvSpPr>
        <p:spPr>
          <a:xfrm>
            <a:off x="1348655" y="1828800"/>
            <a:ext cx="850392" cy="1115568"/>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5" name="Rectangle 4"/>
          <p:cNvSpPr/>
          <p:nvPr/>
        </p:nvSpPr>
        <p:spPr>
          <a:xfrm>
            <a:off x="2199047" y="1828800"/>
            <a:ext cx="2336377" cy="219456"/>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6560381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939248" y="1130364"/>
            <a:ext cx="7336942" cy="4588519"/>
          </a:xfrm>
          <a:prstGeom prst="rect">
            <a:avLst/>
          </a:prstGeom>
        </p:spPr>
      </p:pic>
      <p:sp>
        <p:nvSpPr>
          <p:cNvPr id="4" name="TextBox 3"/>
          <p:cNvSpPr txBox="1"/>
          <p:nvPr/>
        </p:nvSpPr>
        <p:spPr>
          <a:xfrm>
            <a:off x="305348" y="244808"/>
            <a:ext cx="5331588" cy="584775"/>
          </a:xfrm>
          <a:prstGeom prst="rect">
            <a:avLst/>
          </a:prstGeom>
          <a:noFill/>
        </p:spPr>
        <p:txBody>
          <a:bodyPr wrap="none" rtlCol="0">
            <a:spAutoFit/>
          </a:bodyPr>
          <a:lstStyle/>
          <a:p>
            <a:r>
              <a:rPr lang="en-GB" sz="3200" dirty="0"/>
              <a:t>NLS </a:t>
            </a:r>
            <a:r>
              <a:rPr lang="en-GB" sz="3200" dirty="0" smtClean="0"/>
              <a:t>digital collection metadata</a:t>
            </a:r>
            <a:endParaRPr lang="en-GB" sz="3200" dirty="0"/>
          </a:p>
        </p:txBody>
      </p:sp>
    </p:spTree>
    <p:extLst>
      <p:ext uri="{BB962C8B-B14F-4D97-AF65-F5344CB8AC3E}">
        <p14:creationId xmlns:p14="http://schemas.microsoft.com/office/powerpoint/2010/main" val="13682002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65111" y="979342"/>
            <a:ext cx="8002817" cy="5632311"/>
          </a:xfrm>
          <a:prstGeom prst="rect">
            <a:avLst/>
          </a:prstGeom>
          <a:noFill/>
        </p:spPr>
        <p:txBody>
          <a:bodyPr wrap="square" rtlCol="0">
            <a:spAutoFit/>
          </a:bodyPr>
          <a:lstStyle/>
          <a:p>
            <a:r>
              <a:rPr lang="en-GB" sz="1200" dirty="0"/>
              <a:t>=LDR  01484nam a2200337   4500</a:t>
            </a:r>
          </a:p>
          <a:p>
            <a:r>
              <a:rPr lang="en-GB" sz="1200" dirty="0"/>
              <a:t>=001  rlsgd00002044</a:t>
            </a:r>
          </a:p>
          <a:p>
            <a:r>
              <a:rPr lang="en-GB" sz="1200" dirty="0"/>
              <a:t>=005  20151007101903.0</a:t>
            </a:r>
          </a:p>
          <a:p>
            <a:r>
              <a:rPr lang="en-GB" sz="1200" dirty="0"/>
              <a:t>=008  151007\1889\\\\\\\\\\\\\\\\\\\\\\\\\\\\d</a:t>
            </a:r>
          </a:p>
          <a:p>
            <a:r>
              <a:rPr lang="en-GB" sz="1200" dirty="0"/>
              <a:t>=040  \\$beng$erda</a:t>
            </a:r>
          </a:p>
          <a:p>
            <a:r>
              <a:rPr lang="en-GB" sz="1200" dirty="0"/>
              <a:t>=245  10$aThe Master of </a:t>
            </a:r>
            <a:r>
              <a:rPr lang="en-GB" sz="1200" dirty="0" err="1"/>
              <a:t>Ballantrae</a:t>
            </a:r>
            <a:r>
              <a:rPr lang="en-GB" sz="1200" dirty="0"/>
              <a:t> :$</a:t>
            </a:r>
            <a:r>
              <a:rPr lang="en-GB" sz="1200" dirty="0" err="1"/>
              <a:t>bA</a:t>
            </a:r>
            <a:r>
              <a:rPr lang="en-GB" sz="1200" dirty="0"/>
              <a:t> winter's tale.</a:t>
            </a:r>
          </a:p>
          <a:p>
            <a:r>
              <a:rPr lang="en-GB" sz="1200" dirty="0"/>
              <a:t>=264  \1$aLondon ;$</a:t>
            </a:r>
            <a:r>
              <a:rPr lang="en-GB" sz="1200" dirty="0" err="1"/>
              <a:t>aNew</a:t>
            </a:r>
            <a:r>
              <a:rPr lang="en-GB" sz="1200" dirty="0"/>
              <a:t> York :$</a:t>
            </a:r>
            <a:r>
              <a:rPr lang="en-GB" sz="1200" dirty="0" err="1"/>
              <a:t>bCassell</a:t>
            </a:r>
            <a:r>
              <a:rPr lang="en-GB" sz="1200" dirty="0"/>
              <a:t> &amp; Company,$c1889.</a:t>
            </a:r>
          </a:p>
          <a:p>
            <a:r>
              <a:rPr lang="en-GB" sz="1200" dirty="0"/>
              <a:t>=337  \\$aunmediated$2rdamedia</a:t>
            </a:r>
          </a:p>
          <a:p>
            <a:r>
              <a:rPr lang="en-GB" sz="1200" dirty="0"/>
              <a:t>=338  \\$avolume$2rdacarrier</a:t>
            </a:r>
          </a:p>
          <a:p>
            <a:r>
              <a:rPr lang="en-GB" sz="1200" dirty="0"/>
              <a:t>=340  \\$m8vo.</a:t>
            </a:r>
          </a:p>
          <a:p>
            <a:r>
              <a:rPr lang="en-GB" sz="1200" dirty="0"/>
              <a:t>=300  \\$aviii, 332 pages.</a:t>
            </a:r>
          </a:p>
          <a:p>
            <a:r>
              <a:rPr lang="en-GB" sz="1200" dirty="0"/>
              <a:t>=336  \\$atext$2rdacontent</a:t>
            </a:r>
          </a:p>
          <a:p>
            <a:r>
              <a:rPr lang="en-GB" sz="1200" dirty="0"/>
              <a:t>=240  10$aThe master of </a:t>
            </a:r>
            <a:r>
              <a:rPr lang="en-GB" sz="1200" dirty="0" err="1"/>
              <a:t>Ballantrae</a:t>
            </a:r>
            <a:r>
              <a:rPr lang="en-GB" sz="1200" dirty="0"/>
              <a:t>.</a:t>
            </a:r>
          </a:p>
          <a:p>
            <a:r>
              <a:rPr lang="en-GB" sz="1200" dirty="0"/>
              <a:t>=100  1\$</a:t>
            </a:r>
            <a:r>
              <a:rPr lang="en-GB" sz="1200" dirty="0" err="1"/>
              <a:t>aStevenson</a:t>
            </a:r>
            <a:r>
              <a:rPr lang="en-GB" sz="1200" dirty="0"/>
              <a:t>, Robert Louis,$d1850-1894.</a:t>
            </a:r>
          </a:p>
          <a:p>
            <a:r>
              <a:rPr lang="en-GB" sz="1200" dirty="0"/>
              <a:t>=700  2\$</a:t>
            </a:r>
            <a:r>
              <a:rPr lang="en-GB" sz="1200" dirty="0" err="1"/>
              <a:t>aStevenson</a:t>
            </a:r>
            <a:r>
              <a:rPr lang="en-GB" sz="1200" dirty="0"/>
              <a:t>, Robert Louis.$</a:t>
            </a:r>
            <a:r>
              <a:rPr lang="en-GB" sz="1200" dirty="0" err="1"/>
              <a:t>tThe</a:t>
            </a:r>
            <a:r>
              <a:rPr lang="en-GB" sz="1200" dirty="0"/>
              <a:t> master of </a:t>
            </a:r>
            <a:r>
              <a:rPr lang="en-GB" sz="1200" dirty="0" err="1"/>
              <a:t>Ballantrae</a:t>
            </a:r>
            <a:r>
              <a:rPr lang="en-GB" sz="1200" dirty="0"/>
              <a:t> rlsgd00002028,$d1850-1894,$e$iAdapted as a motion picture (work).</a:t>
            </a:r>
          </a:p>
          <a:p>
            <a:r>
              <a:rPr lang="en-GB" sz="1200" dirty="0"/>
              <a:t>=700  2\$</a:t>
            </a:r>
            <a:r>
              <a:rPr lang="en-GB" sz="1200" dirty="0" err="1"/>
              <a:t>aStevenson</a:t>
            </a:r>
            <a:r>
              <a:rPr lang="en-GB" sz="1200" dirty="0"/>
              <a:t>, Robert Louis.$</a:t>
            </a:r>
            <a:r>
              <a:rPr lang="en-GB" sz="1200" dirty="0" err="1"/>
              <a:t>tThe</a:t>
            </a:r>
            <a:r>
              <a:rPr lang="en-GB" sz="1200" dirty="0"/>
              <a:t> master of </a:t>
            </a:r>
            <a:r>
              <a:rPr lang="en-GB" sz="1200" dirty="0" err="1"/>
              <a:t>Ballantrae</a:t>
            </a:r>
            <a:r>
              <a:rPr lang="en-GB" sz="1200" dirty="0"/>
              <a:t> rlsgd00002028, 1850- 1894,$e$iAdapted as a motion picture (work).</a:t>
            </a:r>
          </a:p>
          <a:p>
            <a:r>
              <a:rPr lang="en-GB" sz="1200" dirty="0"/>
              <a:t>=700  2\$</a:t>
            </a:r>
            <a:r>
              <a:rPr lang="en-GB" sz="1200" dirty="0" err="1"/>
              <a:t>tThe</a:t>
            </a:r>
            <a:r>
              <a:rPr lang="en-GB" sz="1200" dirty="0"/>
              <a:t> master of </a:t>
            </a:r>
            <a:r>
              <a:rPr lang="en-GB" sz="1200" dirty="0" err="1"/>
              <a:t>Ballantrae</a:t>
            </a:r>
            <a:r>
              <a:rPr lang="en-GB" sz="1200" dirty="0"/>
              <a:t>,$</a:t>
            </a:r>
            <a:r>
              <a:rPr lang="en-GB" sz="1200" dirty="0" err="1"/>
              <a:t>e$iAdapted</a:t>
            </a:r>
            <a:r>
              <a:rPr lang="en-GB" sz="1200" dirty="0"/>
              <a:t> as a motion picture (work).</a:t>
            </a:r>
          </a:p>
          <a:p>
            <a:r>
              <a:rPr lang="en-GB" sz="1200" dirty="0"/>
              <a:t>=700  2\$</a:t>
            </a:r>
            <a:r>
              <a:rPr lang="en-GB" sz="1200" dirty="0" err="1"/>
              <a:t>aStevenson</a:t>
            </a:r>
            <a:r>
              <a:rPr lang="en-GB" sz="1200" dirty="0"/>
              <a:t>, Robert Louis.$</a:t>
            </a:r>
            <a:r>
              <a:rPr lang="en-GB" sz="1200" dirty="0" err="1"/>
              <a:t>tThe</a:t>
            </a:r>
            <a:r>
              <a:rPr lang="en-GB" sz="1200" dirty="0"/>
              <a:t> master of </a:t>
            </a:r>
            <a:r>
              <a:rPr lang="en-GB" sz="1200" dirty="0" err="1"/>
              <a:t>Ballantrae</a:t>
            </a:r>
            <a:r>
              <a:rPr lang="en-GB" sz="1200" dirty="0"/>
              <a:t> rlsgd00002028, 1850- 1894$aFitch, </a:t>
            </a:r>
            <a:r>
              <a:rPr lang="en-GB" sz="1200" dirty="0" err="1"/>
              <a:t>Ken$aDresser</a:t>
            </a:r>
            <a:r>
              <a:rPr lang="en-GB" sz="1200" dirty="0"/>
              <a:t>, Lawrence T.,$</a:t>
            </a:r>
            <a:r>
              <a:rPr lang="en-GB" sz="1200" dirty="0" err="1"/>
              <a:t>e$iAdapted</a:t>
            </a:r>
            <a:r>
              <a:rPr lang="en-GB" sz="1200" dirty="0"/>
              <a:t> as graphic novel (work).</a:t>
            </a:r>
          </a:p>
          <a:p>
            <a:r>
              <a:rPr lang="en-GB" sz="1200" dirty="0"/>
              <a:t>=050  \\$aPR5484.M2 I7 1938</a:t>
            </a:r>
          </a:p>
          <a:p>
            <a:r>
              <a:rPr lang="en-GB" sz="1200" dirty="0"/>
              <a:t>=650  \0$aScotland -- History -- 18th century -- Fiction.</a:t>
            </a:r>
          </a:p>
          <a:p>
            <a:r>
              <a:rPr lang="en-GB" sz="1200" dirty="0"/>
              <a:t>=650  \0$aAbsence and presumption of death -- Fiction.</a:t>
            </a:r>
          </a:p>
          <a:p>
            <a:r>
              <a:rPr lang="en-GB" sz="1200" dirty="0"/>
              <a:t>=650  \0$aInheritance and succession -- Fiction.</a:t>
            </a:r>
          </a:p>
          <a:p>
            <a:r>
              <a:rPr lang="en-GB" sz="1200" dirty="0"/>
              <a:t>=650  \0$aBrothers -- Fiction.</a:t>
            </a:r>
          </a:p>
          <a:p>
            <a:r>
              <a:rPr lang="en-GB" sz="1200" dirty="0"/>
              <a:t>=650  \0$aRevenge -- Fiction.</a:t>
            </a:r>
          </a:p>
          <a:p>
            <a:r>
              <a:rPr lang="en-GB" sz="1200" dirty="0"/>
              <a:t>=650  \0$aPsychological fiction.</a:t>
            </a:r>
          </a:p>
          <a:p>
            <a:r>
              <a:rPr lang="en-GB" sz="1200" dirty="0"/>
              <a:t>=650  \4$aHistorical fiction.</a:t>
            </a:r>
          </a:p>
          <a:p>
            <a:r>
              <a:rPr lang="en-GB" sz="1200" dirty="0"/>
              <a:t>=700  2\$</a:t>
            </a:r>
            <a:r>
              <a:rPr lang="en-GB" sz="1200" dirty="0" err="1"/>
              <a:t>iElectronic</a:t>
            </a:r>
            <a:r>
              <a:rPr lang="en-GB" sz="1200" dirty="0"/>
              <a:t> Reproduction (Manifestation):$arlsgd00002346.</a:t>
            </a:r>
          </a:p>
        </p:txBody>
      </p:sp>
      <p:sp>
        <p:nvSpPr>
          <p:cNvPr id="4" name="TextBox 3"/>
          <p:cNvSpPr txBox="1"/>
          <p:nvPr/>
        </p:nvSpPr>
        <p:spPr>
          <a:xfrm>
            <a:off x="305348" y="244808"/>
            <a:ext cx="6286914" cy="584775"/>
          </a:xfrm>
          <a:prstGeom prst="rect">
            <a:avLst/>
          </a:prstGeom>
          <a:noFill/>
        </p:spPr>
        <p:txBody>
          <a:bodyPr wrap="none" rtlCol="0">
            <a:spAutoFit/>
          </a:bodyPr>
          <a:lstStyle/>
          <a:p>
            <a:r>
              <a:rPr lang="en-GB" sz="3200" dirty="0"/>
              <a:t>MARC 21 record export from RIMMF</a:t>
            </a:r>
          </a:p>
        </p:txBody>
      </p:sp>
    </p:spTree>
    <p:extLst>
      <p:ext uri="{BB962C8B-B14F-4D97-AF65-F5344CB8AC3E}">
        <p14:creationId xmlns:p14="http://schemas.microsoft.com/office/powerpoint/2010/main" val="2819811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069814" y="1497205"/>
            <a:ext cx="1036155" cy="723072"/>
            <a:chOff x="1789044" y="2077278"/>
            <a:chExt cx="1381540" cy="964096"/>
          </a:xfrm>
        </p:grpSpPr>
        <p:sp>
          <p:nvSpPr>
            <p:cNvPr id="2" name="TextBox 1"/>
            <p:cNvSpPr txBox="1"/>
            <p:nvPr/>
          </p:nvSpPr>
          <p:spPr>
            <a:xfrm>
              <a:off x="1965613" y="2297717"/>
              <a:ext cx="1028401" cy="553997"/>
            </a:xfrm>
            <a:prstGeom prst="rect">
              <a:avLst/>
            </a:prstGeom>
            <a:noFill/>
          </p:spPr>
          <p:txBody>
            <a:bodyPr wrap="none" rtlCol="0">
              <a:spAutoFit/>
            </a:bodyPr>
            <a:lstStyle/>
            <a:p>
              <a:pPr algn="ctr"/>
              <a:r>
                <a:rPr lang="en-GB" sz="2100" dirty="0"/>
                <a:t>Work</a:t>
              </a:r>
            </a:p>
          </p:txBody>
        </p:sp>
        <p:sp>
          <p:nvSpPr>
            <p:cNvPr id="3" name="Oval 2"/>
            <p:cNvSpPr/>
            <p:nvPr/>
          </p:nvSpPr>
          <p:spPr>
            <a:xfrm>
              <a:off x="1789044" y="2077278"/>
              <a:ext cx="1381540" cy="964096"/>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grpSp>
      <p:grpSp>
        <p:nvGrpSpPr>
          <p:cNvPr id="5" name="Group 4"/>
          <p:cNvGrpSpPr/>
          <p:nvPr/>
        </p:nvGrpSpPr>
        <p:grpSpPr>
          <a:xfrm>
            <a:off x="821957" y="2518970"/>
            <a:ext cx="1531868" cy="723072"/>
            <a:chOff x="1789044" y="2077278"/>
            <a:chExt cx="2042490" cy="964096"/>
          </a:xfrm>
        </p:grpSpPr>
        <p:sp>
          <p:nvSpPr>
            <p:cNvPr id="6" name="TextBox 5"/>
            <p:cNvSpPr txBox="1"/>
            <p:nvPr/>
          </p:nvSpPr>
          <p:spPr>
            <a:xfrm>
              <a:off x="1963732" y="2297717"/>
              <a:ext cx="1810325" cy="553997"/>
            </a:xfrm>
            <a:prstGeom prst="rect">
              <a:avLst/>
            </a:prstGeom>
            <a:noFill/>
          </p:spPr>
          <p:txBody>
            <a:bodyPr wrap="none" rtlCol="0">
              <a:spAutoFit/>
            </a:bodyPr>
            <a:lstStyle/>
            <a:p>
              <a:pPr algn="ctr"/>
              <a:r>
                <a:rPr lang="en-GB" sz="2100" dirty="0"/>
                <a:t>Expression</a:t>
              </a:r>
            </a:p>
          </p:txBody>
        </p:sp>
        <p:sp>
          <p:nvSpPr>
            <p:cNvPr id="7" name="Oval 6"/>
            <p:cNvSpPr/>
            <p:nvPr/>
          </p:nvSpPr>
          <p:spPr>
            <a:xfrm>
              <a:off x="1789044" y="2077278"/>
              <a:ext cx="2042490" cy="964096"/>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grpSp>
      <p:grpSp>
        <p:nvGrpSpPr>
          <p:cNvPr id="8" name="Group 7"/>
          <p:cNvGrpSpPr/>
          <p:nvPr/>
        </p:nvGrpSpPr>
        <p:grpSpPr>
          <a:xfrm>
            <a:off x="4198015" y="3540735"/>
            <a:ext cx="1816415" cy="987870"/>
            <a:chOff x="1789044" y="2077278"/>
            <a:chExt cx="2421886" cy="1317160"/>
          </a:xfrm>
        </p:grpSpPr>
        <p:sp>
          <p:nvSpPr>
            <p:cNvPr id="9" name="TextBox 8"/>
            <p:cNvSpPr txBox="1"/>
            <p:nvPr/>
          </p:nvSpPr>
          <p:spPr>
            <a:xfrm>
              <a:off x="1861299" y="2297717"/>
              <a:ext cx="2277377" cy="984885"/>
            </a:xfrm>
            <a:prstGeom prst="rect">
              <a:avLst/>
            </a:prstGeom>
            <a:noFill/>
          </p:spPr>
          <p:txBody>
            <a:bodyPr wrap="none" rtlCol="0">
              <a:spAutoFit/>
            </a:bodyPr>
            <a:lstStyle/>
            <a:p>
              <a:pPr algn="ctr"/>
              <a:r>
                <a:rPr lang="en-GB" sz="2100" dirty="0"/>
                <a:t>Manifestation</a:t>
              </a:r>
            </a:p>
            <a:p>
              <a:pPr algn="ctr"/>
              <a:r>
                <a:rPr lang="en-GB" sz="2100" dirty="0"/>
                <a:t>(print)</a:t>
              </a:r>
            </a:p>
          </p:txBody>
        </p:sp>
        <p:sp>
          <p:nvSpPr>
            <p:cNvPr id="10" name="Oval 9"/>
            <p:cNvSpPr/>
            <p:nvPr/>
          </p:nvSpPr>
          <p:spPr>
            <a:xfrm>
              <a:off x="1789044" y="2077278"/>
              <a:ext cx="2421886" cy="131716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grpSp>
      <p:grpSp>
        <p:nvGrpSpPr>
          <p:cNvPr id="11" name="Group 10"/>
          <p:cNvGrpSpPr/>
          <p:nvPr/>
        </p:nvGrpSpPr>
        <p:grpSpPr>
          <a:xfrm>
            <a:off x="4659102" y="4855683"/>
            <a:ext cx="906944" cy="723072"/>
            <a:chOff x="1789044" y="2077278"/>
            <a:chExt cx="1209259" cy="964096"/>
          </a:xfrm>
        </p:grpSpPr>
        <p:sp>
          <p:nvSpPr>
            <p:cNvPr id="12" name="TextBox 11"/>
            <p:cNvSpPr txBox="1"/>
            <p:nvPr/>
          </p:nvSpPr>
          <p:spPr>
            <a:xfrm>
              <a:off x="1934787" y="2297717"/>
              <a:ext cx="917774" cy="553997"/>
            </a:xfrm>
            <a:prstGeom prst="rect">
              <a:avLst/>
            </a:prstGeom>
            <a:noFill/>
          </p:spPr>
          <p:txBody>
            <a:bodyPr wrap="none" rtlCol="0">
              <a:spAutoFit/>
            </a:bodyPr>
            <a:lstStyle/>
            <a:p>
              <a:pPr algn="ctr"/>
              <a:r>
                <a:rPr lang="en-GB" sz="2100" dirty="0"/>
                <a:t>Item</a:t>
              </a:r>
            </a:p>
          </p:txBody>
        </p:sp>
        <p:sp>
          <p:nvSpPr>
            <p:cNvPr id="13" name="Oval 12"/>
            <p:cNvSpPr/>
            <p:nvPr/>
          </p:nvSpPr>
          <p:spPr>
            <a:xfrm>
              <a:off x="1789044" y="2077278"/>
              <a:ext cx="1209259" cy="964096"/>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grpSp>
      <p:cxnSp>
        <p:nvCxnSpPr>
          <p:cNvPr id="16" name="Straight Arrow Connector 15"/>
          <p:cNvCxnSpPr>
            <a:stCxn id="7" idx="0"/>
            <a:endCxn id="3" idx="4"/>
          </p:cNvCxnSpPr>
          <p:nvPr/>
        </p:nvCxnSpPr>
        <p:spPr>
          <a:xfrm flipV="1">
            <a:off x="1620651" y="2220277"/>
            <a:ext cx="1" cy="298693"/>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33" idx="0"/>
            <a:endCxn id="7" idx="4"/>
          </p:cNvCxnSpPr>
          <p:nvPr/>
        </p:nvCxnSpPr>
        <p:spPr>
          <a:xfrm flipH="1" flipV="1">
            <a:off x="1587891" y="3242042"/>
            <a:ext cx="1" cy="298693"/>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13" idx="0"/>
            <a:endCxn id="10" idx="4"/>
          </p:cNvCxnSpPr>
          <p:nvPr/>
        </p:nvCxnSpPr>
        <p:spPr>
          <a:xfrm flipH="1" flipV="1">
            <a:off x="5106223" y="4528605"/>
            <a:ext cx="6351" cy="327078"/>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grpSp>
        <p:nvGrpSpPr>
          <p:cNvPr id="31" name="Group 30"/>
          <p:cNvGrpSpPr/>
          <p:nvPr/>
        </p:nvGrpSpPr>
        <p:grpSpPr>
          <a:xfrm>
            <a:off x="679684" y="3540735"/>
            <a:ext cx="1816415" cy="987870"/>
            <a:chOff x="1789044" y="2077278"/>
            <a:chExt cx="2421886" cy="1317160"/>
          </a:xfrm>
        </p:grpSpPr>
        <p:sp>
          <p:nvSpPr>
            <p:cNvPr id="32" name="TextBox 31"/>
            <p:cNvSpPr txBox="1"/>
            <p:nvPr/>
          </p:nvSpPr>
          <p:spPr>
            <a:xfrm>
              <a:off x="1861299" y="2297717"/>
              <a:ext cx="2277377" cy="984885"/>
            </a:xfrm>
            <a:prstGeom prst="rect">
              <a:avLst/>
            </a:prstGeom>
            <a:noFill/>
          </p:spPr>
          <p:txBody>
            <a:bodyPr wrap="none" rtlCol="0">
              <a:spAutoFit/>
            </a:bodyPr>
            <a:lstStyle/>
            <a:p>
              <a:pPr algn="ctr"/>
              <a:r>
                <a:rPr lang="en-GB" sz="2100" dirty="0"/>
                <a:t>Manifestation</a:t>
              </a:r>
            </a:p>
            <a:p>
              <a:pPr algn="ctr"/>
              <a:r>
                <a:rPr lang="en-GB" sz="2100" dirty="0"/>
                <a:t>(digitized)</a:t>
              </a:r>
            </a:p>
          </p:txBody>
        </p:sp>
        <p:sp>
          <p:nvSpPr>
            <p:cNvPr id="33" name="Oval 32"/>
            <p:cNvSpPr/>
            <p:nvPr/>
          </p:nvSpPr>
          <p:spPr>
            <a:xfrm>
              <a:off x="1789044" y="2077278"/>
              <a:ext cx="2421886" cy="131716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grpSp>
      <p:cxnSp>
        <p:nvCxnSpPr>
          <p:cNvPr id="38" name="Curved Connector 37"/>
          <p:cNvCxnSpPr>
            <a:stCxn id="10" idx="0"/>
            <a:endCxn id="52" idx="4"/>
          </p:cNvCxnSpPr>
          <p:nvPr/>
        </p:nvCxnSpPr>
        <p:spPr>
          <a:xfrm rot="5400000" flipH="1" flipV="1">
            <a:off x="4962053" y="3396565"/>
            <a:ext cx="288341" cy="12700"/>
          </a:xfrm>
          <a:prstGeom prst="curvedConnector3">
            <a:avLst>
              <a:gd name="adj1" fmla="val 50000"/>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2496653" y="4097549"/>
            <a:ext cx="1701363" cy="646331"/>
          </a:xfrm>
          <a:prstGeom prst="rect">
            <a:avLst/>
          </a:prstGeom>
          <a:noFill/>
        </p:spPr>
        <p:txBody>
          <a:bodyPr wrap="none" rtlCol="0">
            <a:spAutoFit/>
          </a:bodyPr>
          <a:lstStyle/>
          <a:p>
            <a:r>
              <a:rPr lang="en-GB" dirty="0" smtClean="0"/>
              <a:t>is electronic</a:t>
            </a:r>
          </a:p>
          <a:p>
            <a:r>
              <a:rPr lang="en-GB" dirty="0" smtClean="0"/>
              <a:t>reproduction of</a:t>
            </a:r>
            <a:endParaRPr lang="en-GB" dirty="0"/>
          </a:p>
        </p:txBody>
      </p:sp>
      <p:sp>
        <p:nvSpPr>
          <p:cNvPr id="36" name="TextBox 35"/>
          <p:cNvSpPr txBox="1"/>
          <p:nvPr/>
        </p:nvSpPr>
        <p:spPr>
          <a:xfrm>
            <a:off x="305348" y="244808"/>
            <a:ext cx="8293361" cy="584775"/>
          </a:xfrm>
          <a:prstGeom prst="rect">
            <a:avLst/>
          </a:prstGeom>
          <a:noFill/>
        </p:spPr>
        <p:txBody>
          <a:bodyPr wrap="none" rtlCol="0">
            <a:spAutoFit/>
          </a:bodyPr>
          <a:lstStyle/>
          <a:p>
            <a:r>
              <a:rPr lang="en-GB" sz="3200" dirty="0" smtClean="0"/>
              <a:t>Digitize = Itemize: Connecting library and archive</a:t>
            </a:r>
            <a:endParaRPr lang="en-GB" sz="3200" dirty="0"/>
          </a:p>
        </p:txBody>
      </p:sp>
      <p:cxnSp>
        <p:nvCxnSpPr>
          <p:cNvPr id="43" name="Curved Connector 42"/>
          <p:cNvCxnSpPr>
            <a:stCxn id="33" idx="6"/>
            <a:endCxn id="10" idx="2"/>
          </p:cNvCxnSpPr>
          <p:nvPr/>
        </p:nvCxnSpPr>
        <p:spPr>
          <a:xfrm>
            <a:off x="2496099" y="4034670"/>
            <a:ext cx="1701916" cy="12700"/>
          </a:xfrm>
          <a:prstGeom prst="curvedConnector3">
            <a:avLst>
              <a:gd name="adj1" fmla="val 50000"/>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a:xfrm>
            <a:off x="4198015" y="2264524"/>
            <a:ext cx="1816415" cy="987870"/>
            <a:chOff x="1789044" y="2077277"/>
            <a:chExt cx="2421886" cy="1317160"/>
          </a:xfrm>
        </p:grpSpPr>
        <p:sp>
          <p:nvSpPr>
            <p:cNvPr id="51" name="TextBox 50"/>
            <p:cNvSpPr txBox="1"/>
            <p:nvPr/>
          </p:nvSpPr>
          <p:spPr>
            <a:xfrm>
              <a:off x="1861299" y="2297717"/>
              <a:ext cx="2277377" cy="984885"/>
            </a:xfrm>
            <a:prstGeom prst="rect">
              <a:avLst/>
            </a:prstGeom>
            <a:noFill/>
          </p:spPr>
          <p:txBody>
            <a:bodyPr wrap="none" rtlCol="0">
              <a:spAutoFit/>
            </a:bodyPr>
            <a:lstStyle/>
            <a:p>
              <a:pPr algn="ctr"/>
              <a:r>
                <a:rPr lang="en-GB" sz="2100" dirty="0"/>
                <a:t>Manifestation</a:t>
              </a:r>
            </a:p>
            <a:p>
              <a:pPr algn="ctr"/>
              <a:r>
                <a:rPr lang="en-GB" sz="2100" dirty="0" smtClean="0"/>
                <a:t>(</a:t>
              </a:r>
              <a:r>
                <a:rPr lang="en-GB" sz="2100" dirty="0" err="1" smtClean="0"/>
                <a:t>fonds</a:t>
              </a:r>
              <a:r>
                <a:rPr lang="en-GB" sz="2100" dirty="0" smtClean="0"/>
                <a:t>)</a:t>
              </a:r>
              <a:endParaRPr lang="en-GB" sz="2100" dirty="0"/>
            </a:p>
          </p:txBody>
        </p:sp>
        <p:sp>
          <p:nvSpPr>
            <p:cNvPr id="52" name="Oval 51"/>
            <p:cNvSpPr/>
            <p:nvPr/>
          </p:nvSpPr>
          <p:spPr>
            <a:xfrm>
              <a:off x="1789044" y="2077277"/>
              <a:ext cx="2421886" cy="131716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grpSp>
      <p:sp>
        <p:nvSpPr>
          <p:cNvPr id="57" name="TextBox 56"/>
          <p:cNvSpPr txBox="1"/>
          <p:nvPr/>
        </p:nvSpPr>
        <p:spPr>
          <a:xfrm>
            <a:off x="3498541" y="3224469"/>
            <a:ext cx="1541961" cy="369332"/>
          </a:xfrm>
          <a:prstGeom prst="rect">
            <a:avLst/>
          </a:prstGeom>
          <a:noFill/>
        </p:spPr>
        <p:txBody>
          <a:bodyPr wrap="none" rtlCol="0">
            <a:spAutoFit/>
          </a:bodyPr>
          <a:lstStyle/>
          <a:p>
            <a:r>
              <a:rPr lang="en-GB" dirty="0" smtClean="0"/>
              <a:t>is contained in</a:t>
            </a:r>
            <a:endParaRPr lang="en-GB" dirty="0"/>
          </a:p>
        </p:txBody>
      </p:sp>
      <p:grpSp>
        <p:nvGrpSpPr>
          <p:cNvPr id="61" name="Group 60"/>
          <p:cNvGrpSpPr/>
          <p:nvPr/>
        </p:nvGrpSpPr>
        <p:grpSpPr>
          <a:xfrm>
            <a:off x="4114099" y="1018226"/>
            <a:ext cx="1984247" cy="957957"/>
            <a:chOff x="1789044" y="2077277"/>
            <a:chExt cx="2042490" cy="1277276"/>
          </a:xfrm>
        </p:grpSpPr>
        <p:sp>
          <p:nvSpPr>
            <p:cNvPr id="62" name="TextBox 61"/>
            <p:cNvSpPr txBox="1"/>
            <p:nvPr/>
          </p:nvSpPr>
          <p:spPr>
            <a:xfrm>
              <a:off x="1989812" y="2297717"/>
              <a:ext cx="1758168" cy="984885"/>
            </a:xfrm>
            <a:prstGeom prst="rect">
              <a:avLst/>
            </a:prstGeom>
            <a:noFill/>
          </p:spPr>
          <p:txBody>
            <a:bodyPr wrap="none" rtlCol="0">
              <a:spAutoFit/>
            </a:bodyPr>
            <a:lstStyle/>
            <a:p>
              <a:pPr algn="ctr"/>
              <a:r>
                <a:rPr lang="en-GB" sz="2100" dirty="0" smtClean="0"/>
                <a:t>Manifestation</a:t>
              </a:r>
            </a:p>
            <a:p>
              <a:pPr algn="ctr"/>
              <a:r>
                <a:rPr lang="en-GB" sz="2100" dirty="0" smtClean="0"/>
                <a:t>(archive)</a:t>
              </a:r>
              <a:endParaRPr lang="en-GB" sz="2100" dirty="0"/>
            </a:p>
          </p:txBody>
        </p:sp>
        <p:sp>
          <p:nvSpPr>
            <p:cNvPr id="63" name="Oval 62"/>
            <p:cNvSpPr/>
            <p:nvPr/>
          </p:nvSpPr>
          <p:spPr>
            <a:xfrm>
              <a:off x="1789044" y="2077277"/>
              <a:ext cx="2042490" cy="1277276"/>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grpSp>
      <p:cxnSp>
        <p:nvCxnSpPr>
          <p:cNvPr id="65" name="Straight Arrow Connector 64"/>
          <p:cNvCxnSpPr>
            <a:stCxn id="52" idx="0"/>
            <a:endCxn id="63" idx="4"/>
          </p:cNvCxnSpPr>
          <p:nvPr/>
        </p:nvCxnSpPr>
        <p:spPr>
          <a:xfrm flipV="1">
            <a:off x="5106223" y="1976183"/>
            <a:ext cx="0" cy="288341"/>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a:off x="3498540" y="1929908"/>
            <a:ext cx="1541961" cy="369332"/>
          </a:xfrm>
          <a:prstGeom prst="rect">
            <a:avLst/>
          </a:prstGeom>
          <a:noFill/>
        </p:spPr>
        <p:txBody>
          <a:bodyPr wrap="none" rtlCol="0">
            <a:spAutoFit/>
          </a:bodyPr>
          <a:lstStyle/>
          <a:p>
            <a:r>
              <a:rPr lang="en-GB" dirty="0" smtClean="0"/>
              <a:t>is contained in</a:t>
            </a:r>
            <a:endParaRPr lang="en-GB" dirty="0"/>
          </a:p>
        </p:txBody>
      </p:sp>
      <p:grpSp>
        <p:nvGrpSpPr>
          <p:cNvPr id="70" name="Group 69"/>
          <p:cNvGrpSpPr/>
          <p:nvPr/>
        </p:nvGrpSpPr>
        <p:grpSpPr>
          <a:xfrm>
            <a:off x="7196326" y="1218333"/>
            <a:ext cx="595271" cy="557743"/>
            <a:chOff x="2088740" y="2297715"/>
            <a:chExt cx="793695" cy="743657"/>
          </a:xfrm>
        </p:grpSpPr>
        <p:sp>
          <p:nvSpPr>
            <p:cNvPr id="71" name="TextBox 70"/>
            <p:cNvSpPr txBox="1"/>
            <p:nvPr/>
          </p:nvSpPr>
          <p:spPr>
            <a:xfrm>
              <a:off x="2203244" y="2392544"/>
              <a:ext cx="564686" cy="553997"/>
            </a:xfrm>
            <a:prstGeom prst="rect">
              <a:avLst/>
            </a:prstGeom>
            <a:noFill/>
          </p:spPr>
          <p:txBody>
            <a:bodyPr wrap="none" rtlCol="0">
              <a:spAutoFit/>
            </a:bodyPr>
            <a:lstStyle/>
            <a:p>
              <a:pPr algn="ctr"/>
              <a:r>
                <a:rPr lang="en-GB" sz="2100" dirty="0" smtClean="0"/>
                <a:t>W</a:t>
              </a:r>
              <a:endParaRPr lang="en-GB" sz="2100" dirty="0"/>
            </a:p>
          </p:txBody>
        </p:sp>
        <p:sp>
          <p:nvSpPr>
            <p:cNvPr id="72" name="Oval 71"/>
            <p:cNvSpPr/>
            <p:nvPr/>
          </p:nvSpPr>
          <p:spPr>
            <a:xfrm>
              <a:off x="2088740" y="2297715"/>
              <a:ext cx="793695" cy="74365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grpSp>
      <p:grpSp>
        <p:nvGrpSpPr>
          <p:cNvPr id="73" name="Group 72"/>
          <p:cNvGrpSpPr/>
          <p:nvPr/>
        </p:nvGrpSpPr>
        <p:grpSpPr>
          <a:xfrm>
            <a:off x="6362720" y="1225811"/>
            <a:ext cx="569232" cy="542786"/>
            <a:chOff x="2453936" y="2253809"/>
            <a:chExt cx="758976" cy="723714"/>
          </a:xfrm>
        </p:grpSpPr>
        <p:sp>
          <p:nvSpPr>
            <p:cNvPr id="74" name="TextBox 73"/>
            <p:cNvSpPr txBox="1"/>
            <p:nvPr/>
          </p:nvSpPr>
          <p:spPr>
            <a:xfrm>
              <a:off x="2622683" y="2338668"/>
              <a:ext cx="421483" cy="553997"/>
            </a:xfrm>
            <a:prstGeom prst="rect">
              <a:avLst/>
            </a:prstGeom>
            <a:noFill/>
          </p:spPr>
          <p:txBody>
            <a:bodyPr wrap="none" rtlCol="0">
              <a:spAutoFit/>
            </a:bodyPr>
            <a:lstStyle/>
            <a:p>
              <a:pPr algn="ctr"/>
              <a:r>
                <a:rPr lang="en-GB" sz="2100" dirty="0" smtClean="0"/>
                <a:t>E</a:t>
              </a:r>
              <a:endParaRPr lang="en-GB" sz="2100" dirty="0"/>
            </a:p>
          </p:txBody>
        </p:sp>
        <p:sp>
          <p:nvSpPr>
            <p:cNvPr id="75" name="Oval 74"/>
            <p:cNvSpPr/>
            <p:nvPr/>
          </p:nvSpPr>
          <p:spPr>
            <a:xfrm>
              <a:off x="2453936" y="2253809"/>
              <a:ext cx="758976" cy="723714"/>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grpSp>
      <p:cxnSp>
        <p:nvCxnSpPr>
          <p:cNvPr id="94" name="Curved Connector 93"/>
          <p:cNvCxnSpPr>
            <a:stCxn id="63" idx="6"/>
            <a:endCxn id="75" idx="2"/>
          </p:cNvCxnSpPr>
          <p:nvPr/>
        </p:nvCxnSpPr>
        <p:spPr>
          <a:xfrm flipV="1">
            <a:off x="6098346" y="1497204"/>
            <a:ext cx="264374" cy="1"/>
          </a:xfrm>
          <a:prstGeom prst="curvedConnector3">
            <a:avLst>
              <a:gd name="adj1" fmla="val 50000"/>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98" name="Curved Connector 97"/>
          <p:cNvCxnSpPr>
            <a:stCxn id="75" idx="6"/>
            <a:endCxn id="72" idx="2"/>
          </p:cNvCxnSpPr>
          <p:nvPr/>
        </p:nvCxnSpPr>
        <p:spPr>
          <a:xfrm>
            <a:off x="6931952" y="1497204"/>
            <a:ext cx="264374" cy="1"/>
          </a:xfrm>
          <a:prstGeom prst="curvedConnector3">
            <a:avLst>
              <a:gd name="adj1" fmla="val 50000"/>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03" name="TextBox 102"/>
          <p:cNvSpPr txBox="1"/>
          <p:nvPr/>
        </p:nvSpPr>
        <p:spPr>
          <a:xfrm>
            <a:off x="6632923" y="2573793"/>
            <a:ext cx="1298561" cy="369332"/>
          </a:xfrm>
          <a:prstGeom prst="rect">
            <a:avLst/>
          </a:prstGeom>
          <a:noFill/>
          <a:ln w="28575">
            <a:solidFill>
              <a:srgbClr val="0070C0"/>
            </a:solidFill>
          </a:ln>
        </p:spPr>
        <p:txBody>
          <a:bodyPr wrap="none" rtlCol="0">
            <a:spAutoFit/>
          </a:bodyPr>
          <a:lstStyle/>
          <a:p>
            <a:r>
              <a:rPr lang="en-GB" dirty="0" smtClean="0"/>
              <a:t>Aggregates!</a:t>
            </a:r>
            <a:endParaRPr lang="en-GB" dirty="0"/>
          </a:p>
        </p:txBody>
      </p:sp>
      <p:cxnSp>
        <p:nvCxnSpPr>
          <p:cNvPr id="104" name="Straight Arrow Connector 103"/>
          <p:cNvCxnSpPr>
            <a:stCxn id="103" idx="1"/>
            <a:endCxn id="52" idx="6"/>
          </p:cNvCxnSpPr>
          <p:nvPr/>
        </p:nvCxnSpPr>
        <p:spPr>
          <a:xfrm flipH="1">
            <a:off x="6014430" y="2758459"/>
            <a:ext cx="618493" cy="0"/>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109" name="Straight Arrow Connector 108"/>
          <p:cNvCxnSpPr>
            <a:stCxn id="103" idx="1"/>
            <a:endCxn id="63" idx="5"/>
          </p:cNvCxnSpPr>
          <p:nvPr/>
        </p:nvCxnSpPr>
        <p:spPr>
          <a:xfrm flipH="1" flipV="1">
            <a:off x="5807760" y="1835893"/>
            <a:ext cx="825163" cy="922566"/>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92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fade">
                                      <p:cBhvr>
                                        <p:cTn id="7" dur="1000"/>
                                        <p:tgtEl>
                                          <p:spTgt spid="3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7"/>
                                        </p:tgtEl>
                                        <p:attrNameLst>
                                          <p:attrName>style.visibility</p:attrName>
                                        </p:attrNameLst>
                                      </p:cBhvr>
                                      <p:to>
                                        <p:strVal val="visible"/>
                                      </p:to>
                                    </p:set>
                                    <p:animEffect transition="in" filter="fade">
                                      <p:cBhvr>
                                        <p:cTn id="10" dur="1000"/>
                                        <p:tgtEl>
                                          <p:spTgt spid="57"/>
                                        </p:tgtEl>
                                      </p:cBhvr>
                                    </p:animEffect>
                                  </p:childTnLst>
                                </p:cTn>
                              </p:par>
                            </p:childTnLst>
                          </p:cTn>
                        </p:par>
                        <p:par>
                          <p:cTn id="11" fill="hold">
                            <p:stCondLst>
                              <p:cond delay="1000"/>
                            </p:stCondLst>
                            <p:childTnLst>
                              <p:par>
                                <p:cTn id="12" presetID="10" presetClass="entr" presetSubtype="0" fill="hold" nodeType="afterEffect">
                                  <p:stCondLst>
                                    <p:cond delay="0"/>
                                  </p:stCondLst>
                                  <p:childTnLst>
                                    <p:set>
                                      <p:cBhvr>
                                        <p:cTn id="13" dur="1" fill="hold">
                                          <p:stCondLst>
                                            <p:cond delay="0"/>
                                          </p:stCondLst>
                                        </p:cTn>
                                        <p:tgtEl>
                                          <p:spTgt spid="48"/>
                                        </p:tgtEl>
                                        <p:attrNameLst>
                                          <p:attrName>style.visibility</p:attrName>
                                        </p:attrNameLst>
                                      </p:cBhvr>
                                      <p:to>
                                        <p:strVal val="visible"/>
                                      </p:to>
                                    </p:set>
                                    <p:animEffect transition="in" filter="fade">
                                      <p:cBhvr>
                                        <p:cTn id="14" dur="1000"/>
                                        <p:tgtEl>
                                          <p:spTgt spid="48"/>
                                        </p:tgtEl>
                                      </p:cBhvr>
                                    </p:animEffect>
                                  </p:childTnLst>
                                </p:cTn>
                              </p:par>
                            </p:childTnLst>
                          </p:cTn>
                        </p:par>
                        <p:par>
                          <p:cTn id="15" fill="hold">
                            <p:stCondLst>
                              <p:cond delay="2000"/>
                            </p:stCondLst>
                            <p:childTnLst>
                              <p:par>
                                <p:cTn id="16" presetID="10" presetClass="entr" presetSubtype="0" fill="hold" nodeType="afterEffect">
                                  <p:stCondLst>
                                    <p:cond delay="0"/>
                                  </p:stCondLst>
                                  <p:childTnLst>
                                    <p:set>
                                      <p:cBhvr>
                                        <p:cTn id="17" dur="1" fill="hold">
                                          <p:stCondLst>
                                            <p:cond delay="0"/>
                                          </p:stCondLst>
                                        </p:cTn>
                                        <p:tgtEl>
                                          <p:spTgt spid="65"/>
                                        </p:tgtEl>
                                        <p:attrNameLst>
                                          <p:attrName>style.visibility</p:attrName>
                                        </p:attrNameLst>
                                      </p:cBhvr>
                                      <p:to>
                                        <p:strVal val="visible"/>
                                      </p:to>
                                    </p:set>
                                    <p:animEffect transition="in" filter="fade">
                                      <p:cBhvr>
                                        <p:cTn id="18" dur="1000"/>
                                        <p:tgtEl>
                                          <p:spTgt spid="65"/>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69"/>
                                        </p:tgtEl>
                                        <p:attrNameLst>
                                          <p:attrName>style.visibility</p:attrName>
                                        </p:attrNameLst>
                                      </p:cBhvr>
                                      <p:to>
                                        <p:strVal val="visible"/>
                                      </p:to>
                                    </p:set>
                                    <p:animEffect transition="in" filter="fade">
                                      <p:cBhvr>
                                        <p:cTn id="21" dur="1000"/>
                                        <p:tgtEl>
                                          <p:spTgt spid="69"/>
                                        </p:tgtEl>
                                      </p:cBhvr>
                                    </p:animEffect>
                                  </p:childTnLst>
                                </p:cTn>
                              </p:par>
                            </p:childTnLst>
                          </p:cTn>
                        </p:par>
                        <p:par>
                          <p:cTn id="22" fill="hold">
                            <p:stCondLst>
                              <p:cond delay="3000"/>
                            </p:stCondLst>
                            <p:childTnLst>
                              <p:par>
                                <p:cTn id="23" presetID="10" presetClass="entr" presetSubtype="0" fill="hold" nodeType="afterEffect">
                                  <p:stCondLst>
                                    <p:cond delay="0"/>
                                  </p:stCondLst>
                                  <p:childTnLst>
                                    <p:set>
                                      <p:cBhvr>
                                        <p:cTn id="24" dur="1" fill="hold">
                                          <p:stCondLst>
                                            <p:cond delay="0"/>
                                          </p:stCondLst>
                                        </p:cTn>
                                        <p:tgtEl>
                                          <p:spTgt spid="61"/>
                                        </p:tgtEl>
                                        <p:attrNameLst>
                                          <p:attrName>style.visibility</p:attrName>
                                        </p:attrNameLst>
                                      </p:cBhvr>
                                      <p:to>
                                        <p:strVal val="visible"/>
                                      </p:to>
                                    </p:set>
                                    <p:animEffect transition="in" filter="fade">
                                      <p:cBhvr>
                                        <p:cTn id="25" dur="1000"/>
                                        <p:tgtEl>
                                          <p:spTgt spid="61"/>
                                        </p:tgtEl>
                                      </p:cBhvr>
                                    </p:animEffect>
                                  </p:childTnLst>
                                </p:cTn>
                              </p:par>
                            </p:childTnLst>
                          </p:cTn>
                        </p:par>
                        <p:par>
                          <p:cTn id="26" fill="hold">
                            <p:stCondLst>
                              <p:cond delay="4000"/>
                            </p:stCondLst>
                            <p:childTnLst>
                              <p:par>
                                <p:cTn id="27" presetID="10" presetClass="entr" presetSubtype="0" fill="hold" nodeType="afterEffect">
                                  <p:stCondLst>
                                    <p:cond delay="0"/>
                                  </p:stCondLst>
                                  <p:childTnLst>
                                    <p:set>
                                      <p:cBhvr>
                                        <p:cTn id="28" dur="1" fill="hold">
                                          <p:stCondLst>
                                            <p:cond delay="0"/>
                                          </p:stCondLst>
                                        </p:cTn>
                                        <p:tgtEl>
                                          <p:spTgt spid="94"/>
                                        </p:tgtEl>
                                        <p:attrNameLst>
                                          <p:attrName>style.visibility</p:attrName>
                                        </p:attrNameLst>
                                      </p:cBhvr>
                                      <p:to>
                                        <p:strVal val="visible"/>
                                      </p:to>
                                    </p:set>
                                    <p:animEffect transition="in" filter="fade">
                                      <p:cBhvr>
                                        <p:cTn id="29" dur="1000"/>
                                        <p:tgtEl>
                                          <p:spTgt spid="94"/>
                                        </p:tgtEl>
                                      </p:cBhvr>
                                    </p:animEffect>
                                  </p:childTnLst>
                                </p:cTn>
                              </p:par>
                            </p:childTnLst>
                          </p:cTn>
                        </p:par>
                        <p:par>
                          <p:cTn id="30" fill="hold">
                            <p:stCondLst>
                              <p:cond delay="5000"/>
                            </p:stCondLst>
                            <p:childTnLst>
                              <p:par>
                                <p:cTn id="31" presetID="10" presetClass="entr" presetSubtype="0" fill="hold" nodeType="afterEffect">
                                  <p:stCondLst>
                                    <p:cond delay="0"/>
                                  </p:stCondLst>
                                  <p:childTnLst>
                                    <p:set>
                                      <p:cBhvr>
                                        <p:cTn id="32" dur="1" fill="hold">
                                          <p:stCondLst>
                                            <p:cond delay="0"/>
                                          </p:stCondLst>
                                        </p:cTn>
                                        <p:tgtEl>
                                          <p:spTgt spid="73"/>
                                        </p:tgtEl>
                                        <p:attrNameLst>
                                          <p:attrName>style.visibility</p:attrName>
                                        </p:attrNameLst>
                                      </p:cBhvr>
                                      <p:to>
                                        <p:strVal val="visible"/>
                                      </p:to>
                                    </p:set>
                                    <p:animEffect transition="in" filter="fade">
                                      <p:cBhvr>
                                        <p:cTn id="33" dur="1000"/>
                                        <p:tgtEl>
                                          <p:spTgt spid="73"/>
                                        </p:tgtEl>
                                      </p:cBhvr>
                                    </p:animEffect>
                                  </p:childTnLst>
                                </p:cTn>
                              </p:par>
                            </p:childTnLst>
                          </p:cTn>
                        </p:par>
                        <p:par>
                          <p:cTn id="34" fill="hold">
                            <p:stCondLst>
                              <p:cond delay="6000"/>
                            </p:stCondLst>
                            <p:childTnLst>
                              <p:par>
                                <p:cTn id="35" presetID="10" presetClass="entr" presetSubtype="0" fill="hold" nodeType="afterEffect">
                                  <p:stCondLst>
                                    <p:cond delay="0"/>
                                  </p:stCondLst>
                                  <p:childTnLst>
                                    <p:set>
                                      <p:cBhvr>
                                        <p:cTn id="36" dur="1" fill="hold">
                                          <p:stCondLst>
                                            <p:cond delay="0"/>
                                          </p:stCondLst>
                                        </p:cTn>
                                        <p:tgtEl>
                                          <p:spTgt spid="98"/>
                                        </p:tgtEl>
                                        <p:attrNameLst>
                                          <p:attrName>style.visibility</p:attrName>
                                        </p:attrNameLst>
                                      </p:cBhvr>
                                      <p:to>
                                        <p:strVal val="visible"/>
                                      </p:to>
                                    </p:set>
                                    <p:animEffect transition="in" filter="fade">
                                      <p:cBhvr>
                                        <p:cTn id="37" dur="1000"/>
                                        <p:tgtEl>
                                          <p:spTgt spid="98"/>
                                        </p:tgtEl>
                                      </p:cBhvr>
                                    </p:animEffect>
                                  </p:childTnLst>
                                </p:cTn>
                              </p:par>
                            </p:childTnLst>
                          </p:cTn>
                        </p:par>
                        <p:par>
                          <p:cTn id="38" fill="hold">
                            <p:stCondLst>
                              <p:cond delay="7000"/>
                            </p:stCondLst>
                            <p:childTnLst>
                              <p:par>
                                <p:cTn id="39" presetID="10" presetClass="entr" presetSubtype="0" fill="hold" nodeType="afterEffect">
                                  <p:stCondLst>
                                    <p:cond delay="0"/>
                                  </p:stCondLst>
                                  <p:childTnLst>
                                    <p:set>
                                      <p:cBhvr>
                                        <p:cTn id="40" dur="1" fill="hold">
                                          <p:stCondLst>
                                            <p:cond delay="0"/>
                                          </p:stCondLst>
                                        </p:cTn>
                                        <p:tgtEl>
                                          <p:spTgt spid="70"/>
                                        </p:tgtEl>
                                        <p:attrNameLst>
                                          <p:attrName>style.visibility</p:attrName>
                                        </p:attrNameLst>
                                      </p:cBhvr>
                                      <p:to>
                                        <p:strVal val="visible"/>
                                      </p:to>
                                    </p:set>
                                    <p:animEffect transition="in" filter="fade">
                                      <p:cBhvr>
                                        <p:cTn id="41" dur="1000"/>
                                        <p:tgtEl>
                                          <p:spTgt spid="70"/>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103"/>
                                        </p:tgtEl>
                                        <p:attrNameLst>
                                          <p:attrName>style.visibility</p:attrName>
                                        </p:attrNameLst>
                                      </p:cBhvr>
                                      <p:to>
                                        <p:strVal val="visible"/>
                                      </p:to>
                                    </p:set>
                                    <p:animEffect transition="in" filter="fade">
                                      <p:cBhvr>
                                        <p:cTn id="46" dur="1000"/>
                                        <p:tgtEl>
                                          <p:spTgt spid="103"/>
                                        </p:tgtEl>
                                      </p:cBhvr>
                                    </p:animEffect>
                                  </p:childTnLst>
                                </p:cTn>
                              </p:par>
                            </p:childTnLst>
                          </p:cTn>
                        </p:par>
                        <p:par>
                          <p:cTn id="47" fill="hold">
                            <p:stCondLst>
                              <p:cond delay="1000"/>
                            </p:stCondLst>
                            <p:childTnLst>
                              <p:par>
                                <p:cTn id="48" presetID="10" presetClass="entr" presetSubtype="0" fill="hold" nodeType="afterEffect">
                                  <p:stCondLst>
                                    <p:cond delay="0"/>
                                  </p:stCondLst>
                                  <p:childTnLst>
                                    <p:set>
                                      <p:cBhvr>
                                        <p:cTn id="49" dur="1" fill="hold">
                                          <p:stCondLst>
                                            <p:cond delay="0"/>
                                          </p:stCondLst>
                                        </p:cTn>
                                        <p:tgtEl>
                                          <p:spTgt spid="104"/>
                                        </p:tgtEl>
                                        <p:attrNameLst>
                                          <p:attrName>style.visibility</p:attrName>
                                        </p:attrNameLst>
                                      </p:cBhvr>
                                      <p:to>
                                        <p:strVal val="visible"/>
                                      </p:to>
                                    </p:set>
                                    <p:animEffect transition="in" filter="fade">
                                      <p:cBhvr>
                                        <p:cTn id="50" dur="1000"/>
                                        <p:tgtEl>
                                          <p:spTgt spid="104"/>
                                        </p:tgtEl>
                                      </p:cBhvr>
                                    </p:animEffect>
                                  </p:childTnLst>
                                </p:cTn>
                              </p:par>
                            </p:childTnLst>
                          </p:cTn>
                        </p:par>
                        <p:par>
                          <p:cTn id="51" fill="hold">
                            <p:stCondLst>
                              <p:cond delay="2000"/>
                            </p:stCondLst>
                            <p:childTnLst>
                              <p:par>
                                <p:cTn id="52" presetID="10" presetClass="entr" presetSubtype="0" fill="hold" nodeType="afterEffect">
                                  <p:stCondLst>
                                    <p:cond delay="0"/>
                                  </p:stCondLst>
                                  <p:childTnLst>
                                    <p:set>
                                      <p:cBhvr>
                                        <p:cTn id="53" dur="1" fill="hold">
                                          <p:stCondLst>
                                            <p:cond delay="0"/>
                                          </p:stCondLst>
                                        </p:cTn>
                                        <p:tgtEl>
                                          <p:spTgt spid="109"/>
                                        </p:tgtEl>
                                        <p:attrNameLst>
                                          <p:attrName>style.visibility</p:attrName>
                                        </p:attrNameLst>
                                      </p:cBhvr>
                                      <p:to>
                                        <p:strVal val="visible"/>
                                      </p:to>
                                    </p:set>
                                    <p:animEffect transition="in" filter="fade">
                                      <p:cBhvr>
                                        <p:cTn id="54" dur="1000"/>
                                        <p:tgtEl>
                                          <p:spTgt spid="1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p:bldP spid="69" grpId="0"/>
      <p:bldP spid="103" grpId="0"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443</TotalTime>
  <Words>2445</Words>
  <Application>Microsoft Office PowerPoint</Application>
  <PresentationFormat>On-screen Show (4:3)</PresentationFormat>
  <Paragraphs>259</Paragraphs>
  <Slides>29</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Calibri Light</vt:lpstr>
      <vt:lpstr>Wingdings 2</vt:lpstr>
      <vt:lpstr>Office Theme</vt:lpstr>
      <vt:lpstr>Beyond Thing-athon: RDA in the field</vt:lpstr>
      <vt:lpstr>General topics for discussion</vt:lpstr>
      <vt:lpstr>The impact of digitization</vt:lpstr>
      <vt:lpstr>PowerPoint Presentation</vt:lpstr>
      <vt:lpstr>PowerPoint Presentation</vt:lpstr>
      <vt:lpstr>PowerPoint Presentation</vt:lpstr>
      <vt:lpstr>PowerPoint Presentation</vt:lpstr>
      <vt:lpstr>PowerPoint Presentation</vt:lpstr>
      <vt:lpstr>PowerPoint Presentation</vt:lpstr>
      <vt:lpstr>The RDA Gender vocabulary</vt:lpstr>
      <vt:lpstr>PowerPoint Presentation</vt:lpstr>
      <vt:lpstr>PowerPoint Presentation</vt:lpstr>
      <vt:lpstr>PowerPoint Presentation</vt:lpstr>
      <vt:lpstr>Change and persistent chaos</vt:lpstr>
      <vt:lpstr>Who maintains the identifiers (URIs)?</vt:lpstr>
      <vt:lpstr>Closed and open data</vt:lpstr>
      <vt:lpstr>Having your cake and eating it</vt:lpstr>
      <vt:lpstr>PowerPoint Presentation</vt:lpstr>
      <vt:lpstr>Vocabulary management issues</vt:lpstr>
      <vt:lpstr>Identity management</vt:lpstr>
      <vt:lpstr>Things (and strings)</vt:lpstr>
      <vt:lpstr>Growing and Extending RDA</vt:lpstr>
      <vt:lpstr>PowerPoint Presentation</vt:lpstr>
      <vt:lpstr>Global or Local?</vt:lpstr>
      <vt:lpstr>Supporting Multilingual Usage </vt:lpstr>
      <vt:lpstr>The Long View</vt:lpstr>
      <vt:lpstr>Clarifying Best Practices</vt:lpstr>
      <vt:lpstr>Be Prepared</vt:lpstr>
      <vt:lpstr>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Thing-athon thoughts Short but suite</dc:title>
  <dc:creator>Gordon Dunsire</dc:creator>
  <cp:lastModifiedBy>Gordon Dunsire</cp:lastModifiedBy>
  <cp:revision>34</cp:revision>
  <dcterms:created xsi:type="dcterms:W3CDTF">2015-12-31T22:34:34Z</dcterms:created>
  <dcterms:modified xsi:type="dcterms:W3CDTF">2016-01-14T12:56:50Z</dcterms:modified>
</cp:coreProperties>
</file>