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95" r:id="rId18"/>
    <p:sldId id="283" r:id="rId19"/>
    <p:sldId id="284" r:id="rId20"/>
    <p:sldId id="294" r:id="rId21"/>
    <p:sldId id="285" r:id="rId22"/>
    <p:sldId id="286" r:id="rId23"/>
    <p:sldId id="288" r:id="rId24"/>
    <p:sldId id="289" r:id="rId25"/>
    <p:sldId id="290" r:id="rId26"/>
    <p:sldId id="29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86387" autoAdjust="0"/>
  </p:normalViewPr>
  <p:slideViewPr>
    <p:cSldViewPr>
      <p:cViewPr varScale="1">
        <p:scale>
          <a:sx n="69" d="100"/>
          <a:sy n="69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CD79D-C60D-4FB9-B655-643B17EEE044}" type="datetimeFigureOut">
              <a:rPr lang="en-GB" smtClean="0"/>
              <a:t>08/05/2013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E2202-E968-4D24-A75C-B1698144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4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A554D-E654-4445-9329-E2B61381CF8D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FBB81-925A-4D71-A828-C9276D079903}" type="datetimeFigureOut">
              <a:rPr lang="en-GB" smtClean="0"/>
              <a:t>08/05/2013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A6FBB81-925A-4D71-A828-C9276D079903}" type="datetimeFigureOut">
              <a:rPr lang="en-GB" smtClean="0"/>
              <a:t>08/05/2013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A6FBB81-925A-4D71-A828-C9276D079903}" type="datetimeFigureOut">
              <a:rPr lang="en-GB" smtClean="0"/>
              <a:t>08/05/2013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0A6FBB81-925A-4D71-A828-C9276D079903}" type="datetimeFigureOut">
              <a:rPr lang="en-GB" smtClean="0"/>
              <a:t>08/05/2013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0A6FBB81-925A-4D71-A828-C9276D079903}" type="datetimeFigureOut">
              <a:rPr lang="en-GB" smtClean="0"/>
              <a:t>08/05/2013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yarchives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n@gordondunsir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115667"/>
          </a:xfrm>
        </p:spPr>
        <p:txBody>
          <a:bodyPr>
            <a:normAutofit/>
          </a:bodyPr>
          <a:lstStyle/>
          <a:p>
            <a:r>
              <a:rPr lang="en-GB" dirty="0" smtClean="0"/>
              <a:t>The Web of Data for Archival Materials: Semantic Web and Linked Open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at RAMS Conference and School on Records, Archives and Memory Studies, 6-10 May 2013, </a:t>
            </a:r>
            <a:r>
              <a:rPr lang="en-GB" dirty="0" err="1" smtClean="0"/>
              <a:t>Zadar</a:t>
            </a:r>
            <a:r>
              <a:rPr lang="en-GB" dirty="0" smtClean="0"/>
              <a:t>, Croatia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5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GB" dirty="0" smtClean="0"/>
              <a:t>From record to triples (in 9 stages)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Very large numbers of records</a:t>
            </a:r>
          </a:p>
          <a:p>
            <a:pPr lvl="1"/>
            <a:r>
              <a:rPr lang="en-GB" dirty="0" smtClean="0"/>
              <a:t>Catalogue records, finding aids, etc.</a:t>
            </a:r>
          </a:p>
          <a:p>
            <a:pPr lvl="1"/>
            <a:r>
              <a:rPr lang="en-GB" dirty="0" smtClean="0"/>
              <a:t>300 million; 1 billion; 300 billion?</a:t>
            </a:r>
          </a:p>
          <a:p>
            <a:r>
              <a:rPr lang="en-GB" dirty="0" smtClean="0"/>
              <a:t>High quality metadata</a:t>
            </a:r>
          </a:p>
          <a:p>
            <a:pPr lvl="1"/>
            <a:r>
              <a:rPr lang="en-GB" dirty="0" smtClean="0"/>
              <a:t>In comparison with many other communities</a:t>
            </a:r>
          </a:p>
          <a:p>
            <a:r>
              <a:rPr lang="en-GB" dirty="0" smtClean="0"/>
              <a:t>Each record may generate many triples</a:t>
            </a:r>
          </a:p>
          <a:p>
            <a:pPr lvl="1"/>
            <a:r>
              <a:rPr lang="en-GB" dirty="0"/>
              <a:t>30 “raw” triples (no inferences) per simple </a:t>
            </a:r>
            <a:r>
              <a:rPr lang="en-GB" dirty="0" smtClean="0"/>
              <a:t>(single </a:t>
            </a:r>
            <a:r>
              <a:rPr lang="en-GB" dirty="0" err="1" smtClean="0"/>
              <a:t>fonds</a:t>
            </a:r>
            <a:r>
              <a:rPr lang="en-GB" dirty="0" smtClean="0"/>
              <a:t>) EAD </a:t>
            </a:r>
            <a:r>
              <a:rPr lang="en-GB" dirty="0"/>
              <a:t>record</a:t>
            </a:r>
            <a:r>
              <a:rPr lang="en-GB" dirty="0" smtClean="0"/>
              <a:t>?</a:t>
            </a:r>
          </a:p>
          <a:p>
            <a:r>
              <a:rPr lang="en-GB" dirty="0" smtClean="0"/>
              <a:t>Very, very large numbers of triples</a:t>
            </a:r>
          </a:p>
          <a:p>
            <a:pPr lvl="1"/>
            <a:r>
              <a:rPr lang="en-GB" dirty="0" smtClean="0"/>
              <a:t>Billions? Trillions?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2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GB" dirty="0" smtClean="0"/>
              <a:t>1. Take a record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01502"/>
              </p:ext>
            </p:extLst>
          </p:nvPr>
        </p:nvGraphicFramePr>
        <p:xfrm>
          <a:off x="251520" y="980728"/>
          <a:ext cx="864096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976664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Field/attribute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Record ID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gb1086skinner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Beverley</a:t>
                      </a:r>
                      <a:r>
                        <a:rPr lang="en-GB" sz="3200" baseline="0" dirty="0" smtClean="0"/>
                        <a:t> Skinner Collection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Creator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Beverley Skinner (1938-1999)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Extent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1 box and 15 slides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Scope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The collection consists of: </a:t>
                      </a:r>
                      <a:r>
                        <a:rPr lang="en-GB" sz="3200" dirty="0" err="1" smtClean="0"/>
                        <a:t>newscuttings</a:t>
                      </a:r>
                      <a:r>
                        <a:rPr lang="en-GB" sz="3200" dirty="0" smtClean="0"/>
                        <a:t> …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Fonds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Disaggregate to single statements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13048"/>
              </p:ext>
            </p:extLst>
          </p:nvPr>
        </p:nvGraphicFramePr>
        <p:xfrm>
          <a:off x="251520" y="980728"/>
          <a:ext cx="86162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304256"/>
                <a:gridCol w="379174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Record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Attribute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Value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title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Beverley</a:t>
                      </a:r>
                      <a:r>
                        <a:rPr lang="en-GB" sz="2800" baseline="0" dirty="0" smtClean="0"/>
                        <a:t> Skinner Collection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creator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Beverley Skinner (1938-1999)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extent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 box and 15 slides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scope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The collection consists of: </a:t>
                      </a:r>
                      <a:r>
                        <a:rPr lang="en-GB" sz="2800" dirty="0" err="1" smtClean="0"/>
                        <a:t>newscuttings</a:t>
                      </a:r>
                      <a:r>
                        <a:rPr lang="en-GB" sz="2800" dirty="0" smtClean="0"/>
                        <a:t> …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level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Fonds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 Create URI for record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Must be unique, so “gb1086skinner” is (probably) ok</a:t>
            </a:r>
          </a:p>
          <a:p>
            <a:pPr lvl="1"/>
            <a:r>
              <a:rPr lang="en-GB" dirty="0" smtClean="0"/>
              <a:t>Archives tend to be unique!</a:t>
            </a:r>
          </a:p>
          <a:p>
            <a:r>
              <a:rPr lang="en-GB" dirty="0" smtClean="0"/>
              <a:t>http URIs are a good (“cool”) thing (W3C)</a:t>
            </a:r>
          </a:p>
          <a:p>
            <a:r>
              <a:rPr lang="en-GB" dirty="0" smtClean="0"/>
              <a:t>So add record ID to a unique http domain</a:t>
            </a:r>
          </a:p>
          <a:p>
            <a:pPr lvl="1"/>
            <a:r>
              <a:rPr lang="en-GB" dirty="0" smtClean="0"/>
              <a:t>E.g. </a:t>
            </a:r>
            <a:r>
              <a:rPr lang="en-GB" dirty="0" smtClean="0">
                <a:hlinkClick r:id="rId3"/>
              </a:rPr>
              <a:t>http://MyArchives.com</a:t>
            </a:r>
            <a:endParaRPr lang="en-GB" dirty="0" smtClean="0"/>
          </a:p>
          <a:p>
            <a:pPr lvl="2"/>
            <a:r>
              <a:rPr lang="en-GB" dirty="0" smtClean="0"/>
              <a:t>unique to the archives</a:t>
            </a:r>
          </a:p>
          <a:p>
            <a:pPr lvl="1"/>
            <a:r>
              <a:rPr lang="en-GB" dirty="0" smtClean="0"/>
              <a:t>+ gb1086skinner</a:t>
            </a:r>
          </a:p>
          <a:p>
            <a:pPr lvl="1"/>
            <a:r>
              <a:rPr lang="en-GB" dirty="0" smtClean="0"/>
              <a:t>http://MyArchives.com/gb1086skinner</a:t>
            </a:r>
          </a:p>
          <a:p>
            <a:pPr lvl="1"/>
            <a:r>
              <a:rPr lang="en-GB" dirty="0" smtClean="0"/>
              <a:t>(or http://MyArchives.com#gb1086skinner)</a:t>
            </a:r>
          </a:p>
          <a:p>
            <a:r>
              <a:rPr lang="en-GB" dirty="0" smtClean="0"/>
              <a:t>This is not a URL!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1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4. Replace record ID with URI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69560"/>
              </p:ext>
            </p:extLst>
          </p:nvPr>
        </p:nvGraphicFramePr>
        <p:xfrm>
          <a:off x="107504" y="908720"/>
          <a:ext cx="89289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520280"/>
                <a:gridCol w="44644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URIC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title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Beverley</a:t>
                      </a:r>
                      <a:r>
                        <a:rPr lang="en-GB" sz="2800" baseline="0" dirty="0" smtClean="0"/>
                        <a:t> Skinner Collection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creator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Beverley Skinner (1938-1999)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extent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 box and 15 slides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scope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The collection consists of: </a:t>
                      </a:r>
                      <a:r>
                        <a:rPr lang="en-GB" sz="2800" dirty="0" err="1" smtClean="0"/>
                        <a:t>newscuttings</a:t>
                      </a:r>
                      <a:r>
                        <a:rPr lang="en-GB" sz="2800" dirty="0" smtClean="0"/>
                        <a:t> …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(has) level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Fonds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420" y="6196508"/>
            <a:ext cx="8408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“ma” = </a:t>
            </a:r>
            <a:r>
              <a:rPr lang="en-GB" sz="2400" dirty="0" err="1" smtClean="0"/>
              <a:t>qname</a:t>
            </a:r>
            <a:r>
              <a:rPr lang="en-GB" sz="2400" dirty="0" smtClean="0"/>
              <a:t> (</a:t>
            </a:r>
            <a:r>
              <a:rPr lang="en-GB" sz="2400" dirty="0" err="1" smtClean="0"/>
              <a:t>xmlns</a:t>
            </a:r>
            <a:r>
              <a:rPr lang="en-GB" sz="2400" dirty="0" smtClean="0"/>
              <a:t>) = shorthand for “http://MyArchives.com/”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59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5. Find URIs for 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Attributes are modelled as RDF properties (predicates) in “element set” namespaces</a:t>
            </a:r>
          </a:p>
          <a:p>
            <a:pPr lvl="1"/>
            <a:r>
              <a:rPr lang="en-GB" dirty="0" smtClean="0"/>
              <a:t>E.g. Dublin Core terms (</a:t>
            </a:r>
            <a:r>
              <a:rPr lang="en-GB" dirty="0" err="1" smtClean="0"/>
              <a:t>dct</a:t>
            </a:r>
            <a:r>
              <a:rPr lang="en-GB" dirty="0" smtClean="0"/>
              <a:t>); Friend of a Friend (</a:t>
            </a:r>
            <a:r>
              <a:rPr lang="en-GB" dirty="0" err="1" smtClean="0"/>
              <a:t>foaf</a:t>
            </a:r>
            <a:r>
              <a:rPr lang="en-GB" dirty="0" smtClean="0"/>
              <a:t>); CIDOC Conceptual Reference Model (</a:t>
            </a:r>
            <a:r>
              <a:rPr lang="en-GB" dirty="0" err="1" smtClean="0"/>
              <a:t>crm</a:t>
            </a:r>
            <a:r>
              <a:rPr lang="en-GB" dirty="0" smtClean="0"/>
              <a:t>); RDA (</a:t>
            </a:r>
            <a:r>
              <a:rPr lang="en-GB" dirty="0" err="1" smtClean="0"/>
              <a:t>rdaxxx</a:t>
            </a:r>
            <a:r>
              <a:rPr lang="en-GB" dirty="0" smtClean="0"/>
              <a:t>); </a:t>
            </a:r>
            <a:r>
              <a:rPr lang="en-GB" b="1" u="sng" dirty="0" smtClean="0"/>
              <a:t>Archives Hub </a:t>
            </a:r>
            <a:r>
              <a:rPr lang="en-GB" dirty="0" smtClean="0"/>
              <a:t>(ah); etc.</a:t>
            </a:r>
          </a:p>
          <a:p>
            <a:r>
              <a:rPr lang="en-GB" dirty="0" smtClean="0"/>
              <a:t>Choose namespace, find a property with the same (or closest) “meaning” (e.g. definition) as the attribute</a:t>
            </a:r>
          </a:p>
          <a:p>
            <a:pPr lvl="1"/>
            <a:r>
              <a:rPr lang="en-GB" dirty="0" smtClean="0"/>
              <a:t>Nearest property minimises loss of information</a:t>
            </a:r>
          </a:p>
          <a:p>
            <a:r>
              <a:rPr lang="en-GB" dirty="0" smtClean="0"/>
              <a:t>Get URI for property</a:t>
            </a:r>
          </a:p>
          <a:p>
            <a:r>
              <a:rPr lang="en-GB" dirty="0" smtClean="0"/>
              <a:t>If no suitable property, choose another namespace</a:t>
            </a:r>
          </a:p>
          <a:p>
            <a:pPr lvl="1"/>
            <a:r>
              <a:rPr lang="en-GB" dirty="0" smtClean="0"/>
              <a:t>Properties do not have to come from single namespace</a:t>
            </a:r>
          </a:p>
          <a:p>
            <a:pPr lvl="1"/>
            <a:r>
              <a:rPr lang="en-GB" dirty="0" smtClean="0"/>
              <a:t>OR: Create your own</a:t>
            </a:r>
          </a:p>
          <a:p>
            <a:pPr lvl="2"/>
            <a:r>
              <a:rPr lang="en-GB" dirty="0" smtClean="0"/>
              <a:t>Avoids any loss of information</a:t>
            </a:r>
          </a:p>
          <a:p>
            <a:r>
              <a:rPr lang="en-GB" dirty="0" smtClean="0"/>
              <a:t>Match and mix, </a:t>
            </a:r>
            <a:r>
              <a:rPr lang="en-GB" smtClean="0"/>
              <a:t>or </a:t>
            </a:r>
            <a:r>
              <a:rPr lang="en-GB" smtClean="0"/>
              <a:t>create </a:t>
            </a:r>
            <a:r>
              <a:rPr lang="en-GB" dirty="0" smtClean="0"/>
              <a:t>your own!</a:t>
            </a:r>
          </a:p>
        </p:txBody>
      </p:sp>
    </p:spTree>
    <p:extLst>
      <p:ext uri="{BB962C8B-B14F-4D97-AF65-F5344CB8AC3E}">
        <p14:creationId xmlns:p14="http://schemas.microsoft.com/office/powerpoint/2010/main" val="14907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Replace attributes with URIs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00295"/>
              </p:ext>
            </p:extLst>
          </p:nvPr>
        </p:nvGraphicFramePr>
        <p:xfrm>
          <a:off x="107504" y="908720"/>
          <a:ext cx="89289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664296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dct:title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Beverley</a:t>
                      </a:r>
                      <a:r>
                        <a:rPr lang="en-GB" sz="2800" baseline="0" dirty="0" smtClean="0"/>
                        <a:t> Skinner Collection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ah:origination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Beverley Skinner (1938-1999)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ah:extent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 box and 15 slides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ah:scopecontent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The collection consists of: </a:t>
                      </a:r>
                      <a:r>
                        <a:rPr lang="en-GB" sz="2800" dirty="0" err="1" smtClean="0"/>
                        <a:t>newscuttings</a:t>
                      </a:r>
                      <a:r>
                        <a:rPr lang="en-GB" sz="2800" dirty="0" smtClean="0"/>
                        <a:t> …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ah:level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Fonds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4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7. Find URIs for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If </a:t>
            </a:r>
            <a:r>
              <a:rPr lang="en-GB" i="1" dirty="0" smtClean="0"/>
              <a:t>object</a:t>
            </a:r>
            <a:r>
              <a:rPr lang="en-GB" dirty="0" smtClean="0"/>
              <a:t> of a triple is a URI, it can link to the </a:t>
            </a:r>
            <a:r>
              <a:rPr lang="en-GB" i="1" dirty="0" smtClean="0"/>
              <a:t>subject</a:t>
            </a:r>
            <a:r>
              <a:rPr lang="en-GB" dirty="0" smtClean="0"/>
              <a:t> of another triple with the same URI</a:t>
            </a:r>
          </a:p>
          <a:p>
            <a:pPr lvl="1"/>
            <a:r>
              <a:rPr lang="en-GB" dirty="0" smtClean="0"/>
              <a:t>Linked data!</a:t>
            </a:r>
          </a:p>
          <a:p>
            <a:r>
              <a:rPr lang="en-GB" dirty="0" smtClean="0"/>
              <a:t>Values from controlled vocabularies may have URIs</a:t>
            </a:r>
          </a:p>
          <a:p>
            <a:pPr lvl="1"/>
            <a:r>
              <a:rPr lang="en-GB" dirty="0" smtClean="0"/>
              <a:t>Possible vocabularies: agents, subjects, levels, etc.</a:t>
            </a:r>
          </a:p>
          <a:p>
            <a:pPr lvl="1"/>
            <a:r>
              <a:rPr lang="en-GB" dirty="0" smtClean="0"/>
              <a:t>NOT: titles, dates</a:t>
            </a:r>
          </a:p>
          <a:p>
            <a:r>
              <a:rPr lang="en-GB" dirty="0" smtClean="0"/>
              <a:t>For agents: Virtual International Authority File (VIAF), etc.</a:t>
            </a:r>
          </a:p>
          <a:p>
            <a:r>
              <a:rPr lang="en-GB" dirty="0" smtClean="0"/>
              <a:t>For subjects: Library of Congress Subject Headings, etc.</a:t>
            </a:r>
          </a:p>
          <a:p>
            <a:r>
              <a:rPr lang="en-GB" dirty="0" smtClean="0"/>
              <a:t>For local vocabularies, e.g. levels, create your own!</a:t>
            </a:r>
          </a:p>
        </p:txBody>
      </p:sp>
    </p:spTree>
    <p:extLst>
      <p:ext uri="{BB962C8B-B14F-4D97-AF65-F5344CB8AC3E}">
        <p14:creationId xmlns:p14="http://schemas.microsoft.com/office/powerpoint/2010/main" val="38327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n-GB" dirty="0" smtClean="0"/>
              <a:t>8. Replace values with URIs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579420"/>
              </p:ext>
            </p:extLst>
          </p:nvPr>
        </p:nvGraphicFramePr>
        <p:xfrm>
          <a:off x="107504" y="908720"/>
          <a:ext cx="892899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664296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dct:title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“Beverley</a:t>
                      </a:r>
                      <a:r>
                        <a:rPr lang="en-GB" sz="2800" baseline="0" dirty="0" smtClean="0"/>
                        <a:t> Skinner Collection”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ah:origination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ahagent:gb1086/beverleyskinner1938-1999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ah:extent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“1 box and 15 slides”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ah:scopecontent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“The collection consists of: </a:t>
                      </a:r>
                      <a:r>
                        <a:rPr lang="en-GB" sz="2800" dirty="0" err="1" smtClean="0"/>
                        <a:t>newscuttings</a:t>
                      </a:r>
                      <a:r>
                        <a:rPr lang="en-GB" sz="2800" dirty="0" smtClean="0"/>
                        <a:t> …”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ma:gb1086skinner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ah:level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ahlevel:fonds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9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9. Publish triples (linked data)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60217" y="1052736"/>
            <a:ext cx="648072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ma:gb1086skinner | </a:t>
            </a:r>
            <a:r>
              <a:rPr lang="en-GB" sz="2000" dirty="0" err="1" smtClean="0"/>
              <a:t>dct:title</a:t>
            </a:r>
            <a:r>
              <a:rPr lang="en-GB" sz="2000" dirty="0" smtClean="0"/>
              <a:t> | “Beverley Skinner Collection”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5675" y="2420888"/>
            <a:ext cx="5889804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ma:gb1086skinner | </a:t>
            </a:r>
            <a:r>
              <a:rPr lang="en-GB" sz="2000" dirty="0" err="1" smtClean="0"/>
              <a:t>ah:extent</a:t>
            </a:r>
            <a:r>
              <a:rPr lang="en-GB" sz="2000" dirty="0" smtClean="0"/>
              <a:t> | </a:t>
            </a:r>
            <a:r>
              <a:rPr lang="en-GB" sz="2000" dirty="0"/>
              <a:t>“1 box and 15 slides”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7564" y="3104964"/>
            <a:ext cx="7906027" cy="400110"/>
            <a:chOff x="251521" y="3050958"/>
            <a:chExt cx="7906027" cy="400110"/>
          </a:xfrm>
        </p:grpSpPr>
        <p:sp>
          <p:nvSpPr>
            <p:cNvPr id="8" name="TextBox 7"/>
            <p:cNvSpPr txBox="1"/>
            <p:nvPr/>
          </p:nvSpPr>
          <p:spPr>
            <a:xfrm>
              <a:off x="251521" y="3050958"/>
              <a:ext cx="7416823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ma:gb1086skinner | </a:t>
              </a:r>
              <a:r>
                <a:rPr lang="en-GB" sz="2000" dirty="0" err="1" smtClean="0"/>
                <a:t>ah:scopecontent</a:t>
              </a:r>
              <a:r>
                <a:rPr lang="en-GB" sz="2000" dirty="0" smtClean="0"/>
                <a:t> | </a:t>
              </a:r>
              <a:r>
                <a:rPr lang="en-GB" sz="2000" dirty="0"/>
                <a:t>“The collection consists of: </a:t>
              </a:r>
              <a:r>
                <a:rPr lang="en-GB" sz="2000" dirty="0" smtClean="0"/>
                <a:t>…”</a:t>
              </a:r>
              <a:endParaRPr lang="en-GB" sz="20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668344" y="3129855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520" y="1736812"/>
            <a:ext cx="8698115" cy="400110"/>
            <a:chOff x="251520" y="1718810"/>
            <a:chExt cx="8698115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251520" y="1718810"/>
              <a:ext cx="8208911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GB" sz="2000" dirty="0" smtClean="0"/>
                <a:t>ma:gb1086skinner | </a:t>
              </a:r>
              <a:r>
                <a:rPr lang="en-GB" sz="2000" dirty="0" err="1" smtClean="0"/>
                <a:t>ah:origination</a:t>
              </a:r>
              <a:r>
                <a:rPr lang="en-GB" sz="2000" dirty="0" smtClean="0"/>
                <a:t> | </a:t>
              </a:r>
              <a:r>
                <a:rPr lang="en-GB" dirty="0"/>
                <a:t>ahagent:gb1086/beverleyskinner1938-1999</a:t>
              </a:r>
              <a:endParaRPr lang="en-GB" dirty="0" smtClean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8460431" y="1797707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1700" y="3789040"/>
            <a:ext cx="5457755" cy="400110"/>
            <a:chOff x="760388" y="3789040"/>
            <a:chExt cx="5457755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760388" y="3789040"/>
              <a:ext cx="4968551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ma:gb1086skinner | </a:t>
              </a:r>
              <a:r>
                <a:rPr lang="en-GB" sz="2000" dirty="0" err="1" smtClean="0"/>
                <a:t>ah:level</a:t>
              </a:r>
              <a:r>
                <a:rPr lang="en-GB" sz="2000" dirty="0" smtClean="0"/>
                <a:t>| </a:t>
              </a:r>
              <a:r>
                <a:rPr lang="en-GB" sz="2000" dirty="0" err="1"/>
                <a:t>ahlevel:fonds</a:t>
              </a:r>
              <a:endParaRPr lang="en-GB" sz="20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728939" y="3861048"/>
              <a:ext cx="489204" cy="242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237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</a:t>
            </a:r>
            <a:r>
              <a:rPr lang="en-GB" dirty="0"/>
              <a:t>concepts of RDF (Resource Description Framework</a:t>
            </a:r>
            <a:r>
              <a:rPr lang="en-GB" dirty="0" smtClean="0"/>
              <a:t>)</a:t>
            </a:r>
          </a:p>
          <a:p>
            <a:r>
              <a:rPr lang="en-GB" dirty="0"/>
              <a:t>RDF representations of archival </a:t>
            </a:r>
            <a:r>
              <a:rPr lang="en-GB" dirty="0" smtClean="0"/>
              <a:t>data</a:t>
            </a:r>
          </a:p>
          <a:p>
            <a:r>
              <a:rPr lang="en-GB" dirty="0" smtClean="0"/>
              <a:t>Methodology </a:t>
            </a:r>
            <a:r>
              <a:rPr lang="en-GB" dirty="0"/>
              <a:t>for publishing archival metadata and making it interoperable</a:t>
            </a:r>
          </a:p>
          <a:p>
            <a:r>
              <a:rPr lang="en-GB" dirty="0" smtClean="0"/>
              <a:t>Relationship </a:t>
            </a:r>
            <a:r>
              <a:rPr lang="en-GB" dirty="0"/>
              <a:t>with linked data for library </a:t>
            </a:r>
            <a:r>
              <a:rPr lang="en-GB" dirty="0" smtClean="0"/>
              <a:t>and other resources</a:t>
            </a:r>
          </a:p>
          <a:p>
            <a:r>
              <a:rPr lang="en-GB" dirty="0" smtClean="0"/>
              <a:t>Collections, context, provenance</a:t>
            </a:r>
          </a:p>
        </p:txBody>
      </p:sp>
    </p:spTree>
    <p:extLst>
      <p:ext uri="{BB962C8B-B14F-4D97-AF65-F5344CB8AC3E}">
        <p14:creationId xmlns:p14="http://schemas.microsoft.com/office/powerpoint/2010/main" val="26365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Paradigm shift?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libraries:</a:t>
            </a:r>
          </a:p>
          <a:p>
            <a:pPr lvl="1"/>
            <a:r>
              <a:rPr lang="en-GB" dirty="0" smtClean="0"/>
              <a:t>Focus changes from the catalogue record to the statement (triple)</a:t>
            </a:r>
          </a:p>
          <a:p>
            <a:pPr lvl="2"/>
            <a:r>
              <a:rPr lang="en-GB" dirty="0" smtClean="0"/>
              <a:t>Record is a constructed set of statements (triples)</a:t>
            </a:r>
          </a:p>
          <a:p>
            <a:pPr lvl="1"/>
            <a:r>
              <a:rPr lang="en-GB" dirty="0" smtClean="0"/>
              <a:t>There is no “perfect” set of statements</a:t>
            </a:r>
          </a:p>
          <a:p>
            <a:pPr lvl="1"/>
            <a:r>
              <a:rPr lang="en-GB" dirty="0" smtClean="0"/>
              <a:t>Provenance changes from implicit to explicit</a:t>
            </a:r>
          </a:p>
          <a:p>
            <a:pPr lvl="1"/>
            <a:r>
              <a:rPr lang="en-GB" dirty="0" smtClean="0"/>
              <a:t>User- and machine-generated statements are part of </a:t>
            </a:r>
            <a:r>
              <a:rPr lang="en-GB" dirty="0" err="1" smtClean="0"/>
              <a:t>amix</a:t>
            </a:r>
            <a:r>
              <a:rPr lang="en-GB" dirty="0" smtClean="0"/>
              <a:t> with cataloguer-generated statements</a:t>
            </a:r>
          </a:p>
          <a:p>
            <a:r>
              <a:rPr lang="en-GB" dirty="0" smtClean="0"/>
              <a:t>For archives?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Specific issues for archive 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 levels in a single archive</a:t>
            </a:r>
          </a:p>
          <a:p>
            <a:pPr lvl="1"/>
            <a:r>
              <a:rPr lang="en-GB" dirty="0" smtClean="0"/>
              <a:t>Collections, </a:t>
            </a:r>
            <a:r>
              <a:rPr lang="en-GB" dirty="0" err="1" smtClean="0"/>
              <a:t>fonds</a:t>
            </a:r>
            <a:r>
              <a:rPr lang="en-GB" dirty="0" smtClean="0"/>
              <a:t>, sub-</a:t>
            </a:r>
            <a:r>
              <a:rPr lang="en-GB" dirty="0" err="1" smtClean="0"/>
              <a:t>fonds</a:t>
            </a:r>
            <a:r>
              <a:rPr lang="en-GB" dirty="0" smtClean="0"/>
              <a:t>, items</a:t>
            </a:r>
          </a:p>
          <a:p>
            <a:pPr lvl="2"/>
            <a:r>
              <a:rPr lang="en-GB" dirty="0" smtClean="0"/>
              <a:t>Collection-level description?</a:t>
            </a:r>
          </a:p>
          <a:p>
            <a:r>
              <a:rPr lang="en-GB" dirty="0" smtClean="0"/>
              <a:t>Maintaining context</a:t>
            </a:r>
          </a:p>
          <a:p>
            <a:r>
              <a:rPr lang="en-GB" dirty="0" smtClean="0"/>
              <a:t>Dynamic provenance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5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588224" y="397957"/>
            <a:ext cx="204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Context</a:t>
            </a:r>
            <a:endParaRPr lang="en-GB" sz="2800" dirty="0"/>
          </a:p>
        </p:txBody>
      </p:sp>
      <p:cxnSp>
        <p:nvCxnSpPr>
          <p:cNvPr id="4" name="Shape 9"/>
          <p:cNvCxnSpPr>
            <a:stCxn id="10" idx="1"/>
            <a:endCxn id="6" idx="3"/>
          </p:cNvCxnSpPr>
          <p:nvPr/>
        </p:nvCxnSpPr>
        <p:spPr>
          <a:xfrm rot="5400000" flipH="1" flipV="1">
            <a:off x="3423854" y="2163255"/>
            <a:ext cx="1035862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35"/>
          <p:cNvGrpSpPr/>
          <p:nvPr/>
        </p:nvGrpSpPr>
        <p:grpSpPr>
          <a:xfrm>
            <a:off x="3631224" y="1070250"/>
            <a:ext cx="2120640" cy="673741"/>
            <a:chOff x="1629742" y="2657202"/>
            <a:chExt cx="2120640" cy="673741"/>
          </a:xfrm>
        </p:grpSpPr>
        <p:sp>
          <p:nvSpPr>
            <p:cNvPr id="6" name="Oval 5"/>
            <p:cNvSpPr/>
            <p:nvPr/>
          </p:nvSpPr>
          <p:spPr>
            <a:xfrm>
              <a:off x="1629742" y="2657202"/>
              <a:ext cx="2120640" cy="6737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07222" y="2732462"/>
              <a:ext cx="2043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A Collection</a:t>
              </a:r>
              <a:endParaRPr lang="en-GB" sz="2800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3631224" y="2582519"/>
            <a:ext cx="2120640" cy="673741"/>
            <a:chOff x="1629742" y="2657202"/>
            <a:chExt cx="2120640" cy="673741"/>
          </a:xfrm>
        </p:grpSpPr>
        <p:sp>
          <p:nvSpPr>
            <p:cNvPr id="10" name="Oval 9"/>
            <p:cNvSpPr/>
            <p:nvPr/>
          </p:nvSpPr>
          <p:spPr>
            <a:xfrm>
              <a:off x="1629742" y="2657202"/>
              <a:ext cx="2120640" cy="6737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07222" y="2732462"/>
              <a:ext cx="2043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A </a:t>
              </a:r>
              <a:r>
                <a:rPr lang="en-GB" sz="2800" dirty="0" err="1" smtClean="0"/>
                <a:t>Fonds</a:t>
              </a:r>
              <a:endParaRPr lang="en-GB" sz="2800" dirty="0"/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3631224" y="4094788"/>
            <a:ext cx="2120640" cy="673741"/>
            <a:chOff x="1629742" y="2657202"/>
            <a:chExt cx="2120640" cy="673741"/>
          </a:xfrm>
        </p:grpSpPr>
        <p:sp>
          <p:nvSpPr>
            <p:cNvPr id="13" name="Oval 12"/>
            <p:cNvSpPr/>
            <p:nvPr/>
          </p:nvSpPr>
          <p:spPr>
            <a:xfrm>
              <a:off x="1629742" y="2657202"/>
              <a:ext cx="2120640" cy="6737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07222" y="2732462"/>
              <a:ext cx="2043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A Sub-</a:t>
              </a:r>
              <a:r>
                <a:rPr lang="en-GB" sz="2800" dirty="0" err="1" smtClean="0"/>
                <a:t>fonds</a:t>
              </a:r>
              <a:endParaRPr lang="en-GB" sz="2800" dirty="0"/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3631224" y="5607056"/>
            <a:ext cx="2120640" cy="673741"/>
            <a:chOff x="1629742" y="2657202"/>
            <a:chExt cx="2120640" cy="673741"/>
          </a:xfrm>
        </p:grpSpPr>
        <p:sp>
          <p:nvSpPr>
            <p:cNvPr id="16" name="Oval 15"/>
            <p:cNvSpPr/>
            <p:nvPr/>
          </p:nvSpPr>
          <p:spPr>
            <a:xfrm>
              <a:off x="1629742" y="2657202"/>
              <a:ext cx="2120640" cy="6737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7222" y="2732462"/>
              <a:ext cx="2043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An Item</a:t>
              </a:r>
              <a:endParaRPr lang="en-GB" sz="2800" dirty="0"/>
            </a:p>
          </p:txBody>
        </p:sp>
      </p:grpSp>
      <p:cxnSp>
        <p:nvCxnSpPr>
          <p:cNvPr id="20" name="Shape 9"/>
          <p:cNvCxnSpPr>
            <a:stCxn id="13" idx="1"/>
            <a:endCxn id="10" idx="3"/>
          </p:cNvCxnSpPr>
          <p:nvPr/>
        </p:nvCxnSpPr>
        <p:spPr>
          <a:xfrm rot="5400000" flipH="1" flipV="1">
            <a:off x="3423854" y="3675524"/>
            <a:ext cx="1035862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9"/>
          <p:cNvCxnSpPr>
            <a:stCxn id="16" idx="1"/>
            <a:endCxn id="13" idx="3"/>
          </p:cNvCxnSpPr>
          <p:nvPr/>
        </p:nvCxnSpPr>
        <p:spPr>
          <a:xfrm rot="5400000" flipH="1" flipV="1">
            <a:off x="3423855" y="5187793"/>
            <a:ext cx="1035861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5250" y="1651674"/>
            <a:ext cx="303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 </a:t>
            </a:r>
            <a:r>
              <a:rPr lang="en-GB" sz="2000" dirty="0"/>
              <a:t>is </a:t>
            </a:r>
            <a:r>
              <a:rPr lang="en-GB" sz="2000" dirty="0" smtClean="0"/>
              <a:t>part/sub-collection of;</a:t>
            </a:r>
          </a:p>
          <a:p>
            <a:pPr algn="ctr"/>
            <a:r>
              <a:rPr lang="en-GB" sz="2000" dirty="0" smtClean="0"/>
              <a:t>is contained in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5434953" y="197965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</a:t>
            </a:r>
            <a:r>
              <a:rPr lang="en-GB" sz="2000" dirty="0" smtClean="0"/>
              <a:t>as part/sub-collection;</a:t>
            </a:r>
          </a:p>
          <a:p>
            <a:pPr algn="ctr"/>
            <a:r>
              <a:rPr lang="en-GB" sz="2000" dirty="0" smtClean="0"/>
              <a:t>contains</a:t>
            </a:r>
            <a:endParaRPr lang="en-GB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905250" y="3180999"/>
            <a:ext cx="303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 </a:t>
            </a:r>
            <a:r>
              <a:rPr lang="en-GB" sz="2000" dirty="0"/>
              <a:t>is </a:t>
            </a:r>
            <a:r>
              <a:rPr lang="en-GB" sz="2000" dirty="0" smtClean="0"/>
              <a:t>part/sub-collection of;</a:t>
            </a:r>
          </a:p>
          <a:p>
            <a:pPr algn="ctr"/>
            <a:r>
              <a:rPr lang="en-GB" sz="2000" dirty="0" smtClean="0"/>
              <a:t>is contained in</a:t>
            </a:r>
            <a:endParaRPr lang="en-GB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917955" y="4691950"/>
            <a:ext cx="303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 </a:t>
            </a:r>
            <a:r>
              <a:rPr lang="en-GB" sz="2000" dirty="0"/>
              <a:t>is </a:t>
            </a:r>
            <a:r>
              <a:rPr lang="en-GB" sz="2000" dirty="0" smtClean="0"/>
              <a:t>part/sub-collection of;</a:t>
            </a:r>
          </a:p>
          <a:p>
            <a:pPr algn="ctr"/>
            <a:r>
              <a:rPr lang="en-GB" sz="2000" dirty="0" smtClean="0"/>
              <a:t>is contained in</a:t>
            </a:r>
            <a:endParaRPr lang="en-GB" sz="2000" dirty="0"/>
          </a:p>
        </p:txBody>
      </p:sp>
      <p:cxnSp>
        <p:nvCxnSpPr>
          <p:cNvPr id="54" name="Shape 9"/>
          <p:cNvCxnSpPr>
            <a:stCxn id="6" idx="5"/>
            <a:endCxn id="10" idx="7"/>
          </p:cNvCxnSpPr>
          <p:nvPr/>
        </p:nvCxnSpPr>
        <p:spPr>
          <a:xfrm rot="5400000">
            <a:off x="4923372" y="2163255"/>
            <a:ext cx="1035862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9"/>
          <p:cNvCxnSpPr>
            <a:stCxn id="13" idx="5"/>
          </p:cNvCxnSpPr>
          <p:nvPr/>
        </p:nvCxnSpPr>
        <p:spPr>
          <a:xfrm rot="16200000" flipH="1">
            <a:off x="4923374" y="5187790"/>
            <a:ext cx="1042212" cy="635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9"/>
          <p:cNvCxnSpPr>
            <a:stCxn id="10" idx="5"/>
          </p:cNvCxnSpPr>
          <p:nvPr/>
        </p:nvCxnSpPr>
        <p:spPr>
          <a:xfrm rot="16200000" flipH="1">
            <a:off x="4938251" y="3660645"/>
            <a:ext cx="1012457" cy="6352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34953" y="344480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</a:t>
            </a:r>
            <a:r>
              <a:rPr lang="en-GB" sz="2000" dirty="0" smtClean="0"/>
              <a:t>as part/sub-collection;</a:t>
            </a:r>
          </a:p>
          <a:p>
            <a:pPr algn="ctr"/>
            <a:r>
              <a:rPr lang="en-GB" sz="2000" dirty="0" smtClean="0"/>
              <a:t>contains</a:t>
            </a:r>
            <a:endParaRPr lang="en-GB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5447658" y="497443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h</a:t>
            </a:r>
            <a:r>
              <a:rPr lang="en-GB" sz="2000" dirty="0" smtClean="0"/>
              <a:t>as part/sub-collection;</a:t>
            </a:r>
          </a:p>
          <a:p>
            <a:pPr algn="ctr"/>
            <a:r>
              <a:rPr lang="en-GB" sz="2000" dirty="0" smtClean="0"/>
              <a:t>contains</a:t>
            </a:r>
            <a:endParaRPr lang="en-GB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938166" y="378720"/>
            <a:ext cx="204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Aggregation</a:t>
            </a:r>
            <a:endParaRPr lang="en-GB" sz="2800" dirty="0"/>
          </a:p>
        </p:txBody>
      </p:sp>
      <p:cxnSp>
        <p:nvCxnSpPr>
          <p:cNvPr id="29" name="Shape 9"/>
          <p:cNvCxnSpPr>
            <a:stCxn id="16" idx="6"/>
            <a:endCxn id="33" idx="2"/>
          </p:cNvCxnSpPr>
          <p:nvPr/>
        </p:nvCxnSpPr>
        <p:spPr>
          <a:xfrm>
            <a:off x="5751864" y="5943927"/>
            <a:ext cx="632912" cy="17712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6384776" y="5784177"/>
            <a:ext cx="2120640" cy="673741"/>
            <a:chOff x="6384776" y="5784177"/>
            <a:chExt cx="2120640" cy="673741"/>
          </a:xfrm>
        </p:grpSpPr>
        <p:sp>
          <p:nvSpPr>
            <p:cNvPr id="33" name="Oval 32"/>
            <p:cNvSpPr/>
            <p:nvPr/>
          </p:nvSpPr>
          <p:spPr>
            <a:xfrm>
              <a:off x="6384776" y="5784177"/>
              <a:ext cx="2120640" cy="67374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3516" y="5797882"/>
              <a:ext cx="204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Digital</a:t>
              </a:r>
            </a:p>
            <a:p>
              <a:pPr algn="ctr"/>
              <a:r>
                <a:rPr lang="en-GB" dirty="0" smtClean="0"/>
                <a:t>surrogate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4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38" grpId="0"/>
      <p:bldP spid="39" grpId="0"/>
      <p:bldP spid="66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archival record as provenance</a:t>
            </a:r>
          </a:p>
          <a:p>
            <a:pPr lvl="1"/>
            <a:r>
              <a:rPr lang="en-GB" dirty="0" smtClean="0"/>
              <a:t>The archive as provenance</a:t>
            </a:r>
          </a:p>
          <a:p>
            <a:r>
              <a:rPr lang="en-GB" dirty="0" smtClean="0"/>
              <a:t>The provenance of the archival record</a:t>
            </a:r>
          </a:p>
          <a:p>
            <a:pPr lvl="1"/>
            <a:r>
              <a:rPr lang="en-GB" dirty="0" smtClean="0"/>
              <a:t>Who said that?</a:t>
            </a:r>
          </a:p>
          <a:p>
            <a:pPr lvl="1"/>
            <a:r>
              <a:rPr lang="en-GB" dirty="0" smtClean="0"/>
              <a:t>In what context?</a:t>
            </a:r>
          </a:p>
          <a:p>
            <a:pPr lvl="1"/>
            <a:r>
              <a:rPr lang="en-GB" dirty="0" smtClean="0"/>
              <a:t>Using what archival model or paradigm?</a:t>
            </a:r>
          </a:p>
        </p:txBody>
      </p:sp>
    </p:spTree>
    <p:extLst>
      <p:ext uri="{BB962C8B-B14F-4D97-AF65-F5344CB8AC3E}">
        <p14:creationId xmlns:p14="http://schemas.microsoft.com/office/powerpoint/2010/main" val="630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Provenance of 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Similar issues in general and library linked data</a:t>
            </a:r>
          </a:p>
          <a:p>
            <a:pPr lvl="1"/>
            <a:r>
              <a:rPr lang="en-GB" dirty="0" smtClean="0"/>
              <a:t>Who said that?</a:t>
            </a:r>
          </a:p>
          <a:p>
            <a:pPr lvl="2"/>
            <a:r>
              <a:rPr lang="en-GB" dirty="0" smtClean="0"/>
              <a:t>Professional (cataloguer), amateur (user, crowd), or machine?</a:t>
            </a:r>
          </a:p>
          <a:p>
            <a:pPr lvl="1"/>
            <a:r>
              <a:rPr lang="en-GB" dirty="0" smtClean="0"/>
              <a:t>Using what rules for description (and access)?</a:t>
            </a:r>
          </a:p>
          <a:p>
            <a:r>
              <a:rPr lang="en-GB" dirty="0" smtClean="0"/>
              <a:t>Various approaches continue to be developed</a:t>
            </a:r>
          </a:p>
          <a:p>
            <a:pPr lvl="1"/>
            <a:r>
              <a:rPr lang="en-GB" dirty="0" smtClean="0"/>
              <a:t>“Named graphs” = identifying a whole triple or set of triples with a URI</a:t>
            </a:r>
          </a:p>
          <a:p>
            <a:pPr lvl="2"/>
            <a:r>
              <a:rPr lang="en-GB" dirty="0" smtClean="0"/>
              <a:t>Allows statements about the triple(s)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4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Archival record as serial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Content and context changes over time</a:t>
            </a:r>
          </a:p>
          <a:p>
            <a:pPr lvl="1"/>
            <a:r>
              <a:rPr lang="en-GB" dirty="0" smtClean="0"/>
              <a:t>Like a serial, journal, website</a:t>
            </a:r>
          </a:p>
          <a:p>
            <a:pPr lvl="2"/>
            <a:r>
              <a:rPr lang="en-GB" dirty="0" smtClean="0"/>
              <a:t>Continuing resources (library jargon)</a:t>
            </a:r>
          </a:p>
          <a:p>
            <a:r>
              <a:rPr lang="en-GB" dirty="0" smtClean="0"/>
              <a:t>Event-based models</a:t>
            </a:r>
          </a:p>
          <a:p>
            <a:pPr lvl="1"/>
            <a:r>
              <a:rPr lang="en-GB" dirty="0" smtClean="0"/>
              <a:t>CIDOC Conceptual Reference Model (CRM)</a:t>
            </a:r>
          </a:p>
          <a:p>
            <a:pPr lvl="1"/>
            <a:r>
              <a:rPr lang="en-GB" dirty="0" smtClean="0">
                <a:sym typeface="Wingdings 2"/>
              </a:rPr>
              <a:t> Functional Requirements for Bibliographic Records (object-oriented): </a:t>
            </a:r>
            <a:r>
              <a:rPr lang="en-GB" dirty="0" err="1" smtClean="0">
                <a:sym typeface="Wingdings 2"/>
              </a:rPr>
              <a:t>FRBRoo</a:t>
            </a:r>
            <a:endParaRPr lang="en-GB" dirty="0" smtClean="0">
              <a:sym typeface="Wingdings 2"/>
            </a:endParaRPr>
          </a:p>
          <a:p>
            <a:pPr lvl="2"/>
            <a:r>
              <a:rPr lang="en-GB" dirty="0" smtClean="0">
                <a:sym typeface="Wingdings 2"/>
              </a:rPr>
              <a:t> </a:t>
            </a:r>
            <a:r>
              <a:rPr lang="en-GB" dirty="0" err="1" smtClean="0">
                <a:sym typeface="Wingdings 2"/>
              </a:rPr>
              <a:t>PRESSoo</a:t>
            </a:r>
            <a:r>
              <a:rPr lang="en-GB" dirty="0" smtClean="0">
                <a:sym typeface="Wingdings 2"/>
              </a:rPr>
              <a:t> (for serials) – version 1.0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5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2900363"/>
            <a:ext cx="1822450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201863"/>
            <a:ext cx="425291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7679" y="1007088"/>
            <a:ext cx="8652603" cy="5094530"/>
            <a:chOff x="108175" y="1259257"/>
            <a:chExt cx="8652603" cy="5094530"/>
          </a:xfrm>
        </p:grpSpPr>
        <p:cxnSp>
          <p:nvCxnSpPr>
            <p:cNvPr id="10" name="Shape 9"/>
            <p:cNvCxnSpPr>
              <a:stCxn id="6" idx="6"/>
              <a:endCxn id="12" idx="1"/>
            </p:cNvCxnSpPr>
            <p:nvPr/>
          </p:nvCxnSpPr>
          <p:spPr>
            <a:xfrm flipV="1">
              <a:off x="2731401" y="3407792"/>
              <a:ext cx="1548452" cy="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166479" y="2946127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title</a:t>
              </a:r>
              <a:endParaRPr lang="en-GB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9853" y="3146182"/>
              <a:ext cx="4468611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“Beverley Skinner Collection”</a:t>
              </a:r>
              <a:endParaRPr lang="en-GB" sz="2800" dirty="0"/>
            </a:p>
          </p:txBody>
        </p:sp>
        <p:grpSp>
          <p:nvGrpSpPr>
            <p:cNvPr id="3" name="Group 36"/>
            <p:cNvGrpSpPr/>
            <p:nvPr/>
          </p:nvGrpSpPr>
          <p:grpSpPr>
            <a:xfrm>
              <a:off x="1537133" y="4784212"/>
              <a:ext cx="2936807" cy="664629"/>
              <a:chOff x="3348199" y="4419600"/>
              <a:chExt cx="2936807" cy="66462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348199" y="4419600"/>
                <a:ext cx="2936807" cy="66462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44216" y="4490304"/>
                <a:ext cx="2610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 smtClean="0"/>
                  <a:t>Beverley Skinner</a:t>
                </a:r>
                <a:endParaRPr lang="en-GB" sz="2800" dirty="0"/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2851072" y="1710191"/>
              <a:ext cx="1235210" cy="771121"/>
              <a:chOff x="3834785" y="1617829"/>
              <a:chExt cx="1235210" cy="77112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834785" y="1617829"/>
                <a:ext cx="1235210" cy="771121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37306" y="1727230"/>
                <a:ext cx="10533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 err="1" smtClean="0"/>
                  <a:t>Fonds</a:t>
                </a:r>
                <a:endParaRPr lang="en-GB" sz="2800" dirty="0"/>
              </a:p>
            </p:txBody>
          </p:sp>
        </p:grpSp>
        <p:grpSp>
          <p:nvGrpSpPr>
            <p:cNvPr id="9" name="Group 35"/>
            <p:cNvGrpSpPr/>
            <p:nvPr/>
          </p:nvGrpSpPr>
          <p:grpSpPr>
            <a:xfrm>
              <a:off x="610761" y="3070922"/>
              <a:ext cx="2120640" cy="673741"/>
              <a:chOff x="1629742" y="2657202"/>
              <a:chExt cx="2120640" cy="67374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629742" y="2657202"/>
                <a:ext cx="2120640" cy="6737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19626" y="2732462"/>
                <a:ext cx="19039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 smtClean="0"/>
                  <a:t>This archive</a:t>
                </a:r>
                <a:endParaRPr lang="en-GB" sz="28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151705" y="4029442"/>
              <a:ext cx="1318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origination</a:t>
              </a:r>
              <a:endParaRPr lang="en-GB" sz="2000" dirty="0"/>
            </a:p>
          </p:txBody>
        </p:sp>
        <p:cxnSp>
          <p:nvCxnSpPr>
            <p:cNvPr id="40" name="Shape 9"/>
            <p:cNvCxnSpPr>
              <a:endCxn id="19" idx="2"/>
            </p:cNvCxnSpPr>
            <p:nvPr/>
          </p:nvCxnSpPr>
          <p:spPr>
            <a:xfrm rot="16200000" flipH="1">
              <a:off x="658487" y="4237881"/>
              <a:ext cx="1371864" cy="385428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529663" y="5674809"/>
              <a:ext cx="2956441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“Skinner, Beverley”</a:t>
              </a:r>
              <a:endParaRPr lang="en-GB" sz="2800" dirty="0"/>
            </a:p>
          </p:txBody>
        </p:sp>
        <p:cxnSp>
          <p:nvCxnSpPr>
            <p:cNvPr id="53" name="Shape 9"/>
            <p:cNvCxnSpPr>
              <a:stCxn id="19" idx="4"/>
              <a:endCxn id="43" idx="1"/>
            </p:cNvCxnSpPr>
            <p:nvPr/>
          </p:nvCxnSpPr>
          <p:spPr>
            <a:xfrm rot="16200000" flipH="1">
              <a:off x="3523811" y="4930567"/>
              <a:ext cx="487578" cy="1524126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hape 9"/>
            <p:cNvCxnSpPr>
              <a:stCxn id="6" idx="0"/>
              <a:endCxn id="29" idx="2"/>
            </p:cNvCxnSpPr>
            <p:nvPr/>
          </p:nvCxnSpPr>
          <p:spPr>
            <a:xfrm rot="5400000" flipH="1" flipV="1">
              <a:off x="1773491" y="1993342"/>
              <a:ext cx="975170" cy="1179991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728276" y="5151453"/>
              <a:ext cx="14719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year of birth</a:t>
              </a:r>
              <a:endParaRPr lang="en-GB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500256" y="5953677"/>
              <a:ext cx="20345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normalised name</a:t>
              </a:r>
              <a:endParaRPr lang="en-GB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24242" y="2638344"/>
              <a:ext cx="671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level</a:t>
              </a:r>
              <a:endParaRPr lang="en-GB" sz="2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02231" y="2081202"/>
              <a:ext cx="3458547" cy="954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“Materials created or accumulated ...”</a:t>
              </a:r>
              <a:endParaRPr lang="en-GB" sz="2800" dirty="0"/>
            </a:p>
          </p:txBody>
        </p:sp>
        <p:cxnSp>
          <p:nvCxnSpPr>
            <p:cNvPr id="78" name="Shape 9"/>
            <p:cNvCxnSpPr>
              <a:stCxn id="29" idx="6"/>
              <a:endCxn id="77" idx="1"/>
            </p:cNvCxnSpPr>
            <p:nvPr/>
          </p:nvCxnSpPr>
          <p:spPr>
            <a:xfrm>
              <a:off x="4086282" y="2095752"/>
              <a:ext cx="1215949" cy="462504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359781" y="3812128"/>
              <a:ext cx="776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name</a:t>
              </a:r>
              <a:endParaRPr lang="en-GB" sz="2000" dirty="0"/>
            </a:p>
          </p:txBody>
        </p:sp>
        <p:cxnSp>
          <p:nvCxnSpPr>
            <p:cNvPr id="87" name="Shape 9"/>
            <p:cNvCxnSpPr>
              <a:stCxn id="19" idx="0"/>
              <a:endCxn id="101" idx="1"/>
            </p:cNvCxnSpPr>
            <p:nvPr/>
          </p:nvCxnSpPr>
          <p:spPr>
            <a:xfrm rot="5400000" flipH="1" flipV="1">
              <a:off x="3299487" y="3935548"/>
              <a:ext cx="554715" cy="1142614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hape 9"/>
            <p:cNvCxnSpPr>
              <a:endCxn id="19" idx="3"/>
            </p:cNvCxnSpPr>
            <p:nvPr/>
          </p:nvCxnSpPr>
          <p:spPr>
            <a:xfrm flipV="1">
              <a:off x="750865" y="5351508"/>
              <a:ext cx="1216353" cy="448078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hape 9"/>
            <p:cNvCxnSpPr/>
            <p:nvPr/>
          </p:nvCxnSpPr>
          <p:spPr>
            <a:xfrm flipV="1">
              <a:off x="2275114" y="2638344"/>
              <a:ext cx="1269727" cy="507838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hape 9"/>
            <p:cNvCxnSpPr>
              <a:endCxn id="6" idx="2"/>
            </p:cNvCxnSpPr>
            <p:nvPr/>
          </p:nvCxnSpPr>
          <p:spPr>
            <a:xfrm rot="5400000" flipH="1" flipV="1">
              <a:off x="247680" y="3604005"/>
              <a:ext cx="559292" cy="166869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hape 9"/>
            <p:cNvCxnSpPr>
              <a:endCxn id="6" idx="1"/>
            </p:cNvCxnSpPr>
            <p:nvPr/>
          </p:nvCxnSpPr>
          <p:spPr>
            <a:xfrm rot="16200000" flipH="1">
              <a:off x="398078" y="2646345"/>
              <a:ext cx="569058" cy="477429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hape 9"/>
            <p:cNvCxnSpPr>
              <a:stCxn id="29" idx="7"/>
              <a:endCxn id="96" idx="1"/>
            </p:cNvCxnSpPr>
            <p:nvPr/>
          </p:nvCxnSpPr>
          <p:spPr>
            <a:xfrm rot="5400000" flipH="1" flipV="1">
              <a:off x="4901677" y="524580"/>
              <a:ext cx="302252" cy="2294827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hape 9"/>
            <p:cNvCxnSpPr>
              <a:endCxn id="29" idx="1"/>
            </p:cNvCxnSpPr>
            <p:nvPr/>
          </p:nvCxnSpPr>
          <p:spPr>
            <a:xfrm flipV="1">
              <a:off x="108175" y="1823119"/>
              <a:ext cx="2923789" cy="258084"/>
            </a:xfrm>
            <a:prstGeom prst="curvedConnector4">
              <a:avLst>
                <a:gd name="adj1" fmla="val 46907"/>
                <a:gd name="adj2" fmla="val 232332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4109917" y="2635199"/>
              <a:ext cx="1192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definition</a:t>
              </a:r>
              <a:endParaRPr lang="en-GB" sz="20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200217" y="1259257"/>
              <a:ext cx="1392765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“</a:t>
              </a:r>
              <a:r>
                <a:rPr lang="ko-KR" sz="2800" dirty="0" smtClean="0"/>
                <a:t>드퐁</a:t>
              </a:r>
              <a:r>
                <a:rPr lang="en-GB" sz="2800" dirty="0" smtClean="0"/>
                <a:t>”</a:t>
              </a:r>
              <a:endParaRPr lang="en-GB" sz="2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10605" y="1510136"/>
              <a:ext cx="689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 smtClean="0"/>
                <a:t>label</a:t>
              </a:r>
              <a:endParaRPr lang="en-GB" sz="2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48151" y="3967887"/>
              <a:ext cx="4612627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“Beverley Skinner (1938-1999)</a:t>
              </a:r>
              <a:endParaRPr lang="en-GB" sz="2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200217" y="4854917"/>
              <a:ext cx="1285887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“1938”</a:t>
              </a:r>
              <a:endParaRPr lang="en-GB" sz="2800" dirty="0"/>
            </a:p>
          </p:txBody>
        </p:sp>
        <p:cxnSp>
          <p:nvCxnSpPr>
            <p:cNvPr id="104" name="Shape 9"/>
            <p:cNvCxnSpPr>
              <a:stCxn id="19" idx="6"/>
              <a:endCxn id="103" idx="1"/>
            </p:cNvCxnSpPr>
            <p:nvPr/>
          </p:nvCxnSpPr>
          <p:spPr>
            <a:xfrm>
              <a:off x="4473940" y="5116527"/>
              <a:ext cx="1726277" cy="12700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81587" y="155830"/>
            <a:ext cx="8055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Outer limits of the “Giant Global Graph” (Berners-Lee)</a:t>
            </a:r>
            <a:endParaRPr lang="en-GB" sz="2800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4209421" y="679050"/>
            <a:ext cx="618359" cy="2738183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2438" y="4606896"/>
            <a:ext cx="4412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Is the G3 the real context of cultural heritage and archives?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060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gordon@gordondunsire.com</a:t>
            </a:r>
            <a:endParaRPr lang="en-GB" dirty="0" smtClean="0"/>
          </a:p>
          <a:p>
            <a:r>
              <a:rPr lang="en-GB" dirty="0" smtClean="0"/>
              <a:t>Acknowledgement:</a:t>
            </a:r>
          </a:p>
          <a:p>
            <a:pPr lvl="1"/>
            <a:r>
              <a:rPr lang="en-GB"/>
              <a:t>LOCAH project (http://data.archiveshub.ac.uk/)</a:t>
            </a:r>
            <a:endParaRPr lang="en-GB" dirty="0" smtClean="0"/>
          </a:p>
          <a:p>
            <a:pPr lvl="1"/>
            <a:r>
              <a:rPr lang="en-GB" dirty="0" smtClean="0"/>
              <a:t>Pete Johnston</a:t>
            </a:r>
          </a:p>
          <a:p>
            <a:r>
              <a:rPr lang="en-GB" dirty="0" smtClean="0"/>
              <a:t>Forthcoming book:</a:t>
            </a:r>
          </a:p>
          <a:p>
            <a:pPr lvl="1"/>
            <a:r>
              <a:rPr lang="en-GB" dirty="0"/>
              <a:t>Bibliographic Information Organization in the Semantic </a:t>
            </a:r>
            <a:r>
              <a:rPr lang="en-GB" dirty="0" smtClean="0"/>
              <a:t>Web / Mirna Willer and Gordon Dunsire</a:t>
            </a:r>
          </a:p>
          <a:p>
            <a:pPr lvl="2"/>
            <a:r>
              <a:rPr lang="en-GB" dirty="0" err="1" smtClean="0"/>
              <a:t>Chandos</a:t>
            </a:r>
            <a:r>
              <a:rPr lang="en-GB" dirty="0" smtClean="0"/>
              <a:t>, Oct 2013</a:t>
            </a:r>
          </a:p>
        </p:txBody>
      </p:sp>
    </p:spTree>
    <p:extLst>
      <p:ext uri="{BB962C8B-B14F-4D97-AF65-F5344CB8AC3E}">
        <p14:creationId xmlns:p14="http://schemas.microsoft.com/office/powerpoint/2010/main" val="34415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“machine-readable metadata”</a:t>
            </a:r>
          </a:p>
          <a:p>
            <a:pPr lvl="1"/>
            <a:r>
              <a:rPr lang="en-GB" dirty="0" smtClean="0"/>
              <a:t>Faster! 24/7/365! Global!</a:t>
            </a:r>
          </a:p>
          <a:p>
            <a:r>
              <a:rPr lang="en-GB" dirty="0" smtClean="0"/>
              <a:t>In a standard machine-</a:t>
            </a:r>
            <a:r>
              <a:rPr lang="en-GB" dirty="0" err="1" smtClean="0"/>
              <a:t>processable</a:t>
            </a:r>
            <a:r>
              <a:rPr lang="en-GB" dirty="0" smtClean="0"/>
              <a:t> format</a:t>
            </a:r>
          </a:p>
          <a:p>
            <a:pPr lvl="1"/>
            <a:r>
              <a:rPr lang="en-GB" dirty="0" smtClean="0"/>
              <a:t>Resource Description Framework (RDF)</a:t>
            </a:r>
          </a:p>
          <a:p>
            <a:r>
              <a:rPr lang="en-GB" dirty="0" smtClean="0"/>
              <a:t>RDF supports simple, single metadata statements known as triples</a:t>
            </a:r>
          </a:p>
          <a:p>
            <a:pPr lvl="1"/>
            <a:r>
              <a:rPr lang="en-GB" dirty="0" smtClean="0"/>
              <a:t>Each statement is in 3 parts</a:t>
            </a:r>
          </a:p>
        </p:txBody>
      </p:sp>
    </p:spTree>
    <p:extLst>
      <p:ext uri="{BB962C8B-B14F-4D97-AF65-F5344CB8AC3E}">
        <p14:creationId xmlns:p14="http://schemas.microsoft.com/office/powerpoint/2010/main" val="58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RDF triple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title of this archive is “</a:t>
            </a:r>
            <a:r>
              <a:rPr lang="en-GB" dirty="0"/>
              <a:t>Beverley Skinner Collection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Subject of the statement = </a:t>
            </a:r>
            <a:r>
              <a:rPr lang="en-GB" i="1" dirty="0" smtClean="0"/>
              <a:t>Subject</a:t>
            </a:r>
            <a:r>
              <a:rPr lang="en-GB" dirty="0" smtClean="0"/>
              <a:t>: This archive</a:t>
            </a:r>
          </a:p>
          <a:p>
            <a:pPr lvl="1"/>
            <a:r>
              <a:rPr lang="en-GB" dirty="0" smtClean="0"/>
              <a:t>Nature of the statement = </a:t>
            </a:r>
            <a:r>
              <a:rPr lang="en-GB" i="1" dirty="0" smtClean="0"/>
              <a:t>Predicate</a:t>
            </a:r>
            <a:r>
              <a:rPr lang="en-GB" dirty="0" smtClean="0"/>
              <a:t>: (has) title</a:t>
            </a:r>
          </a:p>
          <a:p>
            <a:pPr lvl="1"/>
            <a:r>
              <a:rPr lang="en-GB" dirty="0" smtClean="0"/>
              <a:t>Value of the statement = </a:t>
            </a:r>
            <a:r>
              <a:rPr lang="en-GB" i="1" dirty="0" smtClean="0"/>
              <a:t>Object</a:t>
            </a:r>
            <a:r>
              <a:rPr lang="en-GB" dirty="0" smtClean="0"/>
              <a:t>: “</a:t>
            </a:r>
            <a:r>
              <a:rPr lang="en-GB" dirty="0"/>
              <a:t>Beverley Skinner Collection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This archive – has title – “</a:t>
            </a:r>
            <a:r>
              <a:rPr lang="en-GB" dirty="0"/>
              <a:t>Beverley Skinner Collection</a:t>
            </a:r>
            <a:r>
              <a:rPr lang="en-GB" dirty="0" smtClean="0"/>
              <a:t>”</a:t>
            </a:r>
          </a:p>
          <a:p>
            <a:pPr lvl="1"/>
            <a:r>
              <a:rPr lang="en-GB" i="1" dirty="0" smtClean="0"/>
              <a:t>subject – predicate – object</a:t>
            </a:r>
          </a:p>
          <a:p>
            <a:r>
              <a:rPr lang="en-GB" dirty="0" smtClean="0"/>
              <a:t>This archive – has origination – Beverley Skinner</a:t>
            </a:r>
          </a:p>
          <a:p>
            <a:r>
              <a:rPr lang="en-GB" dirty="0" smtClean="0"/>
              <a:t>This archive – has level – </a:t>
            </a:r>
            <a:r>
              <a:rPr lang="en-GB" dirty="0" err="1" smtClean="0"/>
              <a:t>Fonds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65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Need unambiguous way of identifying each part of the triple for efficient machine-processing</a:t>
            </a:r>
          </a:p>
          <a:p>
            <a:pPr lvl="1"/>
            <a:r>
              <a:rPr lang="en-GB" dirty="0" smtClean="0"/>
              <a:t>Human labels (“This archive”, “has title”) no good</a:t>
            </a:r>
          </a:p>
          <a:p>
            <a:pPr lvl="2"/>
            <a:r>
              <a:rPr lang="en-GB" dirty="0" smtClean="0"/>
              <a:t>Same thing, different labels; different things, same label</a:t>
            </a:r>
          </a:p>
          <a:p>
            <a:r>
              <a:rPr lang="en-GB" dirty="0" smtClean="0"/>
              <a:t>Exploit the utility of the URL</a:t>
            </a:r>
          </a:p>
          <a:p>
            <a:pPr lvl="1"/>
            <a:r>
              <a:rPr lang="en-GB" dirty="0" smtClean="0"/>
              <a:t>Machine-readable, regular syntax, unambiguous, global</a:t>
            </a:r>
          </a:p>
          <a:p>
            <a:r>
              <a:rPr lang="en-GB" dirty="0" smtClean="0"/>
              <a:t>Uniform Resource Identifier (URI)</a:t>
            </a:r>
          </a:p>
        </p:txBody>
      </p:sp>
    </p:spTree>
    <p:extLst>
      <p:ext uri="{BB962C8B-B14F-4D97-AF65-F5344CB8AC3E}">
        <p14:creationId xmlns:p14="http://schemas.microsoft.com/office/powerpoint/2010/main" val="26868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Resource Identifier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Can be any unique combination of numbers and letters</a:t>
            </a:r>
          </a:p>
          <a:p>
            <a:pPr lvl="1"/>
            <a:r>
              <a:rPr lang="en-GB" dirty="0" smtClean="0"/>
              <a:t>No intrinsic meaning; it’s just an identifying label</a:t>
            </a:r>
          </a:p>
          <a:p>
            <a:r>
              <a:rPr lang="en-GB" dirty="0" smtClean="0"/>
              <a:t>Can look like a URL</a:t>
            </a:r>
          </a:p>
          <a:p>
            <a:pPr lvl="1"/>
            <a:r>
              <a:rPr lang="en-GB" dirty="0" smtClean="0"/>
              <a:t>http://iflastandards.info/ns/isbd/elements/P1004</a:t>
            </a:r>
          </a:p>
          <a:p>
            <a:pPr lvl="1"/>
            <a:r>
              <a:rPr lang="en-GB" dirty="0" smtClean="0"/>
              <a:t>But does not lead to a Web page (in principle ...)</a:t>
            </a:r>
          </a:p>
          <a:p>
            <a:r>
              <a:rPr lang="en-GB" dirty="0" smtClean="0"/>
              <a:t>RDF </a:t>
            </a:r>
            <a:r>
              <a:rPr lang="en-GB" u="sng" dirty="0" smtClean="0"/>
              <a:t>requires</a:t>
            </a:r>
            <a:r>
              <a:rPr lang="en-GB" dirty="0" smtClean="0"/>
              <a:t> the subject and predicate of triple to be URIs</a:t>
            </a:r>
          </a:p>
          <a:p>
            <a:pPr lvl="1"/>
            <a:r>
              <a:rPr lang="en-GB" dirty="0" smtClean="0"/>
              <a:t>Object can be a URI, or a literal string </a:t>
            </a:r>
            <a:r>
              <a:rPr lang="en-GB" dirty="0"/>
              <a:t>(“Beverley Skinner Collection”)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archival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Represent archival schema attributes and relationships as RDF properties (= predicates)</a:t>
            </a:r>
          </a:p>
          <a:p>
            <a:pPr lvl="1"/>
            <a:r>
              <a:rPr lang="en-GB" dirty="0" smtClean="0"/>
              <a:t>Each property has own URI</a:t>
            </a:r>
          </a:p>
          <a:p>
            <a:pPr lvl="2"/>
            <a:r>
              <a:rPr lang="en-GB" dirty="0"/>
              <a:t>E.g. http://data.archiveshub.ac.uk/def/origination</a:t>
            </a:r>
            <a:endParaRPr lang="en-GB" dirty="0" smtClean="0"/>
          </a:p>
          <a:p>
            <a:r>
              <a:rPr lang="en-GB" dirty="0" smtClean="0"/>
              <a:t>Assign URIs to specific archival resources</a:t>
            </a:r>
          </a:p>
          <a:p>
            <a:pPr lvl="1"/>
            <a:r>
              <a:rPr lang="en-GB" dirty="0" smtClean="0"/>
              <a:t>The things described in finding aids</a:t>
            </a:r>
          </a:p>
          <a:p>
            <a:pPr lvl="2"/>
            <a:r>
              <a:rPr lang="en-GB" dirty="0" err="1" smtClean="0"/>
              <a:t>Fonds</a:t>
            </a:r>
            <a:r>
              <a:rPr lang="en-GB" dirty="0" smtClean="0"/>
              <a:t>, collections, items, digital surrogates, etc.</a:t>
            </a:r>
          </a:p>
          <a:p>
            <a:pPr lvl="2"/>
            <a:r>
              <a:rPr lang="en-GB" dirty="0" smtClean="0"/>
              <a:t>People, families, subjects,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421" y="5506987"/>
            <a:ext cx="215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This archive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90126" y="5506992"/>
            <a:ext cx="1519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has title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39853" y="5512109"/>
            <a:ext cx="5063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“Beverley Skinner Collection”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8493" y="548679"/>
            <a:ext cx="144302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AR1URI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76179" y="548679"/>
            <a:ext cx="230425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 </a:t>
            </a:r>
            <a:r>
              <a:rPr lang="en-GB" sz="3200" dirty="0" err="1" smtClean="0"/>
              <a:t>hasTitleURI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80434" y="548679"/>
            <a:ext cx="506356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“Beverley Skinner Collection”</a:t>
            </a:r>
            <a:endParaRPr lang="en-GB" sz="3200" dirty="0"/>
          </a:p>
        </p:txBody>
      </p:sp>
      <p:cxnSp>
        <p:nvCxnSpPr>
          <p:cNvPr id="12" name="Straight Arrow Connector 11"/>
          <p:cNvCxnSpPr>
            <a:stCxn id="4" idx="0"/>
            <a:endCxn id="7" idx="2"/>
          </p:cNvCxnSpPr>
          <p:nvPr/>
        </p:nvCxnSpPr>
        <p:spPr>
          <a:xfrm flipH="1" flipV="1">
            <a:off x="1040005" y="1133454"/>
            <a:ext cx="273769" cy="43735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8" idx="2"/>
          </p:cNvCxnSpPr>
          <p:nvPr/>
        </p:nvCxnSpPr>
        <p:spPr>
          <a:xfrm flipH="1" flipV="1">
            <a:off x="2928307" y="1133454"/>
            <a:ext cx="221803" cy="43735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  <a:endCxn id="9" idx="2"/>
          </p:cNvCxnSpPr>
          <p:nvPr/>
        </p:nvCxnSpPr>
        <p:spPr>
          <a:xfrm flipV="1">
            <a:off x="6471637" y="1133454"/>
            <a:ext cx="140580" cy="43786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2367" y="5519023"/>
            <a:ext cx="2668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has origination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5036002" y="5517237"/>
            <a:ext cx="2960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Beverley Skinner</a:t>
            </a:r>
            <a:endParaRPr lang="en-GB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94967" y="1440262"/>
            <a:ext cx="144302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AR1URI</a:t>
            </a:r>
            <a:endParaRPr lang="en-GB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16867" y="1442396"/>
            <a:ext cx="338437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 </a:t>
            </a:r>
            <a:r>
              <a:rPr lang="en-GB" sz="3200" dirty="0" err="1" smtClean="0"/>
              <a:t>hasOrginationURI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1243" y="1442396"/>
            <a:ext cx="1976823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Name1URI</a:t>
            </a:r>
            <a:endParaRPr lang="en-GB" sz="3200" dirty="0"/>
          </a:p>
        </p:txBody>
      </p:sp>
      <p:cxnSp>
        <p:nvCxnSpPr>
          <p:cNvPr id="33" name="Straight Arrow Connector 32"/>
          <p:cNvCxnSpPr>
            <a:stCxn id="4" idx="0"/>
            <a:endCxn id="30" idx="2"/>
          </p:cNvCxnSpPr>
          <p:nvPr/>
        </p:nvCxnSpPr>
        <p:spPr>
          <a:xfrm flipH="1" flipV="1">
            <a:off x="1016479" y="2025037"/>
            <a:ext cx="297295" cy="34819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0"/>
            <a:endCxn id="31" idx="2"/>
          </p:cNvCxnSpPr>
          <p:nvPr/>
        </p:nvCxnSpPr>
        <p:spPr>
          <a:xfrm flipH="1" flipV="1">
            <a:off x="3409055" y="2027171"/>
            <a:ext cx="277684" cy="34918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0"/>
            <a:endCxn id="32" idx="2"/>
          </p:cNvCxnSpPr>
          <p:nvPr/>
        </p:nvCxnSpPr>
        <p:spPr>
          <a:xfrm flipH="1" flipV="1">
            <a:off x="6089655" y="2027171"/>
            <a:ext cx="426560" cy="34900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5"/>
          <p:cNvGrpSpPr/>
          <p:nvPr/>
        </p:nvGrpSpPr>
        <p:grpSpPr>
          <a:xfrm>
            <a:off x="1040005" y="2405115"/>
            <a:ext cx="7792071" cy="584775"/>
            <a:chOff x="721974" y="3324125"/>
            <a:chExt cx="7792071" cy="584775"/>
          </a:xfrm>
        </p:grpSpPr>
        <p:sp>
          <p:nvSpPr>
            <p:cNvPr id="83" name="TextBox 82"/>
            <p:cNvSpPr txBox="1"/>
            <p:nvPr/>
          </p:nvSpPr>
          <p:spPr>
            <a:xfrm>
              <a:off x="721974" y="3324125"/>
              <a:ext cx="1976824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Name1URI</a:t>
              </a:r>
              <a:endParaRPr lang="en-GB" sz="3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693765" y="3324125"/>
              <a:ext cx="2528256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hasNameURI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16988" y="3324125"/>
              <a:ext cx="3297057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“Beverley Skinner”</a:t>
              </a:r>
              <a:endParaRPr lang="en-GB" sz="3200" dirty="0"/>
            </a:p>
          </p:txBody>
        </p:sp>
      </p:grpSp>
      <p:cxnSp>
        <p:nvCxnSpPr>
          <p:cNvPr id="88" name="Shape 87"/>
          <p:cNvCxnSpPr>
            <a:stCxn id="32" idx="3"/>
            <a:endCxn id="83" idx="1"/>
          </p:cNvCxnSpPr>
          <p:nvPr/>
        </p:nvCxnSpPr>
        <p:spPr>
          <a:xfrm flipH="1">
            <a:off x="1040005" y="1734784"/>
            <a:ext cx="6038061" cy="962719"/>
          </a:xfrm>
          <a:prstGeom prst="curvedConnector5">
            <a:avLst>
              <a:gd name="adj1" fmla="val -3786"/>
              <a:gd name="adj2" fmla="val 50000"/>
              <a:gd name="adj3" fmla="val 103786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7"/>
          <p:cNvGrpSpPr/>
          <p:nvPr/>
        </p:nvGrpSpPr>
        <p:grpSpPr>
          <a:xfrm>
            <a:off x="1040005" y="3320220"/>
            <a:ext cx="6388654" cy="584776"/>
            <a:chOff x="1062958" y="3346400"/>
            <a:chExt cx="6388654" cy="584776"/>
          </a:xfrm>
        </p:grpSpPr>
        <p:sp>
          <p:nvSpPr>
            <p:cNvPr id="99" name="TextBox 98"/>
            <p:cNvSpPr txBox="1"/>
            <p:nvPr/>
          </p:nvSpPr>
          <p:spPr>
            <a:xfrm>
              <a:off x="1062958" y="3346401"/>
              <a:ext cx="1976823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Name1URI</a:t>
              </a:r>
              <a:endParaRPr lang="en-GB" sz="32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33671" y="3346401"/>
              <a:ext cx="3063083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hasBirthYearURI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096754" y="3346400"/>
              <a:ext cx="1354858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“1938”</a:t>
              </a:r>
              <a:endParaRPr lang="en-GB" sz="3200" dirty="0"/>
            </a:p>
          </p:txBody>
        </p:sp>
      </p:grpSp>
      <p:cxnSp>
        <p:nvCxnSpPr>
          <p:cNvPr id="107" name="Shape 106"/>
          <p:cNvCxnSpPr>
            <a:stCxn id="32" idx="3"/>
            <a:endCxn id="99" idx="1"/>
          </p:cNvCxnSpPr>
          <p:nvPr/>
        </p:nvCxnSpPr>
        <p:spPr>
          <a:xfrm flipH="1">
            <a:off x="1040005" y="1734784"/>
            <a:ext cx="6038061" cy="1877825"/>
          </a:xfrm>
          <a:prstGeom prst="curvedConnector5">
            <a:avLst>
              <a:gd name="adj1" fmla="val -3786"/>
              <a:gd name="adj2" fmla="val 50000"/>
              <a:gd name="adj3" fmla="val 103786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hape 113"/>
          <p:cNvCxnSpPr>
            <a:stCxn id="7" idx="1"/>
            <a:endCxn id="30" idx="1"/>
          </p:cNvCxnSpPr>
          <p:nvPr/>
        </p:nvCxnSpPr>
        <p:spPr>
          <a:xfrm rot="10800000" flipV="1">
            <a:off x="294967" y="841066"/>
            <a:ext cx="23526" cy="891583"/>
          </a:xfrm>
          <a:prstGeom prst="curvedConnector3">
            <a:avLst>
              <a:gd name="adj1" fmla="val 1071691"/>
            </a:avLst>
          </a:prstGeom>
          <a:ln w="254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20"/>
          <p:cNvGrpSpPr/>
          <p:nvPr/>
        </p:nvGrpSpPr>
        <p:grpSpPr>
          <a:xfrm>
            <a:off x="306730" y="4288730"/>
            <a:ext cx="5676781" cy="584780"/>
            <a:chOff x="1516753" y="6102003"/>
            <a:chExt cx="5676781" cy="584780"/>
          </a:xfrm>
        </p:grpSpPr>
        <p:sp>
          <p:nvSpPr>
            <p:cNvPr id="118" name="TextBox 117"/>
            <p:cNvSpPr txBox="1"/>
            <p:nvPr/>
          </p:nvSpPr>
          <p:spPr>
            <a:xfrm>
              <a:off x="1516753" y="6102008"/>
              <a:ext cx="1732831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AR1URI</a:t>
              </a:r>
              <a:endParaRPr lang="en-GB" sz="3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249585" y="6102003"/>
              <a:ext cx="1799275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hasLevel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048860" y="6102008"/>
              <a:ext cx="2144674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 smtClean="0"/>
                <a:t>FondsURI</a:t>
              </a:r>
              <a:endParaRPr lang="en-GB" sz="3200" dirty="0"/>
            </a:p>
          </p:txBody>
        </p:sp>
      </p:grpSp>
      <p:cxnSp>
        <p:nvCxnSpPr>
          <p:cNvPr id="122" name="Shape 113"/>
          <p:cNvCxnSpPr>
            <a:stCxn id="30" idx="1"/>
            <a:endCxn id="118" idx="1"/>
          </p:cNvCxnSpPr>
          <p:nvPr/>
        </p:nvCxnSpPr>
        <p:spPr>
          <a:xfrm rot="10800000" flipH="1" flipV="1">
            <a:off x="294966" y="1732649"/>
            <a:ext cx="11763" cy="2848473"/>
          </a:xfrm>
          <a:prstGeom prst="curvedConnector3">
            <a:avLst>
              <a:gd name="adj1" fmla="val -1943382"/>
            </a:avLst>
          </a:prstGeom>
          <a:ln w="254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hape 113"/>
          <p:cNvCxnSpPr>
            <a:stCxn id="83" idx="1"/>
            <a:endCxn id="99" idx="1"/>
          </p:cNvCxnSpPr>
          <p:nvPr/>
        </p:nvCxnSpPr>
        <p:spPr>
          <a:xfrm rot="10800000" flipV="1">
            <a:off x="1040005" y="2697503"/>
            <a:ext cx="12700" cy="915106"/>
          </a:xfrm>
          <a:prstGeom prst="curvedConnector3">
            <a:avLst>
              <a:gd name="adj1" fmla="val 1800000"/>
            </a:avLst>
          </a:prstGeom>
          <a:ln w="254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120"/>
          <p:cNvGrpSpPr/>
          <p:nvPr/>
        </p:nvGrpSpPr>
        <p:grpSpPr>
          <a:xfrm>
            <a:off x="965486" y="5214604"/>
            <a:ext cx="5948733" cy="584775"/>
            <a:chOff x="1244801" y="6102006"/>
            <a:chExt cx="5948733" cy="584775"/>
          </a:xfrm>
        </p:grpSpPr>
        <p:sp>
          <p:nvSpPr>
            <p:cNvPr id="96" name="TextBox 95"/>
            <p:cNvSpPr txBox="1"/>
            <p:nvPr/>
          </p:nvSpPr>
          <p:spPr>
            <a:xfrm>
              <a:off x="1244801" y="6102006"/>
              <a:ext cx="1989749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 smtClean="0"/>
                <a:t>FondsURI</a:t>
              </a:r>
              <a:endParaRPr lang="en-GB" sz="32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227031" y="6102006"/>
              <a:ext cx="1829347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 </a:t>
              </a:r>
              <a:r>
                <a:rPr lang="en-GB" sz="3200" dirty="0" err="1" smtClean="0"/>
                <a:t>hasLabel</a:t>
              </a:r>
              <a:r>
                <a:rPr lang="en-GB" sz="3200" dirty="0" smtClean="0"/>
                <a:t> </a:t>
              </a:r>
              <a:endParaRPr lang="en-GB" sz="32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048860" y="6102006"/>
              <a:ext cx="2144674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“</a:t>
              </a:r>
              <a:r>
                <a:rPr lang="en-GB" sz="3200" dirty="0" err="1" smtClean="0"/>
                <a:t>Fonds</a:t>
              </a:r>
              <a:r>
                <a:rPr lang="en-GB" sz="3200" dirty="0" smtClean="0"/>
                <a:t>”</a:t>
              </a:r>
              <a:endParaRPr lang="en-GB" sz="3200" dirty="0"/>
            </a:p>
          </p:txBody>
        </p:sp>
      </p:grpSp>
      <p:cxnSp>
        <p:nvCxnSpPr>
          <p:cNvPr id="102" name="Shape 106"/>
          <p:cNvCxnSpPr>
            <a:stCxn id="120" idx="3"/>
            <a:endCxn id="96" idx="1"/>
          </p:cNvCxnSpPr>
          <p:nvPr/>
        </p:nvCxnSpPr>
        <p:spPr>
          <a:xfrm flipH="1">
            <a:off x="965486" y="4581123"/>
            <a:ext cx="5018025" cy="925869"/>
          </a:xfrm>
          <a:prstGeom prst="curvedConnector5">
            <a:avLst>
              <a:gd name="adj1" fmla="val -4556"/>
              <a:gd name="adj2" fmla="val 50000"/>
              <a:gd name="adj3" fmla="val 104556"/>
            </a:avLst>
          </a:prstGeom>
          <a:ln w="25400">
            <a:solidFill>
              <a:srgbClr val="00B05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9" grpId="0"/>
      <p:bldP spid="19" grpId="1"/>
      <p:bldP spid="20" grpId="0"/>
      <p:bldP spid="20" grpId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11" y="548678"/>
            <a:ext cx="128753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AR1URI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73597" y="548678"/>
            <a:ext cx="444750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“Beverley Skinner Collection”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71126" y="548678"/>
            <a:ext cx="200247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 </a:t>
            </a:r>
            <a:r>
              <a:rPr lang="en-GB" sz="2800" dirty="0" err="1" smtClean="0"/>
              <a:t>hasTitleURI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cxnSp>
        <p:nvCxnSpPr>
          <p:cNvPr id="10" name="Shape 9"/>
          <p:cNvCxnSpPr>
            <a:stCxn id="6" idx="6"/>
            <a:endCxn id="12" idx="1"/>
          </p:cNvCxnSpPr>
          <p:nvPr/>
        </p:nvCxnSpPr>
        <p:spPr>
          <a:xfrm flipV="1">
            <a:off x="2731401" y="3407792"/>
            <a:ext cx="1548452" cy="1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66479" y="2946127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title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79853" y="3146182"/>
            <a:ext cx="44686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“Beverley Skinner Collection”</a:t>
            </a:r>
            <a:endParaRPr lang="en-GB" sz="2800" dirty="0"/>
          </a:p>
        </p:txBody>
      </p:sp>
      <p:grpSp>
        <p:nvGrpSpPr>
          <p:cNvPr id="3" name="Group 36"/>
          <p:cNvGrpSpPr/>
          <p:nvPr/>
        </p:nvGrpSpPr>
        <p:grpSpPr>
          <a:xfrm>
            <a:off x="1537133" y="4784212"/>
            <a:ext cx="2936807" cy="664629"/>
            <a:chOff x="3348199" y="4419600"/>
            <a:chExt cx="2936807" cy="664629"/>
          </a:xfrm>
        </p:grpSpPr>
        <p:sp>
          <p:nvSpPr>
            <p:cNvPr id="19" name="Oval 18"/>
            <p:cNvSpPr/>
            <p:nvPr/>
          </p:nvSpPr>
          <p:spPr>
            <a:xfrm>
              <a:off x="3348199" y="4419600"/>
              <a:ext cx="2936807" cy="6646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4216" y="4490304"/>
              <a:ext cx="2610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Beverley Skinner</a:t>
              </a:r>
              <a:endParaRPr lang="en-GB" sz="2800" dirty="0"/>
            </a:p>
          </p:txBody>
        </p:sp>
      </p:grpSp>
      <p:grpSp>
        <p:nvGrpSpPr>
          <p:cNvPr id="7" name="Group 32"/>
          <p:cNvGrpSpPr/>
          <p:nvPr/>
        </p:nvGrpSpPr>
        <p:grpSpPr>
          <a:xfrm>
            <a:off x="2851072" y="1710191"/>
            <a:ext cx="1235210" cy="771121"/>
            <a:chOff x="3834785" y="1617829"/>
            <a:chExt cx="1235210" cy="771121"/>
          </a:xfrm>
        </p:grpSpPr>
        <p:sp>
          <p:nvSpPr>
            <p:cNvPr id="29" name="Oval 28"/>
            <p:cNvSpPr/>
            <p:nvPr/>
          </p:nvSpPr>
          <p:spPr>
            <a:xfrm>
              <a:off x="3834785" y="1617829"/>
              <a:ext cx="1235210" cy="77112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37306" y="1727230"/>
              <a:ext cx="1053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err="1" smtClean="0"/>
                <a:t>Fonds</a:t>
              </a:r>
              <a:endParaRPr lang="en-GB" sz="2800" dirty="0"/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610761" y="3070922"/>
            <a:ext cx="2120640" cy="673741"/>
            <a:chOff x="1629742" y="2657202"/>
            <a:chExt cx="2120640" cy="673741"/>
          </a:xfrm>
        </p:grpSpPr>
        <p:sp>
          <p:nvSpPr>
            <p:cNvPr id="6" name="Oval 5"/>
            <p:cNvSpPr/>
            <p:nvPr/>
          </p:nvSpPr>
          <p:spPr>
            <a:xfrm>
              <a:off x="1629742" y="2657202"/>
              <a:ext cx="2120640" cy="6737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9626" y="2732462"/>
              <a:ext cx="1903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 smtClean="0"/>
                <a:t>This archive</a:t>
              </a:r>
              <a:endParaRPr lang="en-GB" sz="28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51705" y="4029442"/>
            <a:ext cx="131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origination</a:t>
            </a:r>
            <a:endParaRPr lang="en-GB" sz="2000" dirty="0"/>
          </a:p>
        </p:txBody>
      </p:sp>
      <p:cxnSp>
        <p:nvCxnSpPr>
          <p:cNvPr id="40" name="Shape 9"/>
          <p:cNvCxnSpPr>
            <a:endCxn id="19" idx="2"/>
          </p:cNvCxnSpPr>
          <p:nvPr/>
        </p:nvCxnSpPr>
        <p:spPr>
          <a:xfrm rot="16200000" flipH="1">
            <a:off x="658487" y="4237881"/>
            <a:ext cx="1371864" cy="38542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29663" y="5674809"/>
            <a:ext cx="295644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“Skinner, Beverley”</a:t>
            </a:r>
            <a:endParaRPr lang="en-GB" sz="2800" dirty="0"/>
          </a:p>
        </p:txBody>
      </p:sp>
      <p:cxnSp>
        <p:nvCxnSpPr>
          <p:cNvPr id="53" name="Shape 9"/>
          <p:cNvCxnSpPr>
            <a:stCxn id="19" idx="4"/>
            <a:endCxn id="43" idx="1"/>
          </p:cNvCxnSpPr>
          <p:nvPr/>
        </p:nvCxnSpPr>
        <p:spPr>
          <a:xfrm rot="16200000" flipH="1">
            <a:off x="3523811" y="4930567"/>
            <a:ext cx="487578" cy="1524126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9"/>
          <p:cNvCxnSpPr>
            <a:stCxn id="6" idx="0"/>
            <a:endCxn id="29" idx="2"/>
          </p:cNvCxnSpPr>
          <p:nvPr/>
        </p:nvCxnSpPr>
        <p:spPr>
          <a:xfrm rot="5400000" flipH="1" flipV="1">
            <a:off x="1773491" y="1993342"/>
            <a:ext cx="975170" cy="1179991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728276" y="5151453"/>
            <a:ext cx="147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year of birth</a:t>
            </a:r>
            <a:endParaRPr lang="en-GB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500256" y="595367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normalised name</a:t>
            </a:r>
            <a:endParaRPr lang="en-GB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2164555" y="1710191"/>
            <a:ext cx="67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level</a:t>
            </a:r>
            <a:endParaRPr lang="en-GB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5302231" y="2081202"/>
            <a:ext cx="3458547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“Materials created or accumulated ...”</a:t>
            </a:r>
            <a:endParaRPr lang="en-GB" sz="2800" dirty="0"/>
          </a:p>
        </p:txBody>
      </p:sp>
      <p:cxnSp>
        <p:nvCxnSpPr>
          <p:cNvPr id="78" name="Shape 9"/>
          <p:cNvCxnSpPr>
            <a:stCxn id="29" idx="6"/>
            <a:endCxn id="77" idx="1"/>
          </p:cNvCxnSpPr>
          <p:nvPr/>
        </p:nvCxnSpPr>
        <p:spPr>
          <a:xfrm>
            <a:off x="4086282" y="2095752"/>
            <a:ext cx="1215949" cy="462504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359781" y="3812128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name</a:t>
            </a:r>
            <a:endParaRPr lang="en-GB" sz="2000" dirty="0"/>
          </a:p>
        </p:txBody>
      </p:sp>
      <p:cxnSp>
        <p:nvCxnSpPr>
          <p:cNvPr id="87" name="Shape 9"/>
          <p:cNvCxnSpPr>
            <a:stCxn id="19" idx="0"/>
            <a:endCxn id="101" idx="1"/>
          </p:cNvCxnSpPr>
          <p:nvPr/>
        </p:nvCxnSpPr>
        <p:spPr>
          <a:xfrm rot="5400000" flipH="1" flipV="1">
            <a:off x="3299487" y="3935548"/>
            <a:ext cx="554715" cy="1142614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hape 9"/>
          <p:cNvCxnSpPr>
            <a:endCxn id="19" idx="3"/>
          </p:cNvCxnSpPr>
          <p:nvPr/>
        </p:nvCxnSpPr>
        <p:spPr>
          <a:xfrm flipV="1">
            <a:off x="750865" y="5351508"/>
            <a:ext cx="1216353" cy="448078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hape 9"/>
          <p:cNvCxnSpPr/>
          <p:nvPr/>
        </p:nvCxnSpPr>
        <p:spPr>
          <a:xfrm flipV="1">
            <a:off x="2275114" y="2638344"/>
            <a:ext cx="1269727" cy="50783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hape 9"/>
          <p:cNvCxnSpPr>
            <a:endCxn id="6" idx="2"/>
          </p:cNvCxnSpPr>
          <p:nvPr/>
        </p:nvCxnSpPr>
        <p:spPr>
          <a:xfrm rot="5400000" flipH="1" flipV="1">
            <a:off x="247680" y="3604005"/>
            <a:ext cx="559292" cy="166869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hape 9"/>
          <p:cNvCxnSpPr>
            <a:endCxn id="6" idx="1"/>
          </p:cNvCxnSpPr>
          <p:nvPr/>
        </p:nvCxnSpPr>
        <p:spPr>
          <a:xfrm rot="16200000" flipH="1">
            <a:off x="398078" y="2646345"/>
            <a:ext cx="569058" cy="477429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hape 9"/>
          <p:cNvCxnSpPr>
            <a:stCxn id="29" idx="7"/>
            <a:endCxn id="96" idx="1"/>
          </p:cNvCxnSpPr>
          <p:nvPr/>
        </p:nvCxnSpPr>
        <p:spPr>
          <a:xfrm rot="5400000" flipH="1" flipV="1">
            <a:off x="4901677" y="524580"/>
            <a:ext cx="302252" cy="2294827"/>
          </a:xfrm>
          <a:prstGeom prst="curved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hape 9"/>
          <p:cNvCxnSpPr>
            <a:endCxn id="29" idx="1"/>
          </p:cNvCxnSpPr>
          <p:nvPr/>
        </p:nvCxnSpPr>
        <p:spPr>
          <a:xfrm flipV="1">
            <a:off x="108175" y="1823119"/>
            <a:ext cx="2923789" cy="258084"/>
          </a:xfrm>
          <a:prstGeom prst="curvedConnector4">
            <a:avLst>
              <a:gd name="adj1" fmla="val 46907"/>
              <a:gd name="adj2" fmla="val 232332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109917" y="2635199"/>
            <a:ext cx="1192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definition</a:t>
            </a:r>
            <a:endParaRPr lang="en-GB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6200217" y="1259257"/>
            <a:ext cx="139276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</a:t>
            </a:r>
            <a:r>
              <a:rPr lang="ko-KR" sz="2800" dirty="0" smtClean="0"/>
              <a:t>드퐁</a:t>
            </a:r>
            <a:r>
              <a:rPr lang="en-GB" sz="2800" dirty="0" smtClean="0"/>
              <a:t>”</a:t>
            </a:r>
            <a:endParaRPr lang="en-GB" sz="2800" dirty="0"/>
          </a:p>
        </p:txBody>
      </p:sp>
      <p:sp>
        <p:nvSpPr>
          <p:cNvPr id="98" name="TextBox 97"/>
          <p:cNvSpPr txBox="1"/>
          <p:nvPr/>
        </p:nvSpPr>
        <p:spPr>
          <a:xfrm>
            <a:off x="5510605" y="151013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label</a:t>
            </a:r>
            <a:endParaRPr lang="en-GB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48151" y="3967887"/>
            <a:ext cx="461262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“Beverley Skinner (1938-1999)</a:t>
            </a:r>
            <a:endParaRPr lang="en-GB" sz="2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200217" y="4854917"/>
            <a:ext cx="128588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“1938”</a:t>
            </a:r>
            <a:endParaRPr lang="en-GB" sz="2800" dirty="0"/>
          </a:p>
        </p:txBody>
      </p:sp>
      <p:cxnSp>
        <p:nvCxnSpPr>
          <p:cNvPr id="104" name="Shape 9"/>
          <p:cNvCxnSpPr>
            <a:stCxn id="19" idx="6"/>
            <a:endCxn id="103" idx="1"/>
          </p:cNvCxnSpPr>
          <p:nvPr/>
        </p:nvCxnSpPr>
        <p:spPr>
          <a:xfrm>
            <a:off x="4473940" y="5116527"/>
            <a:ext cx="1726277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1" grpId="0"/>
      <p:bldP spid="12" grpId="0" animBg="1"/>
      <p:bldP spid="39" grpId="0"/>
      <p:bldP spid="43" grpId="0" animBg="1"/>
      <p:bldP spid="61" grpId="0"/>
      <p:bldP spid="62" grpId="0"/>
      <p:bldP spid="71" grpId="0"/>
      <p:bldP spid="77" grpId="0" animBg="1"/>
      <p:bldP spid="86" grpId="0"/>
      <p:bldP spid="137" grpId="0"/>
      <p:bldP spid="96" grpId="0" animBg="1"/>
      <p:bldP spid="98" grpId="0"/>
      <p:bldP spid="101" grpId="0" animBg="1"/>
      <p:bldP spid="103" grpId="0" animBg="1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442</TotalTime>
  <Words>1523</Words>
  <Application>Microsoft Office PowerPoint</Application>
  <PresentationFormat>On-screen Show (4:3)</PresentationFormat>
  <Paragraphs>332</Paragraphs>
  <Slides>27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GordonPPT</vt:lpstr>
      <vt:lpstr>The Web of Data for Archival Materials: Semantic Web and Linked Open Data</vt:lpstr>
      <vt:lpstr>Outline</vt:lpstr>
      <vt:lpstr>Semantic Web</vt:lpstr>
      <vt:lpstr>RDF triple</vt:lpstr>
      <vt:lpstr>Identifiers</vt:lpstr>
      <vt:lpstr>Uniform Resource Identifier</vt:lpstr>
      <vt:lpstr>Identifying archival metadata</vt:lpstr>
      <vt:lpstr>PowerPoint Presentation</vt:lpstr>
      <vt:lpstr>PowerPoint Presentation</vt:lpstr>
      <vt:lpstr>From record to triples (in 9 stages)</vt:lpstr>
      <vt:lpstr>1. Take a record</vt:lpstr>
      <vt:lpstr>2. Disaggregate to single statements</vt:lpstr>
      <vt:lpstr>3. Create URI for record</vt:lpstr>
      <vt:lpstr>4. Replace record ID with URI</vt:lpstr>
      <vt:lpstr>5. Find URIs for attributes</vt:lpstr>
      <vt:lpstr>6. Replace attributes with URIs</vt:lpstr>
      <vt:lpstr>7. Find URIs for values</vt:lpstr>
      <vt:lpstr>8. Replace values with URIs</vt:lpstr>
      <vt:lpstr>9. Publish triples (linked data)</vt:lpstr>
      <vt:lpstr>Paradigm shift?</vt:lpstr>
      <vt:lpstr>Specific issues for archive linked data</vt:lpstr>
      <vt:lpstr>PowerPoint Presentation</vt:lpstr>
      <vt:lpstr>Provenance</vt:lpstr>
      <vt:lpstr>Provenance of linked data</vt:lpstr>
      <vt:lpstr>Archival record as serial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Dunsire</dc:creator>
  <cp:lastModifiedBy>Gordon Dunsire</cp:lastModifiedBy>
  <cp:revision>58</cp:revision>
  <dcterms:created xsi:type="dcterms:W3CDTF">2013-05-03T09:35:04Z</dcterms:created>
  <dcterms:modified xsi:type="dcterms:W3CDTF">2013-05-08T05:42:21Z</dcterms:modified>
</cp:coreProperties>
</file>