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60" r:id="rId2"/>
    <p:sldId id="288" r:id="rId3"/>
    <p:sldId id="290" r:id="rId4"/>
    <p:sldId id="261" r:id="rId5"/>
    <p:sldId id="289" r:id="rId6"/>
    <p:sldId id="291" r:id="rId7"/>
    <p:sldId id="292" r:id="rId8"/>
    <p:sldId id="293" r:id="rId9"/>
    <p:sldId id="287" r:id="rId10"/>
    <p:sldId id="262" r:id="rId11"/>
    <p:sldId id="263" r:id="rId12"/>
    <p:sldId id="271" r:id="rId13"/>
    <p:sldId id="265" r:id="rId14"/>
    <p:sldId id="266" r:id="rId15"/>
    <p:sldId id="267" r:id="rId16"/>
    <p:sldId id="268" r:id="rId17"/>
    <p:sldId id="269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5" r:id="rId33"/>
    <p:sldId id="294" r:id="rId34"/>
    <p:sldId id="295" r:id="rId35"/>
    <p:sldId id="296" r:id="rId36"/>
    <p:sldId id="297" r:id="rId37"/>
    <p:sldId id="299" r:id="rId38"/>
    <p:sldId id="301" r:id="rId39"/>
    <p:sldId id="300" r:id="rId40"/>
    <p:sldId id="298" r:id="rId41"/>
  </p:sldIdLst>
  <p:sldSz cx="13055600" cy="9791700"/>
  <p:notesSz cx="17475200" cy="9791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E6E6E6"/>
    <a:srgbClr val="2031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4651" autoAdjust="0"/>
  </p:normalViewPr>
  <p:slideViewPr>
    <p:cSldViewPr>
      <p:cViewPr varScale="1">
        <p:scale>
          <a:sx n="66" d="100"/>
          <a:sy n="66" d="100"/>
        </p:scale>
        <p:origin x="870" y="78"/>
      </p:cViewPr>
      <p:guideLst>
        <p:guide orient="horz" pos="2880"/>
        <p:guide pos="16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72" y="-17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D02E99-099D-425A-8699-6709177857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7572375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08FD7A-9CC0-4599-BD0A-642F10BC2E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9898063" y="0"/>
            <a:ext cx="7572375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D9114-80B5-4ED7-B8E5-3A0868472264}" type="datetime4">
              <a:rPr lang="en-US" smtClean="0"/>
              <a:t>January 26, 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24D84F-C05A-462E-8E13-F79B6EFDDF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01163"/>
            <a:ext cx="7572375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6C693-50E9-4679-B838-D4E18430BA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9898063" y="9301163"/>
            <a:ext cx="7572375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B3389-A65E-496A-AB6E-7A5B74EF2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447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572375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898063" y="0"/>
            <a:ext cx="7572375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CCE7E-43AE-4D7A-AD6D-EFF496C901FD}" type="datetime4">
              <a:rPr lang="en-US" smtClean="0"/>
              <a:t>January 26, 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34150" y="1223963"/>
            <a:ext cx="4406900" cy="3305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747838" y="4711700"/>
            <a:ext cx="13979525" cy="3856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01163"/>
            <a:ext cx="7572375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898063" y="9301163"/>
            <a:ext cx="7572375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BB43D-6859-4C14-84A8-D9538C972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207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80CCE7E-43AE-4D7A-AD6D-EFF496C901FD}" type="datetime4">
              <a:rPr lang="en-US" smtClean="0"/>
              <a:t>January 26,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B43D-6859-4C14-84A8-D9538C9727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3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5F42C2-A0E0-4A3E-AF7F-14900753D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6ABE-B97B-4A73-B202-6A3F101785E5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9B245-955B-4246-A129-BE33BAC629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bk object 20">
            <a:extLst>
              <a:ext uri="{FF2B5EF4-FFF2-40B4-BE49-F238E27FC236}">
                <a16:creationId xmlns:a16="http://schemas.microsoft.com/office/drawing/2014/main" id="{430412D5-F62C-4582-822D-523D66A3740B}"/>
              </a:ext>
            </a:extLst>
          </p:cNvPr>
          <p:cNvSpPr/>
          <p:nvPr userDrawn="1"/>
        </p:nvSpPr>
        <p:spPr>
          <a:xfrm>
            <a:off x="0" y="1"/>
            <a:ext cx="13055600" cy="7447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D51EB834-5A36-462F-9766-CF52528290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8808" y="4057651"/>
            <a:ext cx="12106792" cy="1908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402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3823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C43566-6046-4E9C-8D17-ED54F38F8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FB21-2B77-4727-8DA0-73215DD5C57C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AE417-89F3-4937-8D80-F2DD32C664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3FAD77-7179-4530-8741-F8500359AB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7811" y="520700"/>
            <a:ext cx="7223988" cy="1893888"/>
          </a:xfrm>
          <a:prstGeom prst="rect">
            <a:avLst/>
          </a:prstGeom>
        </p:spPr>
        <p:txBody>
          <a:bodyPr/>
          <a:lstStyle>
            <a:lvl1pPr>
              <a:defRPr sz="8592">
                <a:solidFill>
                  <a:srgbClr val="203189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2D0B4B6A-2A81-4C9F-B649-C12A8B0BD189}"/>
              </a:ext>
            </a:extLst>
          </p:cNvPr>
          <p:cNvSpPr/>
          <p:nvPr userDrawn="1"/>
        </p:nvSpPr>
        <p:spPr>
          <a:xfrm>
            <a:off x="9165487" y="0"/>
            <a:ext cx="3890113" cy="4848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B047D8-AC63-4F78-8530-D1DE054AE7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810" y="2762250"/>
            <a:ext cx="10070412" cy="4343400"/>
          </a:xfrm>
          <a:prstGeom prst="rect">
            <a:avLst/>
          </a:prstGeom>
        </p:spPr>
        <p:txBody>
          <a:bodyPr/>
          <a:lstStyle>
            <a:lvl1pPr>
              <a:defRPr sz="1793"/>
            </a:lvl1pPr>
          </a:lstStyle>
          <a:p>
            <a:pPr lvl="0"/>
            <a:r>
              <a:rPr lang="en-US" dirty="0"/>
              <a:t>Click to insert text.</a:t>
            </a:r>
          </a:p>
        </p:txBody>
      </p:sp>
    </p:spTree>
    <p:extLst>
      <p:ext uri="{BB962C8B-B14F-4D97-AF65-F5344CB8AC3E}">
        <p14:creationId xmlns:p14="http://schemas.microsoft.com/office/powerpoint/2010/main" val="245800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BA9CF6-AB2D-46CF-8D43-4A1686189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8080-C00F-4680-BFFC-33C890FA1B66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936E-F890-4240-8C96-18902985B9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34479D8-3FF8-47A6-AFE0-325303D56120}"/>
              </a:ext>
            </a:extLst>
          </p:cNvPr>
          <p:cNvSpPr/>
          <p:nvPr userDrawn="1"/>
        </p:nvSpPr>
        <p:spPr>
          <a:xfrm>
            <a:off x="0" y="0"/>
            <a:ext cx="4714931" cy="58765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0BCB6BE5-C74F-4DEB-9DB1-035B3B8BF99F}"/>
              </a:ext>
            </a:extLst>
          </p:cNvPr>
          <p:cNvSpPr/>
          <p:nvPr userDrawn="1"/>
        </p:nvSpPr>
        <p:spPr>
          <a:xfrm>
            <a:off x="0" y="793752"/>
            <a:ext cx="5058096" cy="914400"/>
          </a:xfrm>
          <a:custGeom>
            <a:avLst/>
            <a:gdLst/>
            <a:ahLst/>
            <a:cxnLst/>
            <a:rect l="l" t="t" r="r" b="b"/>
            <a:pathLst>
              <a:path w="6770370" h="914400">
                <a:moveTo>
                  <a:pt x="6769963" y="0"/>
                </a:moveTo>
                <a:lnTo>
                  <a:pt x="0" y="0"/>
                </a:lnTo>
                <a:lnTo>
                  <a:pt x="0" y="914400"/>
                </a:lnTo>
                <a:lnTo>
                  <a:pt x="5803036" y="914400"/>
                </a:lnTo>
                <a:lnTo>
                  <a:pt x="6769963" y="0"/>
                </a:lnTo>
                <a:close/>
              </a:path>
            </a:pathLst>
          </a:custGeom>
          <a:solidFill>
            <a:srgbClr val="203189"/>
          </a:solidFill>
        </p:spPr>
        <p:txBody>
          <a:bodyPr wrap="square" lIns="0" tIns="0" rIns="0" bIns="0" rtlCol="0"/>
          <a:lstStyle/>
          <a:p>
            <a:endParaRPr sz="1345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89DB7F-780C-47BB-B26D-B55B3217E60E}"/>
              </a:ext>
            </a:extLst>
          </p:cNvPr>
          <p:cNvSpPr txBox="1"/>
          <p:nvPr userDrawn="1"/>
        </p:nvSpPr>
        <p:spPr>
          <a:xfrm>
            <a:off x="-929832" y="781051"/>
            <a:ext cx="5294349" cy="64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586" dirty="0">
                <a:solidFill>
                  <a:schemeClr val="bg1"/>
                </a:solidFill>
                <a:latin typeface="Calibri Light" panose="020F0302020204030204" pitchFamily="34" charset="0"/>
              </a:rPr>
              <a:t>overview </a:t>
            </a:r>
          </a:p>
        </p:txBody>
      </p:sp>
    </p:spTree>
    <p:extLst>
      <p:ext uri="{BB962C8B-B14F-4D97-AF65-F5344CB8AC3E}">
        <p14:creationId xmlns:p14="http://schemas.microsoft.com/office/powerpoint/2010/main" val="147800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1833AC-CE29-412E-9586-A2CCCF756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6B087-20D5-46FC-9AC3-EF55EF059985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5548F-1227-419F-8672-16150B2A27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1E9B1FBC-B132-49E1-B55E-D2FA9F7C099B}"/>
              </a:ext>
            </a:extLst>
          </p:cNvPr>
          <p:cNvSpPr/>
          <p:nvPr userDrawn="1"/>
        </p:nvSpPr>
        <p:spPr>
          <a:xfrm>
            <a:off x="9165487" y="0"/>
            <a:ext cx="3890113" cy="4848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1BDD7E71-4917-4E7C-ABFD-6A843BCDCA0D}"/>
              </a:ext>
            </a:extLst>
          </p:cNvPr>
          <p:cNvSpPr/>
          <p:nvPr userDrawn="1"/>
        </p:nvSpPr>
        <p:spPr>
          <a:xfrm>
            <a:off x="8405156" y="793752"/>
            <a:ext cx="4650583" cy="914400"/>
          </a:xfrm>
          <a:custGeom>
            <a:avLst/>
            <a:gdLst/>
            <a:ahLst/>
            <a:cxnLst/>
            <a:rect l="l" t="t" r="r" b="b"/>
            <a:pathLst>
              <a:path w="6224905" h="914400">
                <a:moveTo>
                  <a:pt x="6224727" y="0"/>
                </a:moveTo>
                <a:lnTo>
                  <a:pt x="0" y="0"/>
                </a:lnTo>
                <a:lnTo>
                  <a:pt x="966927" y="914400"/>
                </a:lnTo>
                <a:lnTo>
                  <a:pt x="6224727" y="914400"/>
                </a:lnTo>
                <a:lnTo>
                  <a:pt x="6224727" y="0"/>
                </a:lnTo>
                <a:close/>
              </a:path>
            </a:pathLst>
          </a:custGeom>
          <a:solidFill>
            <a:srgbClr val="203189"/>
          </a:solidFill>
        </p:spPr>
        <p:txBody>
          <a:bodyPr wrap="square" lIns="0" tIns="0" rIns="0" bIns="0" rtlCol="0"/>
          <a:lstStyle/>
          <a:p>
            <a:endParaRPr sz="1345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0C29F6-276F-4ED4-8E5F-E4899554D283}"/>
              </a:ext>
            </a:extLst>
          </p:cNvPr>
          <p:cNvSpPr txBox="1"/>
          <p:nvPr userDrawn="1"/>
        </p:nvSpPr>
        <p:spPr>
          <a:xfrm>
            <a:off x="9089582" y="781051"/>
            <a:ext cx="5294349" cy="64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86" dirty="0">
                <a:solidFill>
                  <a:schemeClr val="bg1"/>
                </a:solidFill>
                <a:latin typeface="Calibri Light" panose="020F0302020204030204" pitchFamily="34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93932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7A163D-3886-46C1-8E21-E308A8AB9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6631-B86C-466A-BEA1-F9227B57F3C2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00779-0233-4175-AB80-845BB3D39F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CBA3B939-BD69-4490-A25D-1CF8698643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90731" y="4057650"/>
            <a:ext cx="8064869" cy="6898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4483">
                <a:solidFill>
                  <a:srgbClr val="203189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Conclusion</a:t>
            </a:r>
            <a:endParaRPr dirty="0"/>
          </a:p>
        </p:txBody>
      </p:sp>
      <p:sp>
        <p:nvSpPr>
          <p:cNvPr id="6" name="bk object 16">
            <a:extLst>
              <a:ext uri="{FF2B5EF4-FFF2-40B4-BE49-F238E27FC236}">
                <a16:creationId xmlns:a16="http://schemas.microsoft.com/office/drawing/2014/main" id="{FAA1E53A-6FBD-4DBE-8C0D-055893377F68}"/>
              </a:ext>
            </a:extLst>
          </p:cNvPr>
          <p:cNvSpPr/>
          <p:nvPr userDrawn="1"/>
        </p:nvSpPr>
        <p:spPr>
          <a:xfrm>
            <a:off x="0" y="1009650"/>
            <a:ext cx="7688230" cy="758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7" name="bk object 17">
            <a:extLst>
              <a:ext uri="{FF2B5EF4-FFF2-40B4-BE49-F238E27FC236}">
                <a16:creationId xmlns:a16="http://schemas.microsoft.com/office/drawing/2014/main" id="{C220C9F3-64AA-448A-9B0B-92D658D4D759}"/>
              </a:ext>
            </a:extLst>
          </p:cNvPr>
          <p:cNvSpPr/>
          <p:nvPr userDrawn="1"/>
        </p:nvSpPr>
        <p:spPr>
          <a:xfrm>
            <a:off x="0" y="5556250"/>
            <a:ext cx="1869152" cy="3035300"/>
          </a:xfrm>
          <a:custGeom>
            <a:avLst/>
            <a:gdLst/>
            <a:ahLst/>
            <a:cxnLst/>
            <a:rect l="l" t="t" r="r" b="b"/>
            <a:pathLst>
              <a:path w="2501900" h="3035300">
                <a:moveTo>
                  <a:pt x="0" y="0"/>
                </a:moveTo>
                <a:lnTo>
                  <a:pt x="0" y="3035300"/>
                </a:lnTo>
                <a:lnTo>
                  <a:pt x="2501455" y="3035300"/>
                </a:lnTo>
                <a:lnTo>
                  <a:pt x="0" y="0"/>
                </a:lnTo>
                <a:close/>
              </a:path>
            </a:pathLst>
          </a:custGeom>
          <a:solidFill>
            <a:srgbClr val="203189"/>
          </a:solid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8" name="bk object 19">
            <a:extLst>
              <a:ext uri="{FF2B5EF4-FFF2-40B4-BE49-F238E27FC236}">
                <a16:creationId xmlns:a16="http://schemas.microsoft.com/office/drawing/2014/main" id="{593C4038-930A-43D6-BE50-90E2A5DB29B3}"/>
              </a:ext>
            </a:extLst>
          </p:cNvPr>
          <p:cNvSpPr/>
          <p:nvPr userDrawn="1"/>
        </p:nvSpPr>
        <p:spPr>
          <a:xfrm>
            <a:off x="0" y="342900"/>
            <a:ext cx="13055600" cy="914400"/>
          </a:xfrm>
          <a:custGeom>
            <a:avLst/>
            <a:gdLst/>
            <a:ahLst/>
            <a:cxnLst/>
            <a:rect l="l" t="t" r="r" b="b"/>
            <a:pathLst>
              <a:path w="17475200" h="914400">
                <a:moveTo>
                  <a:pt x="0" y="914400"/>
                </a:moveTo>
                <a:lnTo>
                  <a:pt x="17475200" y="914400"/>
                </a:lnTo>
                <a:lnTo>
                  <a:pt x="174752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203189"/>
          </a:solid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9" name="Holder 2">
            <a:extLst>
              <a:ext uri="{FF2B5EF4-FFF2-40B4-BE49-F238E27FC236}">
                <a16:creationId xmlns:a16="http://schemas.microsoft.com/office/drawing/2014/main" id="{E2A89CE0-A685-4873-8C87-2996DED585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705" y="578764"/>
            <a:ext cx="12254189" cy="3219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92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Part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664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E6F2EA-0AF8-4EF4-BD94-B4017F85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04E9-DEAF-46AD-95B2-D63C78700BF2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EDB0C-E1C2-4B21-AE98-8E76A7AA44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23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D40DF-A59E-46E6-A858-FB93D3B74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DDCB9-1088-4D84-A120-796874DD17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bk object 16">
            <a:extLst>
              <a:ext uri="{FF2B5EF4-FFF2-40B4-BE49-F238E27FC236}">
                <a16:creationId xmlns:a16="http://schemas.microsoft.com/office/drawing/2014/main" id="{1D6E9937-F207-4901-947F-1AC04DC29BD8}"/>
              </a:ext>
            </a:extLst>
          </p:cNvPr>
          <p:cNvSpPr/>
          <p:nvPr userDrawn="1"/>
        </p:nvSpPr>
        <p:spPr>
          <a:xfrm>
            <a:off x="6416969" y="0"/>
            <a:ext cx="6638630" cy="4738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45"/>
          </a:p>
        </p:txBody>
      </p:sp>
    </p:spTree>
    <p:extLst>
      <p:ext uri="{BB962C8B-B14F-4D97-AF65-F5344CB8AC3E}">
        <p14:creationId xmlns:p14="http://schemas.microsoft.com/office/powerpoint/2010/main" val="219676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D40DF-A59E-46E6-A858-FB93D3B74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DDCB9-1088-4D84-A120-796874DD17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bk object 16">
            <a:extLst>
              <a:ext uri="{FF2B5EF4-FFF2-40B4-BE49-F238E27FC236}">
                <a16:creationId xmlns:a16="http://schemas.microsoft.com/office/drawing/2014/main" id="{1D6E9937-F207-4901-947F-1AC04DC29BD8}"/>
              </a:ext>
            </a:extLst>
          </p:cNvPr>
          <p:cNvSpPr/>
          <p:nvPr userDrawn="1"/>
        </p:nvSpPr>
        <p:spPr>
          <a:xfrm>
            <a:off x="6416969" y="0"/>
            <a:ext cx="6638630" cy="4738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B40AA9-D85B-4470-887F-CE34A8661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7811" y="520700"/>
            <a:ext cx="7223988" cy="1893888"/>
          </a:xfrm>
          <a:prstGeom prst="rect">
            <a:avLst/>
          </a:prstGeom>
        </p:spPr>
        <p:txBody>
          <a:bodyPr/>
          <a:lstStyle>
            <a:lvl1pPr>
              <a:defRPr sz="8592">
                <a:solidFill>
                  <a:srgbClr val="203189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20D11E-C62D-46C5-97AC-FEF02646AE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7972" y="2914650"/>
            <a:ext cx="9165487" cy="3772168"/>
          </a:xfrm>
          <a:prstGeom prst="rect">
            <a:avLst/>
          </a:prstGeom>
        </p:spPr>
        <p:txBody>
          <a:bodyPr/>
          <a:lstStyle>
            <a:lvl1pPr>
              <a:defRPr sz="1644"/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49627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>
            <a:extLst>
              <a:ext uri="{FF2B5EF4-FFF2-40B4-BE49-F238E27FC236}">
                <a16:creationId xmlns:a16="http://schemas.microsoft.com/office/drawing/2014/main" id="{EC5A0E8A-69B7-4BBF-8F6A-3839C6A15B8F}"/>
              </a:ext>
            </a:extLst>
          </p:cNvPr>
          <p:cNvSpPr/>
          <p:nvPr userDrawn="1"/>
        </p:nvSpPr>
        <p:spPr>
          <a:xfrm>
            <a:off x="0" y="8769355"/>
            <a:ext cx="9393201" cy="184150"/>
          </a:xfrm>
          <a:custGeom>
            <a:avLst/>
            <a:gdLst/>
            <a:ahLst/>
            <a:cxnLst/>
            <a:rect l="l" t="t" r="r" b="b"/>
            <a:pathLst>
              <a:path w="12573000" h="184150">
                <a:moveTo>
                  <a:pt x="12573000" y="0"/>
                </a:moveTo>
                <a:lnTo>
                  <a:pt x="0" y="0"/>
                </a:lnTo>
                <a:lnTo>
                  <a:pt x="0" y="184149"/>
                </a:lnTo>
                <a:lnTo>
                  <a:pt x="12393663" y="184149"/>
                </a:lnTo>
                <a:lnTo>
                  <a:pt x="12573000" y="0"/>
                </a:lnTo>
                <a:close/>
              </a:path>
            </a:pathLst>
          </a:custGeom>
          <a:solidFill>
            <a:srgbClr val="203189"/>
          </a:solid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542D003F-B569-416D-A322-6D45F3337DC5}"/>
              </a:ext>
            </a:extLst>
          </p:cNvPr>
          <p:cNvSpPr/>
          <p:nvPr userDrawn="1"/>
        </p:nvSpPr>
        <p:spPr>
          <a:xfrm>
            <a:off x="9421666" y="8769355"/>
            <a:ext cx="3633935" cy="184150"/>
          </a:xfrm>
          <a:custGeom>
            <a:avLst/>
            <a:gdLst/>
            <a:ahLst/>
            <a:cxnLst/>
            <a:rect l="l" t="t" r="r" b="b"/>
            <a:pathLst>
              <a:path w="4864100" h="184150">
                <a:moveTo>
                  <a:pt x="4864100" y="0"/>
                </a:moveTo>
                <a:lnTo>
                  <a:pt x="165100" y="0"/>
                </a:lnTo>
                <a:lnTo>
                  <a:pt x="0" y="184149"/>
                </a:lnTo>
                <a:lnTo>
                  <a:pt x="4864100" y="184149"/>
                </a:lnTo>
                <a:lnTo>
                  <a:pt x="4864100" y="0"/>
                </a:lnTo>
                <a:close/>
              </a:path>
            </a:pathLst>
          </a:custGeom>
          <a:solidFill>
            <a:srgbClr val="1D8BC1"/>
          </a:solid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4D361103-1B35-4DFB-ACCB-D2433F559F4F}"/>
              </a:ext>
            </a:extLst>
          </p:cNvPr>
          <p:cNvSpPr/>
          <p:nvPr userDrawn="1"/>
        </p:nvSpPr>
        <p:spPr>
          <a:xfrm>
            <a:off x="341571" y="8769350"/>
            <a:ext cx="474404" cy="768350"/>
          </a:xfrm>
          <a:custGeom>
            <a:avLst/>
            <a:gdLst/>
            <a:ahLst/>
            <a:cxnLst/>
            <a:rect l="l" t="t" r="r" b="b"/>
            <a:pathLst>
              <a:path w="635000" h="768350">
                <a:moveTo>
                  <a:pt x="0" y="768350"/>
                </a:moveTo>
                <a:lnTo>
                  <a:pt x="635000" y="768350"/>
                </a:lnTo>
                <a:lnTo>
                  <a:pt x="635000" y="0"/>
                </a:lnTo>
                <a:lnTo>
                  <a:pt x="0" y="0"/>
                </a:lnTo>
                <a:lnTo>
                  <a:pt x="0" y="768350"/>
                </a:lnTo>
                <a:close/>
              </a:path>
            </a:pathLst>
          </a:custGeom>
          <a:solidFill>
            <a:srgbClr val="203189"/>
          </a:solid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9C34AD-FD71-460F-9ECD-D1EB5F35AA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93200" y="9010651"/>
            <a:ext cx="3344904" cy="501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44" baseline="0">
                <a:solidFill>
                  <a:srgbClr val="203189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/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213C5B-0668-4A88-8A60-00E4C5939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1572" y="8953505"/>
            <a:ext cx="474404" cy="501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4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algn="ctr"/>
            <a:fld id="{6B918772-37A3-47DC-BE01-33CAE9FCB74A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E15B787B-E169-4A6D-9BAB-6F919C455F16}"/>
              </a:ext>
            </a:extLst>
          </p:cNvPr>
          <p:cNvSpPr txBox="1">
            <a:spLocks/>
          </p:cNvSpPr>
          <p:nvPr userDrawn="1"/>
        </p:nvSpPr>
        <p:spPr>
          <a:xfrm>
            <a:off x="948808" y="9010651"/>
            <a:ext cx="5045592" cy="501645"/>
          </a:xfrm>
          <a:prstGeom prst="rect">
            <a:avLst/>
          </a:prstGeom>
        </p:spPr>
        <p:txBody>
          <a:bodyPr vert="horz" lIns="68314" tIns="34157" rIns="68314" bIns="34157" rtlCol="0" anchor="ctr"/>
          <a:lstStyle>
            <a:defPPr>
              <a:defRPr lang="en-US"/>
            </a:defPPr>
            <a:lvl1pPr marL="0" algn="r" defTabSz="914400" rtl="0" eaLnBrk="1" latinLnBrk="0" hangingPunct="1">
              <a:defRPr sz="2200" kern="1200" baseline="0">
                <a:solidFill>
                  <a:srgbClr val="203189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44" dirty="0"/>
              <a:t>RDA Toolkit Redesign Workshop, January 25, 2019</a:t>
            </a: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9A570B3C-81C1-42F9-8484-11ABABD9899B}"/>
              </a:ext>
            </a:extLst>
          </p:cNvPr>
          <p:cNvSpPr/>
          <p:nvPr userDrawn="1"/>
        </p:nvSpPr>
        <p:spPr>
          <a:xfrm>
            <a:off x="10272369" y="7784375"/>
            <a:ext cx="2427631" cy="92783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7" r:id="rId6"/>
    <p:sldLayoutId id="2147483678" r:id="rId7"/>
    <p:sldLayoutId id="2147483675" r:id="rId8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1574">
        <a:defRPr>
          <a:latin typeface="+mn-lt"/>
          <a:ea typeface="+mn-ea"/>
          <a:cs typeface="+mn-cs"/>
        </a:defRPr>
      </a:lvl2pPr>
      <a:lvl3pPr marL="683148">
        <a:defRPr>
          <a:latin typeface="+mn-lt"/>
          <a:ea typeface="+mn-ea"/>
          <a:cs typeface="+mn-cs"/>
        </a:defRPr>
      </a:lvl3pPr>
      <a:lvl4pPr marL="1024722">
        <a:defRPr>
          <a:latin typeface="+mn-lt"/>
          <a:ea typeface="+mn-ea"/>
          <a:cs typeface="+mn-cs"/>
        </a:defRPr>
      </a:lvl4pPr>
      <a:lvl5pPr marL="1366296">
        <a:defRPr>
          <a:latin typeface="+mn-lt"/>
          <a:ea typeface="+mn-ea"/>
          <a:cs typeface="+mn-cs"/>
        </a:defRPr>
      </a:lvl5pPr>
      <a:lvl6pPr marL="1707871">
        <a:defRPr>
          <a:latin typeface="+mn-lt"/>
          <a:ea typeface="+mn-ea"/>
          <a:cs typeface="+mn-cs"/>
        </a:defRPr>
      </a:lvl6pPr>
      <a:lvl7pPr marL="2049445">
        <a:defRPr>
          <a:latin typeface="+mn-lt"/>
          <a:ea typeface="+mn-ea"/>
          <a:cs typeface="+mn-cs"/>
        </a:defRPr>
      </a:lvl7pPr>
      <a:lvl8pPr marL="2391019">
        <a:defRPr>
          <a:latin typeface="+mn-lt"/>
          <a:ea typeface="+mn-ea"/>
          <a:cs typeface="+mn-cs"/>
        </a:defRPr>
      </a:lvl8pPr>
      <a:lvl9pPr marL="273259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1574">
        <a:defRPr>
          <a:latin typeface="+mn-lt"/>
          <a:ea typeface="+mn-ea"/>
          <a:cs typeface="+mn-cs"/>
        </a:defRPr>
      </a:lvl2pPr>
      <a:lvl3pPr marL="683148">
        <a:defRPr>
          <a:latin typeface="+mn-lt"/>
          <a:ea typeface="+mn-ea"/>
          <a:cs typeface="+mn-cs"/>
        </a:defRPr>
      </a:lvl3pPr>
      <a:lvl4pPr marL="1024722">
        <a:defRPr>
          <a:latin typeface="+mn-lt"/>
          <a:ea typeface="+mn-ea"/>
          <a:cs typeface="+mn-cs"/>
        </a:defRPr>
      </a:lvl4pPr>
      <a:lvl5pPr marL="1366296">
        <a:defRPr>
          <a:latin typeface="+mn-lt"/>
          <a:ea typeface="+mn-ea"/>
          <a:cs typeface="+mn-cs"/>
        </a:defRPr>
      </a:lvl5pPr>
      <a:lvl6pPr marL="1707871">
        <a:defRPr>
          <a:latin typeface="+mn-lt"/>
          <a:ea typeface="+mn-ea"/>
          <a:cs typeface="+mn-cs"/>
        </a:defRPr>
      </a:lvl6pPr>
      <a:lvl7pPr marL="2049445">
        <a:defRPr>
          <a:latin typeface="+mn-lt"/>
          <a:ea typeface="+mn-ea"/>
          <a:cs typeface="+mn-cs"/>
        </a:defRPr>
      </a:lvl7pPr>
      <a:lvl8pPr marL="2391019">
        <a:defRPr>
          <a:latin typeface="+mn-lt"/>
          <a:ea typeface="+mn-ea"/>
          <a:cs typeface="+mn-cs"/>
        </a:defRPr>
      </a:lvl8pPr>
      <a:lvl9pPr marL="2732593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viaf.org/viaf/51721740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EDB831-3D3F-414C-BD80-80F881A2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04E9-DEAF-46AD-95B2-D63C78700BF2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1C251D-DA0F-4B81-AEB6-433E942807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65570B-69DE-458E-AADA-19513974CE03}"/>
              </a:ext>
            </a:extLst>
          </p:cNvPr>
          <p:cNvSpPr txBox="1"/>
          <p:nvPr/>
        </p:nvSpPr>
        <p:spPr>
          <a:xfrm>
            <a:off x="1193800" y="716373"/>
            <a:ext cx="10668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tx2"/>
                </a:solidFill>
              </a:rPr>
              <a:t>Application profiles and cataloging a manifestation</a:t>
            </a:r>
            <a:endParaRPr lang="en-GB" sz="8800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813FB1-E211-4561-901E-456C608675E0}"/>
              </a:ext>
            </a:extLst>
          </p:cNvPr>
          <p:cNvSpPr txBox="1"/>
          <p:nvPr/>
        </p:nvSpPr>
        <p:spPr>
          <a:xfrm>
            <a:off x="578774" y="5276850"/>
            <a:ext cx="1188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Gordon Dunsire, RDA Technical Team Liaison Officer</a:t>
            </a:r>
          </a:p>
          <a:p>
            <a:pPr algn="ctr"/>
            <a:r>
              <a:rPr lang="en-US" sz="4000" dirty="0">
                <a:solidFill>
                  <a:schemeClr val="tx2"/>
                </a:solidFill>
              </a:rPr>
              <a:t>Presented at RDA Toolkit Redesign Workshop</a:t>
            </a:r>
          </a:p>
          <a:p>
            <a:pPr algn="ctr"/>
            <a:r>
              <a:rPr lang="en-US" sz="4000" dirty="0">
                <a:solidFill>
                  <a:schemeClr val="tx2"/>
                </a:solidFill>
              </a:rPr>
              <a:t>Seattle, USA, 25 January 2019</a:t>
            </a:r>
          </a:p>
        </p:txBody>
      </p:sp>
    </p:spTree>
    <p:extLst>
      <p:ext uri="{BB962C8B-B14F-4D97-AF65-F5344CB8AC3E}">
        <p14:creationId xmlns:p14="http://schemas.microsoft.com/office/powerpoint/2010/main" val="3658838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3F4626-6EA1-4C91-B896-410520AB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D98313-095F-4129-A679-621CC37F4B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E8CF5D-F806-4EAC-BF2E-92E867A7B060}"/>
              </a:ext>
            </a:extLst>
          </p:cNvPr>
          <p:cNvSpPr txBox="1"/>
          <p:nvPr/>
        </p:nvSpPr>
        <p:spPr>
          <a:xfrm>
            <a:off x="431800" y="452995"/>
            <a:ext cx="7253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Workshop application profiles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62CF61-243A-4C09-8439-59BCAE36DD7D}"/>
              </a:ext>
            </a:extLst>
          </p:cNvPr>
          <p:cNvSpPr txBox="1"/>
          <p:nvPr/>
        </p:nvSpPr>
        <p:spPr>
          <a:xfrm>
            <a:off x="584200" y="2990850"/>
            <a:ext cx="74337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Document: Google spreadsheet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C0C7D2-CB6C-4598-9E87-5F9E6D7CB309}"/>
              </a:ext>
            </a:extLst>
          </p:cNvPr>
          <p:cNvSpPr txBox="1"/>
          <p:nvPr/>
        </p:nvSpPr>
        <p:spPr>
          <a:xfrm>
            <a:off x="584200" y="4027380"/>
            <a:ext cx="93153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Profiles for various types of resource</a:t>
            </a:r>
          </a:p>
          <a:p>
            <a:r>
              <a:rPr lang="en-GB" sz="4400" dirty="0"/>
              <a:t>“Monograph”, “Aggregate”, “Serial”, etc.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5F57CF-22DC-4D9C-B099-A746F7E4C924}"/>
              </a:ext>
            </a:extLst>
          </p:cNvPr>
          <p:cNvSpPr txBox="1"/>
          <p:nvPr/>
        </p:nvSpPr>
        <p:spPr>
          <a:xfrm>
            <a:off x="584200" y="5709269"/>
            <a:ext cx="37982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Standard layout</a:t>
            </a:r>
          </a:p>
        </p:txBody>
      </p:sp>
    </p:spTree>
    <p:extLst>
      <p:ext uri="{BB962C8B-B14F-4D97-AF65-F5344CB8AC3E}">
        <p14:creationId xmlns:p14="http://schemas.microsoft.com/office/powerpoint/2010/main" val="3961363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3F4626-6EA1-4C91-B896-410520AB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D98313-095F-4129-A679-621CC37F4B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9D82FD-C747-41C7-A145-5B2C84DE6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400050"/>
            <a:ext cx="6354213" cy="7944526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94E50D-BE60-41E4-A382-914E5E56A42E}"/>
              </a:ext>
            </a:extLst>
          </p:cNvPr>
          <p:cNvSpPr txBox="1"/>
          <p:nvPr/>
        </p:nvSpPr>
        <p:spPr>
          <a:xfrm>
            <a:off x="7241456" y="2457450"/>
            <a:ext cx="51501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3R: uses new manifestation elements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9B7E2D-9972-4395-A5B5-63C0A75A49C5}"/>
              </a:ext>
            </a:extLst>
          </p:cNvPr>
          <p:cNvSpPr txBox="1"/>
          <p:nvPr/>
        </p:nvSpPr>
        <p:spPr>
          <a:xfrm>
            <a:off x="7245085" y="4933043"/>
            <a:ext cx="429622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Original: uses original manifestation elements</a:t>
            </a:r>
          </a:p>
        </p:txBody>
      </p:sp>
    </p:spTree>
    <p:extLst>
      <p:ext uri="{BB962C8B-B14F-4D97-AF65-F5344CB8AC3E}">
        <p14:creationId xmlns:p14="http://schemas.microsoft.com/office/powerpoint/2010/main" val="47152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512187-2FCA-4453-A492-CE756DAA8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20" y="214783"/>
            <a:ext cx="12714028" cy="9297513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31D500-4649-475C-8015-59467105C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CAC5E0-849F-4043-A6B8-83EA560B8B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13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B14AA8-DB03-482A-9925-C066ABA8B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282BE8-907F-45D8-91E6-E177A313A9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13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2AFC93-5A5D-4D1B-BE7B-4A80257C83D3}"/>
              </a:ext>
            </a:extLst>
          </p:cNvPr>
          <p:cNvSpPr txBox="1"/>
          <p:nvPr/>
        </p:nvSpPr>
        <p:spPr>
          <a:xfrm>
            <a:off x="431800" y="362857"/>
            <a:ext cx="58621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Template columns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572F7C-3512-4A6C-BAC0-722ED5748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775937"/>
              </p:ext>
            </p:extLst>
          </p:nvPr>
        </p:nvGraphicFramePr>
        <p:xfrm>
          <a:off x="578774" y="1558290"/>
          <a:ext cx="12121227" cy="5943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10418">
                  <a:extLst>
                    <a:ext uri="{9D8B030D-6E8A-4147-A177-3AD203B41FA5}">
                      <a16:colId xmlns:a16="http://schemas.microsoft.com/office/drawing/2014/main" val="2167030469"/>
                    </a:ext>
                  </a:extLst>
                </a:gridCol>
                <a:gridCol w="2487291">
                  <a:extLst>
                    <a:ext uri="{9D8B030D-6E8A-4147-A177-3AD203B41FA5}">
                      <a16:colId xmlns:a16="http://schemas.microsoft.com/office/drawing/2014/main" val="2066439949"/>
                    </a:ext>
                  </a:extLst>
                </a:gridCol>
                <a:gridCol w="8023518">
                  <a:extLst>
                    <a:ext uri="{9D8B030D-6E8A-4147-A177-3AD203B41FA5}">
                      <a16:colId xmlns:a16="http://schemas.microsoft.com/office/drawing/2014/main" val="37014493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Column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Header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Contents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50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Element label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Hidden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Element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Hidden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1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Element URL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Formula: Hyperlink to Toolkit element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875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Recording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Method used to record element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784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Value of the element for entity being described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671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Provenance 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Element used to record data provenance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157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Provenance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Value of data provenance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84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Notes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Additional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17664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FC2242D-C5B2-4E09-875C-31C72F378E7D}"/>
              </a:ext>
            </a:extLst>
          </p:cNvPr>
          <p:cNvSpPr txBox="1"/>
          <p:nvPr/>
        </p:nvSpPr>
        <p:spPr>
          <a:xfrm>
            <a:off x="4699000" y="5276850"/>
            <a:ext cx="7777826" cy="156966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bg1"/>
                </a:solidFill>
              </a:rPr>
              <a:t>Can be ignored</a:t>
            </a:r>
          </a:p>
        </p:txBody>
      </p:sp>
    </p:spTree>
    <p:extLst>
      <p:ext uri="{BB962C8B-B14F-4D97-AF65-F5344CB8AC3E}">
        <p14:creationId xmlns:p14="http://schemas.microsoft.com/office/powerpoint/2010/main" val="362478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FD61D0-E33F-4C3D-9B46-3F9323BDE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8FD3A-CDC7-4E08-B44C-B6128BA41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14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C8038A-6176-42A8-A119-9302346D8335}"/>
              </a:ext>
            </a:extLst>
          </p:cNvPr>
          <p:cNvSpPr txBox="1"/>
          <p:nvPr/>
        </p:nvSpPr>
        <p:spPr>
          <a:xfrm>
            <a:off x="431800" y="362857"/>
            <a:ext cx="41818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Element URL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C4FA15-B1C4-4734-A7C6-749F5E064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619703"/>
            <a:ext cx="6448425" cy="1457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C2D06F-CFE9-4D8F-94E4-1A859EF86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318211"/>
            <a:ext cx="7991475" cy="501474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FB2618-C73C-46A0-AEF8-DB47128EFE3D}"/>
              </a:ext>
            </a:extLst>
          </p:cNvPr>
          <p:cNvSpPr txBox="1"/>
          <p:nvPr/>
        </p:nvSpPr>
        <p:spPr>
          <a:xfrm>
            <a:off x="8737600" y="4667250"/>
            <a:ext cx="40832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dirty="0"/>
              <a:t>Log-in to Toolkit before using link.</a:t>
            </a:r>
          </a:p>
          <a:p>
            <a:pPr algn="r"/>
            <a:r>
              <a:rPr lang="en-GB" sz="4400" dirty="0"/>
              <a:t>Link opens new window</a:t>
            </a:r>
          </a:p>
        </p:txBody>
      </p:sp>
    </p:spTree>
    <p:extLst>
      <p:ext uri="{BB962C8B-B14F-4D97-AF65-F5344CB8AC3E}">
        <p14:creationId xmlns:p14="http://schemas.microsoft.com/office/powerpoint/2010/main" val="341569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FD61D0-E33F-4C3D-9B46-3F9323BDE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8FD3A-CDC7-4E08-B44C-B6128BA41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15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C8038A-6176-42A8-A119-9302346D8335}"/>
              </a:ext>
            </a:extLst>
          </p:cNvPr>
          <p:cNvSpPr txBox="1"/>
          <p:nvPr/>
        </p:nvSpPr>
        <p:spPr>
          <a:xfrm>
            <a:off x="431800" y="362857"/>
            <a:ext cx="61505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Element categories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5E716EA-A7CF-453E-8A59-E3B09510B2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200429"/>
              </p:ext>
            </p:extLst>
          </p:nvPr>
        </p:nvGraphicFramePr>
        <p:xfrm>
          <a:off x="584200" y="1543050"/>
          <a:ext cx="11963400" cy="6979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167030469"/>
                    </a:ext>
                  </a:extLst>
                </a:gridCol>
                <a:gridCol w="8077200">
                  <a:extLst>
                    <a:ext uri="{9D8B030D-6E8A-4147-A177-3AD203B41FA5}">
                      <a16:colId xmlns:a16="http://schemas.microsoft.com/office/drawing/2014/main" val="37014493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200" b="1" i="1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50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b="1" i="1" dirty="0"/>
                        <a:t>General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Common elements used to describe the entity [base application profile]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b="1" i="1" dirty="0"/>
                        <a:t>Appellation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Elements used to identify (name) the entity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1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b="1" i="1" dirty="0"/>
                        <a:t>General relationships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Common elements used to describe relationships of the entity [base application profile]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875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b="1" i="1" dirty="0"/>
                        <a:t>Special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Specialized elements used to describe the entity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784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b="1" i="1" dirty="0"/>
                        <a:t>Special relationships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Specialized elements used to describe relationships of the entity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671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b="1" i="1" dirty="0"/>
                        <a:t>Coherence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“Primary relationship” elements required for coherent WEMI metadata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157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690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C6A47C-FD74-46AA-98D9-890F9D785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611C23-62FA-4C81-B550-D58F229BD3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16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625C50-B34D-4D91-81C2-8BA5D01B86F8}"/>
              </a:ext>
            </a:extLst>
          </p:cNvPr>
          <p:cNvSpPr txBox="1"/>
          <p:nvPr/>
        </p:nvSpPr>
        <p:spPr>
          <a:xfrm>
            <a:off x="431800" y="362857"/>
            <a:ext cx="75979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Layered (nested) profile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FD6198-CC70-475F-B22E-3FFEDBBB2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58" y="1619249"/>
            <a:ext cx="8265341" cy="365488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21EA96-3BBB-43EF-85D3-9DAAA1CD8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00" y="2934100"/>
            <a:ext cx="8553220" cy="293431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B648B9-9CB2-45D2-B379-31A35950B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962" y="4233215"/>
            <a:ext cx="9789826" cy="446062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55133E-2F25-4C86-94A3-D7D08C565220}"/>
              </a:ext>
            </a:extLst>
          </p:cNvPr>
          <p:cNvSpPr txBox="1"/>
          <p:nvPr/>
        </p:nvSpPr>
        <p:spPr>
          <a:xfrm>
            <a:off x="760645" y="7579143"/>
            <a:ext cx="11530016" cy="707886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Coherent description: “primary” relationship elements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625377-809B-43D4-A4DA-53C327A0C371}"/>
              </a:ext>
            </a:extLst>
          </p:cNvPr>
          <p:cNvSpPr txBox="1"/>
          <p:nvPr/>
        </p:nvSpPr>
        <p:spPr>
          <a:xfrm>
            <a:off x="1873033" y="6653222"/>
            <a:ext cx="9305240" cy="707886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Minimum description: appellation elements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5B961-EEEC-44AE-863C-209BCF744678}"/>
              </a:ext>
            </a:extLst>
          </p:cNvPr>
          <p:cNvSpPr txBox="1"/>
          <p:nvPr/>
        </p:nvSpPr>
        <p:spPr>
          <a:xfrm>
            <a:off x="2946275" y="5111748"/>
            <a:ext cx="7158756" cy="1323439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Effective description:</a:t>
            </a:r>
          </a:p>
          <a:p>
            <a:pPr algn="ctr"/>
            <a:r>
              <a:rPr lang="en-GB" sz="4000" dirty="0"/>
              <a:t> general and specialized elements</a:t>
            </a:r>
          </a:p>
        </p:txBody>
      </p:sp>
    </p:spTree>
    <p:extLst>
      <p:ext uri="{BB962C8B-B14F-4D97-AF65-F5344CB8AC3E}">
        <p14:creationId xmlns:p14="http://schemas.microsoft.com/office/powerpoint/2010/main" val="64410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512187-2FCA-4453-A492-CE756DAA8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20" y="214783"/>
            <a:ext cx="12714028" cy="9297513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31D500-4649-475C-8015-59467105C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CAC5E0-849F-4043-A6B8-83EA560B8B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17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62B7B-9FFF-42B2-8E11-82313308A322}"/>
              </a:ext>
            </a:extLst>
          </p:cNvPr>
          <p:cNvSpPr txBox="1"/>
          <p:nvPr/>
        </p:nvSpPr>
        <p:spPr>
          <a:xfrm>
            <a:off x="6537377" y="2686050"/>
            <a:ext cx="4648200" cy="4832092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4400" dirty="0"/>
              <a:t>Profile template selects elements and indicates recording method and cardinality (mandatory, repeatable) </a:t>
            </a:r>
          </a:p>
        </p:txBody>
      </p:sp>
    </p:spTree>
    <p:extLst>
      <p:ext uri="{BB962C8B-B14F-4D97-AF65-F5344CB8AC3E}">
        <p14:creationId xmlns:p14="http://schemas.microsoft.com/office/powerpoint/2010/main" val="57312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512187-2FCA-4453-A492-CE756DAA8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20" y="214783"/>
            <a:ext cx="12714028" cy="9297513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31D500-4649-475C-8015-59467105C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CAC5E0-849F-4043-A6B8-83EA560B8B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42275E-9540-4F8F-972B-CAAE842AEF0D}"/>
              </a:ext>
            </a:extLst>
          </p:cNvPr>
          <p:cNvSpPr txBox="1"/>
          <p:nvPr/>
        </p:nvSpPr>
        <p:spPr>
          <a:xfrm>
            <a:off x="7747000" y="1695450"/>
            <a:ext cx="4876800" cy="255454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Data input fields</a:t>
            </a:r>
          </a:p>
          <a:p>
            <a:pPr algn="ctr"/>
            <a:r>
              <a:rPr lang="en-GB" sz="3200" dirty="0"/>
              <a:t>Insert new or duplicate element row</a:t>
            </a:r>
          </a:p>
          <a:p>
            <a:pPr algn="ctr"/>
            <a:r>
              <a:rPr lang="en-GB" sz="3200" dirty="0"/>
              <a:t>Delete or leave blank unused elements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3AC810-1D5C-4E04-8043-A398D11E4860}"/>
              </a:ext>
            </a:extLst>
          </p:cNvPr>
          <p:cNvSpPr txBox="1"/>
          <p:nvPr/>
        </p:nvSpPr>
        <p:spPr>
          <a:xfrm>
            <a:off x="6033583" y="6794487"/>
            <a:ext cx="6680445" cy="15696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Entity set</a:t>
            </a:r>
          </a:p>
          <a:p>
            <a:pPr algn="ctr"/>
            <a:r>
              <a:rPr lang="en-GB" sz="3200" dirty="0"/>
              <a:t>Insert new or duplicate entity sheet</a:t>
            </a:r>
          </a:p>
          <a:p>
            <a:pPr algn="ctr"/>
            <a:r>
              <a:rPr lang="en-GB" sz="3200" dirty="0"/>
              <a:t>Delete or leave blank unused entities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5DE4A19-959B-4B91-AF69-569C18BCEAB6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7594600" y="4249995"/>
            <a:ext cx="2590800" cy="921998"/>
          </a:xfrm>
          <a:prstGeom prst="straightConnector1">
            <a:avLst/>
          </a:prstGeom>
          <a:ln w="762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5365ADA-8529-4360-A7D4-DCE4C630FF47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8890000" y="4249995"/>
            <a:ext cx="1295400" cy="1267752"/>
          </a:xfrm>
          <a:prstGeom prst="straightConnector1">
            <a:avLst/>
          </a:prstGeom>
          <a:ln w="762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8B2C4A2-EBE5-415B-9CA7-64662BB9883C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10185400" y="4249995"/>
            <a:ext cx="381000" cy="1613505"/>
          </a:xfrm>
          <a:prstGeom prst="straightConnector1">
            <a:avLst/>
          </a:prstGeom>
          <a:ln w="762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1235531-A98B-4642-BF5C-CB5C75B5B375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5918200" y="2972723"/>
            <a:ext cx="1828800" cy="461664"/>
          </a:xfrm>
          <a:prstGeom prst="straightConnector1">
            <a:avLst/>
          </a:prstGeom>
          <a:ln w="762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F13F594-0E5A-43F2-B6C4-470FB60204BD}"/>
              </a:ext>
            </a:extLst>
          </p:cNvPr>
          <p:cNvCxnSpPr>
            <a:cxnSpLocks/>
          </p:cNvCxnSpPr>
          <p:nvPr/>
        </p:nvCxnSpPr>
        <p:spPr>
          <a:xfrm flipH="1">
            <a:off x="4241800" y="7610094"/>
            <a:ext cx="1791784" cy="1343411"/>
          </a:xfrm>
          <a:prstGeom prst="straightConnector1">
            <a:avLst/>
          </a:prstGeom>
          <a:ln w="762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76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05F419-D496-44BF-B6A5-211017E5A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6BF944-2F8E-4F69-A310-8AF1E9DDAD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19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E5927-736C-4542-BA9F-645FB7249872}"/>
              </a:ext>
            </a:extLst>
          </p:cNvPr>
          <p:cNvSpPr txBox="1"/>
          <p:nvPr/>
        </p:nvSpPr>
        <p:spPr>
          <a:xfrm>
            <a:off x="431800" y="362857"/>
            <a:ext cx="51015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Example: </a:t>
            </a:r>
            <a:r>
              <a:rPr lang="en-GB" sz="6000" dirty="0" err="1"/>
              <a:t>Gleick</a:t>
            </a:r>
            <a:endParaRPr lang="en-GB" sz="6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80A56A-F7AD-4C7D-B6F9-E41E9B0C93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56" y="1543050"/>
            <a:ext cx="5195888" cy="69278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49F8F4-F33E-4A7A-B555-EA359C2E3B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56" y="1543050"/>
            <a:ext cx="5195888" cy="69278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910E7C-8784-441E-B267-D0272D6298C6}"/>
              </a:ext>
            </a:extLst>
          </p:cNvPr>
          <p:cNvSpPr txBox="1"/>
          <p:nvPr/>
        </p:nvSpPr>
        <p:spPr>
          <a:xfrm>
            <a:off x="3382061" y="3905250"/>
            <a:ext cx="6507200" cy="230832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The information</a:t>
            </a:r>
          </a:p>
          <a:p>
            <a:pPr algn="ctr"/>
            <a:r>
              <a:rPr lang="en-GB" sz="4800" dirty="0"/>
              <a:t>Manifestation title page</a:t>
            </a:r>
          </a:p>
          <a:p>
            <a:pPr algn="ctr"/>
            <a:r>
              <a:rPr lang="en-GB" sz="4800" dirty="0"/>
              <a:t>(front and back)</a:t>
            </a:r>
          </a:p>
        </p:txBody>
      </p:sp>
    </p:spTree>
    <p:extLst>
      <p:ext uri="{BB962C8B-B14F-4D97-AF65-F5344CB8AC3E}">
        <p14:creationId xmlns:p14="http://schemas.microsoft.com/office/powerpoint/2010/main" val="377710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CA3A3-692B-4A7E-BD1D-6C859DFF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FDCD93-B430-42F1-9591-59958C3980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042B95-B055-43BA-8436-7206423A66FD}"/>
              </a:ext>
            </a:extLst>
          </p:cNvPr>
          <p:cNvSpPr txBox="1"/>
          <p:nvPr/>
        </p:nvSpPr>
        <p:spPr>
          <a:xfrm>
            <a:off x="2070100" y="306705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/>
              <a:t>Application profiles</a:t>
            </a:r>
          </a:p>
        </p:txBody>
      </p:sp>
    </p:spTree>
    <p:extLst>
      <p:ext uri="{BB962C8B-B14F-4D97-AF65-F5344CB8AC3E}">
        <p14:creationId xmlns:p14="http://schemas.microsoft.com/office/powerpoint/2010/main" val="1827937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3F4626-6EA1-4C91-B896-410520AB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D98313-095F-4129-A679-621CC37F4B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9D82FD-C747-41C7-A145-5B2C84DE6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400050"/>
            <a:ext cx="6354213" cy="7944526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9B7E2D-9972-4395-A5B5-63C0A75A49C5}"/>
              </a:ext>
            </a:extLst>
          </p:cNvPr>
          <p:cNvSpPr txBox="1"/>
          <p:nvPr/>
        </p:nvSpPr>
        <p:spPr>
          <a:xfrm>
            <a:off x="7518400" y="4819650"/>
            <a:ext cx="42962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Select a profile template and make a copy</a:t>
            </a:r>
          </a:p>
        </p:txBody>
      </p:sp>
    </p:spTree>
    <p:extLst>
      <p:ext uri="{BB962C8B-B14F-4D97-AF65-F5344CB8AC3E}">
        <p14:creationId xmlns:p14="http://schemas.microsoft.com/office/powerpoint/2010/main" val="1742624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512187-2FCA-4453-A492-CE756DAA8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20" y="214783"/>
            <a:ext cx="12714028" cy="9297513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31D500-4649-475C-8015-59467105C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CAC5E0-849F-4043-A6B8-83EA560B8B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21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62B7B-9FFF-42B2-8E11-82313308A322}"/>
              </a:ext>
            </a:extLst>
          </p:cNvPr>
          <p:cNvSpPr txBox="1"/>
          <p:nvPr/>
        </p:nvSpPr>
        <p:spPr>
          <a:xfrm>
            <a:off x="7289800" y="1695450"/>
            <a:ext cx="4876800" cy="3477875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4400" dirty="0"/>
              <a:t>Application context:</a:t>
            </a:r>
          </a:p>
          <a:p>
            <a:r>
              <a:rPr lang="en-GB" sz="4400" dirty="0"/>
              <a:t>Use basic transcription rules for manifestation statements</a:t>
            </a:r>
          </a:p>
        </p:txBody>
      </p:sp>
    </p:spTree>
    <p:extLst>
      <p:ext uri="{BB962C8B-B14F-4D97-AF65-F5344CB8AC3E}">
        <p14:creationId xmlns:p14="http://schemas.microsoft.com/office/powerpoint/2010/main" val="397402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89E2EC-C060-4A45-AD67-758C6EB6D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57B3F-3632-4365-BB8F-E5C776EEA5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22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7E6A66-5691-4D8E-9941-5EFEF6CDB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93" y="857250"/>
            <a:ext cx="12610813" cy="754380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013783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AF195C-C21D-420E-9ED4-10118F3D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9B6AF2-B6CE-47EA-B45B-DF0276626D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23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FCC0AA-A051-47A4-81CB-264B83DF0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99" y="728616"/>
            <a:ext cx="12703201" cy="693420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172275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756B6C-CC90-47C2-871F-0A01C45DF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57A81D-C09C-4B17-BAE1-2E2EC124CD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24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749FDD-D9B5-4EEA-9E7F-ED23BF259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476250"/>
            <a:ext cx="12623800" cy="7145071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927089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94CE69-B03F-433E-8A4A-46B828AAB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67AD9B-9257-416D-97C0-19EE2B11CD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25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0DAD01-2313-4D16-A63B-029AA959F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552450"/>
            <a:ext cx="12471400" cy="5753784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563714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3F4626-6EA1-4C91-B896-410520AB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D98313-095F-4129-A679-621CC37F4B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26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E8CF5D-F806-4EAC-BF2E-92E867A7B060}"/>
              </a:ext>
            </a:extLst>
          </p:cNvPr>
          <p:cNvSpPr txBox="1"/>
          <p:nvPr/>
        </p:nvSpPr>
        <p:spPr>
          <a:xfrm>
            <a:off x="431800" y="362857"/>
            <a:ext cx="52191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Relating entities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BEBD7B7-C859-4644-89C6-9FC531DE0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080421"/>
              </p:ext>
            </p:extLst>
          </p:nvPr>
        </p:nvGraphicFramePr>
        <p:xfrm>
          <a:off x="1041400" y="3067050"/>
          <a:ext cx="11109078" cy="3749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01244">
                  <a:extLst>
                    <a:ext uri="{9D8B030D-6E8A-4147-A177-3AD203B41FA5}">
                      <a16:colId xmlns:a16="http://schemas.microsoft.com/office/drawing/2014/main" val="1751188932"/>
                    </a:ext>
                  </a:extLst>
                </a:gridCol>
                <a:gridCol w="5845634">
                  <a:extLst>
                    <a:ext uri="{9D8B030D-6E8A-4147-A177-3AD203B41FA5}">
                      <a16:colId xmlns:a16="http://schemas.microsoft.com/office/drawing/2014/main" val="1518214337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7877155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600" dirty="0"/>
                        <a:t>Recording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Source 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684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GB" sz="3600" dirty="0">
                          <a:effectLst/>
                        </a:rPr>
                        <a:t>Unstructured</a:t>
                      </a:r>
                    </a:p>
                  </a:txBody>
                  <a:tcPr marL="14288" marR="14288" marT="9525" marB="9525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3600">
                          <a:effectLst/>
                        </a:rPr>
                        <a:t>James Gleick</a:t>
                      </a:r>
                    </a:p>
                  </a:txBody>
                  <a:tcPr marL="14288" marR="14288" marT="9525" marB="9525" anchor="b"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239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GB" sz="3600">
                          <a:effectLst/>
                        </a:rPr>
                        <a:t>Structured</a:t>
                      </a:r>
                    </a:p>
                  </a:txBody>
                  <a:tcPr marL="14288" marR="14288" marT="9525" marB="9525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3600">
                          <a:effectLst/>
                        </a:rPr>
                        <a:t>Gleick, James</a:t>
                      </a:r>
                    </a:p>
                  </a:txBody>
                  <a:tcPr marL="14288" marR="14288" marT="9525" marB="9525" anchor="b"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LCNAF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270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GB" sz="3600">
                          <a:effectLst/>
                        </a:rPr>
                        <a:t>Identifier</a:t>
                      </a:r>
                    </a:p>
                  </a:txBody>
                  <a:tcPr marL="14288" marR="14288" marT="9525" marB="9525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3600">
                          <a:effectLst/>
                        </a:rPr>
                        <a:t>n86031600</a:t>
                      </a:r>
                    </a:p>
                  </a:txBody>
                  <a:tcPr marL="14288" marR="14288" marT="9525" marB="9525" anchor="b"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LCNAF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131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GB" sz="3600">
                          <a:effectLst/>
                        </a:rPr>
                        <a:t>IRI</a:t>
                      </a:r>
                    </a:p>
                  </a:txBody>
                  <a:tcPr marL="14288" marR="14288" marT="9525" marB="9525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3600" u="sng" dirty="0">
                          <a:solidFill>
                            <a:srgbClr val="000000"/>
                          </a:solidFill>
                          <a:effectLst/>
                          <a:hlinkClick r:id="rId2"/>
                        </a:rPr>
                        <a:t>http://viaf.org/viaf/51721740</a:t>
                      </a:r>
                      <a:endParaRPr lang="en-GB" sz="3600" u="sng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9525" marB="9525" anchor="b"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VIAF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31434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A9A400F-D3B9-4BDA-9FC0-7B4BC2566D13}"/>
              </a:ext>
            </a:extLst>
          </p:cNvPr>
          <p:cNvSpPr txBox="1"/>
          <p:nvPr/>
        </p:nvSpPr>
        <p:spPr>
          <a:xfrm>
            <a:off x="1041400" y="2218232"/>
            <a:ext cx="61139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Element: author person</a:t>
            </a:r>
          </a:p>
        </p:txBody>
      </p:sp>
    </p:spTree>
    <p:extLst>
      <p:ext uri="{BB962C8B-B14F-4D97-AF65-F5344CB8AC3E}">
        <p14:creationId xmlns:p14="http://schemas.microsoft.com/office/powerpoint/2010/main" val="454154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29525F-A068-4720-9152-F09D4AAFA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9B8313-5231-4C08-8D30-C102D5F192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27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088F9A-D3A9-4A2E-93E4-E42FDE0C6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628650"/>
            <a:ext cx="12623800" cy="688705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259787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D8722-9679-4614-A9D1-63C081824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59BC0B-6261-410E-83C4-A54BBF1452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28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8B2A54-4583-46F4-AE03-824BA5B9FFD4}"/>
              </a:ext>
            </a:extLst>
          </p:cNvPr>
          <p:cNvSpPr txBox="1"/>
          <p:nvPr/>
        </p:nvSpPr>
        <p:spPr>
          <a:xfrm>
            <a:off x="431800" y="362857"/>
            <a:ext cx="54813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Data provenance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53B4B1-D3CF-4662-9D05-DF2E7F1EE159}"/>
              </a:ext>
            </a:extLst>
          </p:cNvPr>
          <p:cNvSpPr txBox="1"/>
          <p:nvPr/>
        </p:nvSpPr>
        <p:spPr>
          <a:xfrm>
            <a:off x="578774" y="2745299"/>
            <a:ext cx="103686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A single statement of element + value, or a set of such statements (“record”), is treated as a (metadata)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FCB76F-6AE9-4239-8C72-3F59BF06CBBC}"/>
              </a:ext>
            </a:extLst>
          </p:cNvPr>
          <p:cNvSpPr txBox="1"/>
          <p:nvPr/>
        </p:nvSpPr>
        <p:spPr>
          <a:xfrm>
            <a:off x="578774" y="5276850"/>
            <a:ext cx="1150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Data provenance is a statement about the statement</a:t>
            </a:r>
          </a:p>
          <a:p>
            <a:pPr marL="715963"/>
            <a:r>
              <a:rPr lang="en-GB" sz="4000" dirty="0"/>
              <a:t>= a statement about the (metadata) Work</a:t>
            </a:r>
          </a:p>
          <a:p>
            <a:pPr marL="715963"/>
            <a:r>
              <a:rPr lang="en-GB" sz="4000" dirty="0">
                <a:sym typeface="Wingdings" panose="05000000000000000000" pitchFamily="2" charset="2"/>
              </a:rPr>
              <a:t> a Work element + value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803832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D8722-9679-4614-A9D1-63C081824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59BC0B-6261-410E-83C4-A54BBF1452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29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8B2A54-4583-46F4-AE03-824BA5B9FFD4}"/>
              </a:ext>
            </a:extLst>
          </p:cNvPr>
          <p:cNvSpPr txBox="1"/>
          <p:nvPr/>
        </p:nvSpPr>
        <p:spPr>
          <a:xfrm>
            <a:off x="431800" y="362857"/>
            <a:ext cx="69189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Provenance elements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6078236-8475-4566-A5B2-EF2EDC43E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295171"/>
              </p:ext>
            </p:extLst>
          </p:nvPr>
        </p:nvGraphicFramePr>
        <p:xfrm>
          <a:off x="584200" y="2533650"/>
          <a:ext cx="12115800" cy="58712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39741">
                  <a:extLst>
                    <a:ext uri="{9D8B030D-6E8A-4147-A177-3AD203B41FA5}">
                      <a16:colId xmlns:a16="http://schemas.microsoft.com/office/drawing/2014/main" val="1751188932"/>
                    </a:ext>
                  </a:extLst>
                </a:gridCol>
                <a:gridCol w="3407320">
                  <a:extLst>
                    <a:ext uri="{9D8B030D-6E8A-4147-A177-3AD203B41FA5}">
                      <a16:colId xmlns:a16="http://schemas.microsoft.com/office/drawing/2014/main" val="1518214337"/>
                    </a:ext>
                  </a:extLst>
                </a:gridCol>
                <a:gridCol w="4968739">
                  <a:extLst>
                    <a:ext uri="{9D8B030D-6E8A-4147-A177-3AD203B41FA5}">
                      <a16:colId xmlns:a16="http://schemas.microsoft.com/office/drawing/2014/main" val="7877155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600" dirty="0"/>
                        <a:t>Provenance 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Provenance value 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Usage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684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GB" sz="3600" dirty="0">
                          <a:effectLst/>
                        </a:rPr>
                        <a:t>Recording source</a:t>
                      </a:r>
                    </a:p>
                  </a:txBody>
                  <a:tcPr marL="14288" marR="14288" marT="9525" marB="9525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3600" dirty="0">
                          <a:effectLst/>
                        </a:rPr>
                        <a:t>Title page</a:t>
                      </a:r>
                    </a:p>
                  </a:txBody>
                  <a:tcPr marL="14288" marR="14288" marT="9525" marB="9525"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Transcription from manifestation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239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GB" sz="3600" dirty="0">
                          <a:effectLst/>
                        </a:rPr>
                        <a:t>Source consulted</a:t>
                      </a:r>
                    </a:p>
                  </a:txBody>
                  <a:tcPr marL="14288" marR="14288" marT="9525" marB="9525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3600" dirty="0">
                          <a:effectLst/>
                        </a:rPr>
                        <a:t>LCNAF</a:t>
                      </a:r>
                    </a:p>
                  </a:txBody>
                  <a:tcPr marL="14288" marR="14288" marT="9525" marB="9525"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Value from 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270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GB" sz="3600" dirty="0">
                          <a:effectLst/>
                        </a:rPr>
                        <a:t>Related manifestation of work</a:t>
                      </a:r>
                    </a:p>
                  </a:txBody>
                  <a:tcPr marL="14288" marR="14288" marT="9525" marB="9525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3600" dirty="0">
                          <a:effectLst/>
                        </a:rPr>
                        <a:t>ISBD</a:t>
                      </a:r>
                    </a:p>
                  </a:txBody>
                  <a:tcPr marL="14288" marR="14288" marT="9525" marB="9525"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Applied content standard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131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GB" sz="3600" dirty="0">
                          <a:effectLst/>
                        </a:rPr>
                        <a:t>Related work of work</a:t>
                      </a:r>
                    </a:p>
                  </a:txBody>
                  <a:tcPr marL="14288" marR="14288" marT="9525" marB="9525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3600" dirty="0">
                          <a:effectLst/>
                        </a:rPr>
                        <a:t>ISO 8601</a:t>
                      </a:r>
                    </a:p>
                  </a:txBody>
                  <a:tcPr marL="0" marR="0" marT="9525" marB="9525"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Applied string encoding scheme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31434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711EBE3-CB17-4823-8890-02FDEE780A50}"/>
              </a:ext>
            </a:extLst>
          </p:cNvPr>
          <p:cNvSpPr txBox="1"/>
          <p:nvPr/>
        </p:nvSpPr>
        <p:spPr>
          <a:xfrm>
            <a:off x="508000" y="1684832"/>
            <a:ext cx="7403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Metadata statement Work</a:t>
            </a:r>
          </a:p>
        </p:txBody>
      </p:sp>
    </p:spTree>
    <p:extLst>
      <p:ext uri="{BB962C8B-B14F-4D97-AF65-F5344CB8AC3E}">
        <p14:creationId xmlns:p14="http://schemas.microsoft.com/office/powerpoint/2010/main" val="2539209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8BBDC1-E725-46DA-87E8-618236340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4F0072-3E95-4313-84C1-8F264C9F84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833772-7C93-4400-9DEB-ECD7BBB2E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0" y="1113204"/>
            <a:ext cx="10896600" cy="75652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8D071A-3607-4F40-85AA-6601AF83FD1B}"/>
              </a:ext>
            </a:extLst>
          </p:cNvPr>
          <p:cNvSpPr txBox="1"/>
          <p:nvPr/>
        </p:nvSpPr>
        <p:spPr>
          <a:xfrm>
            <a:off x="431800" y="362857"/>
            <a:ext cx="7442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Singapore framework (DCMI)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E6921-FF94-4508-9D03-602ECE167DDA}"/>
              </a:ext>
            </a:extLst>
          </p:cNvPr>
          <p:cNvSpPr txBox="1"/>
          <p:nvPr/>
        </p:nvSpPr>
        <p:spPr>
          <a:xfrm>
            <a:off x="9644876" y="1995267"/>
            <a:ext cx="2530180" cy="70788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4000" dirty="0"/>
              <a:t>RDA toolkit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402FF6-14B2-4475-A1E9-1A10E65F3382}"/>
              </a:ext>
            </a:extLst>
          </p:cNvPr>
          <p:cNvSpPr/>
          <p:nvPr/>
        </p:nvSpPr>
        <p:spPr>
          <a:xfrm>
            <a:off x="7364666" y="1390650"/>
            <a:ext cx="1906333" cy="12954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747BA4F-3EB0-41B5-8715-0FAD8B7C5EB6}"/>
              </a:ext>
            </a:extLst>
          </p:cNvPr>
          <p:cNvSpPr/>
          <p:nvPr/>
        </p:nvSpPr>
        <p:spPr>
          <a:xfrm>
            <a:off x="4927600" y="4743450"/>
            <a:ext cx="1906333" cy="12954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97B5C2-2582-46AD-9172-289BFC3273B0}"/>
              </a:ext>
            </a:extLst>
          </p:cNvPr>
          <p:cNvSpPr/>
          <p:nvPr/>
        </p:nvSpPr>
        <p:spPr>
          <a:xfrm>
            <a:off x="2336800" y="4743450"/>
            <a:ext cx="1906333" cy="12954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FB3AF89-0D49-48C4-8F74-E68251D6096C}"/>
              </a:ext>
            </a:extLst>
          </p:cNvPr>
          <p:cNvSpPr/>
          <p:nvPr/>
        </p:nvSpPr>
        <p:spPr>
          <a:xfrm>
            <a:off x="9956800" y="3067050"/>
            <a:ext cx="1906333" cy="12954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9F1387-362D-4049-BA99-8A0C3CD69D95}"/>
              </a:ext>
            </a:extLst>
          </p:cNvPr>
          <p:cNvSpPr txBox="1"/>
          <p:nvPr/>
        </p:nvSpPr>
        <p:spPr>
          <a:xfrm>
            <a:off x="4062525" y="2038350"/>
            <a:ext cx="1119217" cy="70788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GB" sz="4000" dirty="0"/>
              <a:t>LRM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1279BDF-8F65-4633-AAF8-0165237E5389}"/>
              </a:ext>
            </a:extLst>
          </p:cNvPr>
          <p:cNvSpPr/>
          <p:nvPr/>
        </p:nvSpPr>
        <p:spPr>
          <a:xfrm>
            <a:off x="4897284" y="3066435"/>
            <a:ext cx="1906333" cy="12954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1D34CFC-C79D-4320-99D5-CD9310A56256}"/>
              </a:ext>
            </a:extLst>
          </p:cNvPr>
          <p:cNvSpPr/>
          <p:nvPr/>
        </p:nvSpPr>
        <p:spPr>
          <a:xfrm>
            <a:off x="2356159" y="3066435"/>
            <a:ext cx="1906333" cy="12954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637F985-E0D2-42F0-BB40-238B59979273}"/>
              </a:ext>
            </a:extLst>
          </p:cNvPr>
          <p:cNvSpPr/>
          <p:nvPr/>
        </p:nvSpPr>
        <p:spPr>
          <a:xfrm>
            <a:off x="7415675" y="3063362"/>
            <a:ext cx="1906333" cy="129540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5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483F23-9ABA-4FC7-92F4-55B2D098B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306479-2CD0-4077-A367-82B3CA9020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30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829261-5D21-4A8D-8F5D-6C8EC6F59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74" y="1619250"/>
            <a:ext cx="12522204" cy="5367615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86195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D8722-9679-4614-A9D1-63C081824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59BC0B-6261-410E-83C4-A54BBF1452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31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8B2A54-4583-46F4-AE03-824BA5B9FFD4}"/>
              </a:ext>
            </a:extLst>
          </p:cNvPr>
          <p:cNvSpPr txBox="1"/>
          <p:nvPr/>
        </p:nvSpPr>
        <p:spPr>
          <a:xfrm>
            <a:off x="431800" y="362857"/>
            <a:ext cx="3540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Coherence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53B4B1-D3CF-4662-9D05-DF2E7F1EE159}"/>
              </a:ext>
            </a:extLst>
          </p:cNvPr>
          <p:cNvSpPr txBox="1"/>
          <p:nvPr/>
        </p:nvSpPr>
        <p:spPr>
          <a:xfrm>
            <a:off x="578774" y="2745299"/>
            <a:ext cx="108258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Linking the resource entities (WEMI) of a single information resource using “primary” relationships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FCB76F-6AE9-4239-8C72-3F59BF06CBBC}"/>
              </a:ext>
            </a:extLst>
          </p:cNvPr>
          <p:cNvSpPr txBox="1"/>
          <p:nvPr/>
        </p:nvSpPr>
        <p:spPr>
          <a:xfrm>
            <a:off x="578774" y="4445690"/>
            <a:ext cx="100638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Reliable linking values:</a:t>
            </a:r>
          </a:p>
          <a:p>
            <a:pPr marL="627063"/>
            <a:r>
              <a:rPr lang="en-GB" sz="4000" dirty="0"/>
              <a:t>Authorized access point (local to a VES)</a:t>
            </a:r>
          </a:p>
          <a:p>
            <a:pPr marL="627063"/>
            <a:r>
              <a:rPr lang="en-GB" sz="4000" dirty="0"/>
              <a:t>Identifier (local to a VES)</a:t>
            </a:r>
          </a:p>
          <a:p>
            <a:pPr marL="627063"/>
            <a:r>
              <a:rPr lang="en-GB" sz="4000" dirty="0"/>
              <a:t>IRI (global, de-referencing gives provenance)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2B9EAF-8003-4118-83BC-8CD4EDD27360}"/>
              </a:ext>
            </a:extLst>
          </p:cNvPr>
          <p:cNvSpPr txBox="1"/>
          <p:nvPr/>
        </p:nvSpPr>
        <p:spPr>
          <a:xfrm>
            <a:off x="10947400" y="5023758"/>
            <a:ext cx="16056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Good</a:t>
            </a:r>
          </a:p>
          <a:p>
            <a:r>
              <a:rPr lang="en-GB" sz="4000" dirty="0"/>
              <a:t>Better</a:t>
            </a:r>
          </a:p>
          <a:p>
            <a:r>
              <a:rPr lang="en-GB" sz="4000" dirty="0"/>
              <a:t>Best</a:t>
            </a:r>
          </a:p>
        </p:txBody>
      </p:sp>
    </p:spTree>
    <p:extLst>
      <p:ext uri="{BB962C8B-B14F-4D97-AF65-F5344CB8AC3E}">
        <p14:creationId xmlns:p14="http://schemas.microsoft.com/office/powerpoint/2010/main" val="34243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05597B-680E-4A21-8D64-48D84816E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2A443E-567C-49F8-94B8-03F03AC22C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32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DC54D3-FA40-4895-AC00-82DFE2AAC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72" y="214090"/>
            <a:ext cx="12395200" cy="82076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43967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CA3A3-692B-4A7E-BD1D-6C859DFF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FDCD93-B430-42F1-9591-59958C3980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33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042B95-B055-43BA-8436-7206423A66FD}"/>
              </a:ext>
            </a:extLst>
          </p:cNvPr>
          <p:cNvSpPr txBox="1"/>
          <p:nvPr/>
        </p:nvSpPr>
        <p:spPr>
          <a:xfrm>
            <a:off x="2070100" y="306705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/>
              <a:t>Workshop</a:t>
            </a:r>
          </a:p>
        </p:txBody>
      </p:sp>
    </p:spTree>
    <p:extLst>
      <p:ext uri="{BB962C8B-B14F-4D97-AF65-F5344CB8AC3E}">
        <p14:creationId xmlns:p14="http://schemas.microsoft.com/office/powerpoint/2010/main" val="13016055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C8D045-CA64-40D6-B974-FF850E420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428211-F96C-464F-9381-88DC27A41A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34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BD83A3-6EB0-45FD-90A9-5B8079C9F578}"/>
              </a:ext>
            </a:extLst>
          </p:cNvPr>
          <p:cNvSpPr txBox="1"/>
          <p:nvPr/>
        </p:nvSpPr>
        <p:spPr>
          <a:xfrm>
            <a:off x="431800" y="362857"/>
            <a:ext cx="51509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Workshop goals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667236-3E68-402E-B33C-1D35AEBF46F9}"/>
              </a:ext>
            </a:extLst>
          </p:cNvPr>
          <p:cNvSpPr txBox="1"/>
          <p:nvPr/>
        </p:nvSpPr>
        <p:spPr>
          <a:xfrm>
            <a:off x="431799" y="2041171"/>
            <a:ext cx="10216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Explore the layout and functionality of the new RDA Toolkit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6875C3-ED93-4971-96BB-94E9D66E2274}"/>
              </a:ext>
            </a:extLst>
          </p:cNvPr>
          <p:cNvSpPr txBox="1"/>
          <p:nvPr/>
        </p:nvSpPr>
        <p:spPr>
          <a:xfrm>
            <a:off x="431799" y="4151919"/>
            <a:ext cx="11895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Identify issues in the use of application profiles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6356A0-1168-4001-81BF-5E3827891F2E}"/>
              </a:ext>
            </a:extLst>
          </p:cNvPr>
          <p:cNvSpPr txBox="1"/>
          <p:nvPr/>
        </p:nvSpPr>
        <p:spPr>
          <a:xfrm>
            <a:off x="431799" y="5524004"/>
            <a:ext cx="9927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Obtain feedback to improve the Toolkit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F31A28-B08F-405B-9754-F34A36224B4B}"/>
              </a:ext>
            </a:extLst>
          </p:cNvPr>
          <p:cNvSpPr txBox="1"/>
          <p:nvPr/>
        </p:nvSpPr>
        <p:spPr>
          <a:xfrm>
            <a:off x="431799" y="6896089"/>
            <a:ext cx="2605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Have fun!</a:t>
            </a:r>
          </a:p>
        </p:txBody>
      </p:sp>
    </p:spTree>
    <p:extLst>
      <p:ext uri="{BB962C8B-B14F-4D97-AF65-F5344CB8AC3E}">
        <p14:creationId xmlns:p14="http://schemas.microsoft.com/office/powerpoint/2010/main" val="277580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C8D045-CA64-40D6-B974-FF850E420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428211-F96C-464F-9381-88DC27A41A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35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BD83A3-6EB0-45FD-90A9-5B8079C9F578}"/>
              </a:ext>
            </a:extLst>
          </p:cNvPr>
          <p:cNvSpPr txBox="1"/>
          <p:nvPr/>
        </p:nvSpPr>
        <p:spPr>
          <a:xfrm>
            <a:off x="431800" y="362857"/>
            <a:ext cx="63135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Workshop activities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667236-3E68-402E-B33C-1D35AEBF46F9}"/>
              </a:ext>
            </a:extLst>
          </p:cNvPr>
          <p:cNvSpPr txBox="1"/>
          <p:nvPr/>
        </p:nvSpPr>
        <p:spPr>
          <a:xfrm>
            <a:off x="377382" y="1600761"/>
            <a:ext cx="102162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“Jane-</a:t>
            </a:r>
            <a:r>
              <a:rPr lang="en-GB" sz="4800" dirty="0" err="1"/>
              <a:t>athon</a:t>
            </a:r>
            <a:r>
              <a:rPr lang="en-GB" sz="4800" dirty="0"/>
              <a:t>” style</a:t>
            </a:r>
          </a:p>
          <a:p>
            <a:r>
              <a:rPr lang="en-GB" sz="4800" dirty="0"/>
              <a:t>	Collaborative working at tables</a:t>
            </a:r>
          </a:p>
          <a:p>
            <a:r>
              <a:rPr lang="en-GB" sz="4800" dirty="0"/>
              <a:t>	Leaders and roving experts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6356A0-1168-4001-81BF-5E3827891F2E}"/>
              </a:ext>
            </a:extLst>
          </p:cNvPr>
          <p:cNvSpPr txBox="1"/>
          <p:nvPr/>
        </p:nvSpPr>
        <p:spPr>
          <a:xfrm>
            <a:off x="377382" y="4227238"/>
            <a:ext cx="11590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Morning session: we all catalogue the same examples of a simple monograph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F31A28-B08F-405B-9754-F34A36224B4B}"/>
              </a:ext>
            </a:extLst>
          </p:cNvPr>
          <p:cNvSpPr txBox="1"/>
          <p:nvPr/>
        </p:nvSpPr>
        <p:spPr>
          <a:xfrm>
            <a:off x="377382" y="6115050"/>
            <a:ext cx="11430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Afternoon session: free selection from simple, special examples</a:t>
            </a:r>
          </a:p>
        </p:txBody>
      </p:sp>
    </p:spTree>
    <p:extLst>
      <p:ext uri="{BB962C8B-B14F-4D97-AF65-F5344CB8AC3E}">
        <p14:creationId xmlns:p14="http://schemas.microsoft.com/office/powerpoint/2010/main" val="3468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C8D045-CA64-40D6-B974-FF850E420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428211-F96C-464F-9381-88DC27A41A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36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BD83A3-6EB0-45FD-90A9-5B8079C9F578}"/>
              </a:ext>
            </a:extLst>
          </p:cNvPr>
          <p:cNvSpPr txBox="1"/>
          <p:nvPr/>
        </p:nvSpPr>
        <p:spPr>
          <a:xfrm>
            <a:off x="431800" y="362857"/>
            <a:ext cx="74294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Using profile templates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667236-3E68-402E-B33C-1D35AEBF46F9}"/>
              </a:ext>
            </a:extLst>
          </p:cNvPr>
          <p:cNvSpPr txBox="1"/>
          <p:nvPr/>
        </p:nvSpPr>
        <p:spPr>
          <a:xfrm>
            <a:off x="377382" y="1847850"/>
            <a:ext cx="10216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Make a copy of a blank template</a:t>
            </a:r>
          </a:p>
          <a:p>
            <a:r>
              <a:rPr lang="en-GB" sz="4800" dirty="0"/>
              <a:t>	Name it your way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6356A0-1168-4001-81BF-5E3827891F2E}"/>
              </a:ext>
            </a:extLst>
          </p:cNvPr>
          <p:cNvSpPr txBox="1"/>
          <p:nvPr/>
        </p:nvSpPr>
        <p:spPr>
          <a:xfrm>
            <a:off x="377382" y="3676650"/>
            <a:ext cx="115901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Augment or customize template</a:t>
            </a:r>
          </a:p>
          <a:p>
            <a:pPr marL="719138"/>
            <a:r>
              <a:rPr lang="en-GB" sz="4800" dirty="0"/>
              <a:t>Add elements and entities</a:t>
            </a:r>
          </a:p>
          <a:p>
            <a:pPr marL="719138"/>
            <a:r>
              <a:rPr lang="en-GB" sz="4800" dirty="0"/>
              <a:t>Choose recording methods</a:t>
            </a:r>
          </a:p>
          <a:p>
            <a:pPr marL="719138"/>
            <a:r>
              <a:rPr lang="en-GB" sz="4800" dirty="0"/>
              <a:t>Mash-up parts of templates</a:t>
            </a:r>
          </a:p>
          <a:p>
            <a:pPr marL="1431925"/>
            <a:r>
              <a:rPr lang="en-GB" sz="4800" dirty="0"/>
              <a:t>E.g. Copy agent entity to WEM template</a:t>
            </a:r>
          </a:p>
        </p:txBody>
      </p:sp>
    </p:spTree>
    <p:extLst>
      <p:ext uri="{BB962C8B-B14F-4D97-AF65-F5344CB8AC3E}">
        <p14:creationId xmlns:p14="http://schemas.microsoft.com/office/powerpoint/2010/main" val="38335232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C8D045-CA64-40D6-B974-FF850E420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428211-F96C-464F-9381-88DC27A41A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37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BD83A3-6EB0-45FD-90A9-5B8079C9F578}"/>
              </a:ext>
            </a:extLst>
          </p:cNvPr>
          <p:cNvSpPr txBox="1"/>
          <p:nvPr/>
        </p:nvSpPr>
        <p:spPr>
          <a:xfrm>
            <a:off x="431800" y="362857"/>
            <a:ext cx="44585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Hints and tips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667236-3E68-402E-B33C-1D35AEBF46F9}"/>
              </a:ext>
            </a:extLst>
          </p:cNvPr>
          <p:cNvSpPr txBox="1"/>
          <p:nvPr/>
        </p:nvSpPr>
        <p:spPr>
          <a:xfrm>
            <a:off x="377382" y="1847850"/>
            <a:ext cx="10216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There is more than one way of creating an effective 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6356A0-1168-4001-81BF-5E3827891F2E}"/>
              </a:ext>
            </a:extLst>
          </p:cNvPr>
          <p:cNvSpPr txBox="1"/>
          <p:nvPr/>
        </p:nvSpPr>
        <p:spPr>
          <a:xfrm>
            <a:off x="377382" y="3566699"/>
            <a:ext cx="11141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Not all entities or elements need to be used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5999F7-9908-4012-A357-A3E0DBA6E5F6}"/>
              </a:ext>
            </a:extLst>
          </p:cNvPr>
          <p:cNvSpPr txBox="1"/>
          <p:nvPr/>
        </p:nvSpPr>
        <p:spPr>
          <a:xfrm>
            <a:off x="2336800" y="6648450"/>
            <a:ext cx="7443997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See the Toolkit guidance on “Resource description”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540A30-DFD9-4105-ACE0-656161A958E8}"/>
              </a:ext>
            </a:extLst>
          </p:cNvPr>
          <p:cNvSpPr txBox="1"/>
          <p:nvPr/>
        </p:nvSpPr>
        <p:spPr>
          <a:xfrm>
            <a:off x="377382" y="4546885"/>
            <a:ext cx="9085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Use appropriate recording methods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56DD8C-5D5D-431C-B7A9-9901AB17244A}"/>
              </a:ext>
            </a:extLst>
          </p:cNvPr>
          <p:cNvSpPr txBox="1"/>
          <p:nvPr/>
        </p:nvSpPr>
        <p:spPr>
          <a:xfrm>
            <a:off x="377382" y="5527070"/>
            <a:ext cx="8319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Try some alternative approaches</a:t>
            </a:r>
          </a:p>
        </p:txBody>
      </p:sp>
    </p:spTree>
    <p:extLst>
      <p:ext uri="{BB962C8B-B14F-4D97-AF65-F5344CB8AC3E}">
        <p14:creationId xmlns:p14="http://schemas.microsoft.com/office/powerpoint/2010/main" val="4374501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C8D045-CA64-40D6-B974-FF850E420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428211-F96C-464F-9381-88DC27A41A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38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BD83A3-6EB0-45FD-90A9-5B8079C9F578}"/>
              </a:ext>
            </a:extLst>
          </p:cNvPr>
          <p:cNvSpPr txBox="1"/>
          <p:nvPr/>
        </p:nvSpPr>
        <p:spPr>
          <a:xfrm>
            <a:off x="431800" y="362857"/>
            <a:ext cx="75484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Alarums and excursions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667236-3E68-402E-B33C-1D35AEBF46F9}"/>
              </a:ext>
            </a:extLst>
          </p:cNvPr>
          <p:cNvSpPr txBox="1"/>
          <p:nvPr/>
        </p:nvSpPr>
        <p:spPr>
          <a:xfrm>
            <a:off x="435429" y="2762250"/>
            <a:ext cx="8972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Broken links in Related elements </a:t>
            </a:r>
            <a:r>
              <a:rPr lang="en-GB" sz="4800" dirty="0">
                <a:sym typeface="Wingdings" panose="05000000000000000000" pitchFamily="2" charset="2"/>
              </a:rPr>
              <a:t></a:t>
            </a:r>
            <a:endParaRPr lang="en-GB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6356A0-1168-4001-81BF-5E3827891F2E}"/>
              </a:ext>
            </a:extLst>
          </p:cNvPr>
          <p:cNvSpPr txBox="1"/>
          <p:nvPr/>
        </p:nvSpPr>
        <p:spPr>
          <a:xfrm>
            <a:off x="370601" y="4514850"/>
            <a:ext cx="121121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Break-out of Agent role elements</a:t>
            </a:r>
          </a:p>
          <a:p>
            <a:pPr marL="719138"/>
            <a:r>
              <a:rPr lang="en-GB" sz="4800" dirty="0"/>
              <a:t>Specific elements for Collective Agent, Corporate Body, Family, and Person </a:t>
            </a:r>
            <a:r>
              <a:rPr lang="en-GB" sz="4800" dirty="0">
                <a:sym typeface="Wingdings" panose="05000000000000000000" pitchFamily="2" charset="2"/>
              </a:rPr>
              <a:t>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32812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C8D045-CA64-40D6-B974-FF850E420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428211-F96C-464F-9381-88DC27A41A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39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BD83A3-6EB0-45FD-90A9-5B8079C9F578}"/>
              </a:ext>
            </a:extLst>
          </p:cNvPr>
          <p:cNvSpPr txBox="1"/>
          <p:nvPr/>
        </p:nvSpPr>
        <p:spPr>
          <a:xfrm>
            <a:off x="431800" y="362857"/>
            <a:ext cx="85972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Morning session examples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667236-3E68-402E-B33C-1D35AEBF46F9}"/>
              </a:ext>
            </a:extLst>
          </p:cNvPr>
          <p:cNvSpPr txBox="1"/>
          <p:nvPr/>
        </p:nvSpPr>
        <p:spPr>
          <a:xfrm>
            <a:off x="435429" y="2762250"/>
            <a:ext cx="5576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Manfred (Lord Byron)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6356A0-1168-4001-81BF-5E3827891F2E}"/>
              </a:ext>
            </a:extLst>
          </p:cNvPr>
          <p:cNvSpPr txBox="1"/>
          <p:nvPr/>
        </p:nvSpPr>
        <p:spPr>
          <a:xfrm>
            <a:off x="435429" y="3829050"/>
            <a:ext cx="10563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A more noble cause (Emanuel &amp; Tureaud)</a:t>
            </a:r>
          </a:p>
        </p:txBody>
      </p:sp>
    </p:spTree>
    <p:extLst>
      <p:ext uri="{BB962C8B-B14F-4D97-AF65-F5344CB8AC3E}">
        <p14:creationId xmlns:p14="http://schemas.microsoft.com/office/powerpoint/2010/main" val="1578565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3F4626-6EA1-4C91-B896-410520AB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D98313-095F-4129-A679-621CC37F4B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E8CF5D-F806-4EAC-BF2E-92E867A7B060}"/>
              </a:ext>
            </a:extLst>
          </p:cNvPr>
          <p:cNvSpPr txBox="1"/>
          <p:nvPr/>
        </p:nvSpPr>
        <p:spPr>
          <a:xfrm>
            <a:off x="431800" y="362857"/>
            <a:ext cx="59247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Application profile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0AEE71-65C1-4C2D-97BB-2632B1A83090}"/>
              </a:ext>
            </a:extLst>
          </p:cNvPr>
          <p:cNvSpPr txBox="1"/>
          <p:nvPr/>
        </p:nvSpPr>
        <p:spPr>
          <a:xfrm>
            <a:off x="452620" y="2609850"/>
            <a:ext cx="10529888" cy="34163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/>
              <a:t>A specification of the metadata that is used in an application</a:t>
            </a:r>
          </a:p>
          <a:p>
            <a:endParaRPr lang="en-GB" sz="3600" dirty="0"/>
          </a:p>
          <a:p>
            <a:r>
              <a:rPr lang="en-GB" sz="3600" dirty="0"/>
              <a:t>A specification may include the entities, elements, and vocabulary encoding schemes that are used, and the mandatory and repeatable status of elements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BE7C32-02B8-41C3-931B-8A9CE781C488}"/>
              </a:ext>
            </a:extLst>
          </p:cNvPr>
          <p:cNvSpPr txBox="1"/>
          <p:nvPr/>
        </p:nvSpPr>
        <p:spPr>
          <a:xfrm>
            <a:off x="783081" y="6648450"/>
            <a:ext cx="114603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May also include the preferred recording method</a:t>
            </a:r>
          </a:p>
        </p:txBody>
      </p:sp>
    </p:spTree>
    <p:extLst>
      <p:ext uri="{BB962C8B-B14F-4D97-AF65-F5344CB8AC3E}">
        <p14:creationId xmlns:p14="http://schemas.microsoft.com/office/powerpoint/2010/main" val="429221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C8D045-CA64-40D6-B974-FF850E420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428211-F96C-464F-9381-88DC27A41A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40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BD83A3-6EB0-45FD-90A9-5B8079C9F578}"/>
              </a:ext>
            </a:extLst>
          </p:cNvPr>
          <p:cNvSpPr txBox="1"/>
          <p:nvPr/>
        </p:nvSpPr>
        <p:spPr>
          <a:xfrm>
            <a:off x="431800" y="362857"/>
            <a:ext cx="36589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6356A0-1168-4001-81BF-5E3827891F2E}"/>
              </a:ext>
            </a:extLst>
          </p:cNvPr>
          <p:cNvSpPr txBox="1"/>
          <p:nvPr/>
        </p:nvSpPr>
        <p:spPr>
          <a:xfrm>
            <a:off x="1139401" y="4062392"/>
            <a:ext cx="10776797" cy="2207240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9600" dirty="0">
                <a:sym typeface="Wingdings" panose="05000000000000000000" pitchFamily="2" charset="2"/>
              </a:rPr>
              <a:t> </a:t>
            </a:r>
            <a:r>
              <a:rPr lang="en-GB" sz="9600" dirty="0"/>
              <a:t>Have fun! </a:t>
            </a:r>
            <a:r>
              <a:rPr lang="en-GB" sz="9600" dirty="0">
                <a:sym typeface="Wingdings" panose="05000000000000000000" pitchFamily="2" charset="2"/>
              </a:rPr>
              <a:t>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1953679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3F4626-6EA1-4C91-B896-410520AB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D98313-095F-4129-A679-621CC37F4B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E8CF5D-F806-4EAC-BF2E-92E867A7B060}"/>
              </a:ext>
            </a:extLst>
          </p:cNvPr>
          <p:cNvSpPr txBox="1"/>
          <p:nvPr/>
        </p:nvSpPr>
        <p:spPr>
          <a:xfrm>
            <a:off x="431800" y="362857"/>
            <a:ext cx="47734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Toolkit profiles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BE7C32-02B8-41C3-931B-8A9CE781C488}"/>
              </a:ext>
            </a:extLst>
          </p:cNvPr>
          <p:cNvSpPr txBox="1"/>
          <p:nvPr/>
        </p:nvSpPr>
        <p:spPr>
          <a:xfrm>
            <a:off x="431800" y="1626922"/>
            <a:ext cx="53046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Elements specified by: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665F1E-F481-47AE-986C-CA502310146B}"/>
              </a:ext>
            </a:extLst>
          </p:cNvPr>
          <p:cNvSpPr txBox="1"/>
          <p:nvPr/>
        </p:nvSpPr>
        <p:spPr>
          <a:xfrm>
            <a:off x="435964" y="2707395"/>
            <a:ext cx="85010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ID (local):</a:t>
            </a:r>
          </a:p>
          <a:p>
            <a:r>
              <a:rPr lang="en-GB" sz="3600" b="1" dirty="0"/>
              <a:t>ala-0dd63c0d-066f-3ddc-885a-ff83c25cf752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9C3F45-F89E-4ECF-98FA-1A2CF73DF29C}"/>
              </a:ext>
            </a:extLst>
          </p:cNvPr>
          <p:cNvSpPr txBox="1"/>
          <p:nvPr/>
        </p:nvSpPr>
        <p:spPr>
          <a:xfrm>
            <a:off x="435964" y="4362824"/>
            <a:ext cx="111972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URL (global):</a:t>
            </a:r>
          </a:p>
          <a:p>
            <a:r>
              <a:rPr lang="en-GB" sz="3600" b="1" dirty="0"/>
              <a:t>https://beta.rdatoolkit.org/RDA.Web/Content?externalId=en-US_ala-0dd63c0d-066f-3ddc-885a-ff83c25cf752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6BBB91-C20A-4F13-9DD6-355C758E67B7}"/>
              </a:ext>
            </a:extLst>
          </p:cNvPr>
          <p:cNvSpPr txBox="1"/>
          <p:nvPr/>
        </p:nvSpPr>
        <p:spPr>
          <a:xfrm>
            <a:off x="435964" y="6572250"/>
            <a:ext cx="11087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IRI (global):</a:t>
            </a:r>
          </a:p>
          <a:p>
            <a:r>
              <a:rPr lang="en-GB" sz="3600" b="1" dirty="0"/>
              <a:t>http://rdaregistry.info/Elements/m/P30001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884200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348088-E921-48CE-ACC2-4B0D5678F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2B7D19-E1AB-4134-8403-9ADC8B206C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D90902-E482-4700-B43F-9E70FCF62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4" y="171450"/>
            <a:ext cx="11633200" cy="819012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96990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3F4626-6EA1-4C91-B896-410520AB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D98313-095F-4129-A679-621CC37F4B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E8CF5D-F806-4EAC-BF2E-92E867A7B060}"/>
              </a:ext>
            </a:extLst>
          </p:cNvPr>
          <p:cNvSpPr txBox="1"/>
          <p:nvPr/>
        </p:nvSpPr>
        <p:spPr>
          <a:xfrm>
            <a:off x="431800" y="362857"/>
            <a:ext cx="55815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Toolkit identifiers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BE7C32-02B8-41C3-931B-8A9CE781C488}"/>
              </a:ext>
            </a:extLst>
          </p:cNvPr>
          <p:cNvSpPr txBox="1"/>
          <p:nvPr/>
        </p:nvSpPr>
        <p:spPr>
          <a:xfrm>
            <a:off x="431799" y="1980526"/>
            <a:ext cx="1028672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Toolkit option IDs and URLs can also specify:</a:t>
            </a:r>
          </a:p>
          <a:p>
            <a:pPr marL="719138"/>
            <a:r>
              <a:rPr lang="en-GB" sz="4400" dirty="0"/>
              <a:t>Recording method</a:t>
            </a:r>
          </a:p>
          <a:p>
            <a:pPr marL="719138"/>
            <a:r>
              <a:rPr lang="en-GB" sz="4400" dirty="0"/>
              <a:t>RDA Vocabulary encoding scheme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4C4AB7-B8A2-4B1B-9FDB-B4EBCB871870}"/>
              </a:ext>
            </a:extLst>
          </p:cNvPr>
          <p:cNvSpPr txBox="1"/>
          <p:nvPr/>
        </p:nvSpPr>
        <p:spPr>
          <a:xfrm>
            <a:off x="431799" y="4667250"/>
            <a:ext cx="115824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Policy statements and Toolkit option IDs and URLs can also augment and specify:</a:t>
            </a:r>
          </a:p>
          <a:p>
            <a:pPr marL="719138"/>
            <a:r>
              <a:rPr lang="en-GB" sz="4400" dirty="0"/>
              <a:t>Options</a:t>
            </a:r>
          </a:p>
          <a:p>
            <a:pPr marL="1431925"/>
            <a:r>
              <a:rPr lang="en-GB" sz="4400" dirty="0"/>
              <a:t>Non-RDA Vocabulary encoding scheme</a:t>
            </a:r>
          </a:p>
        </p:txBody>
      </p:sp>
    </p:spTree>
    <p:extLst>
      <p:ext uri="{BB962C8B-B14F-4D97-AF65-F5344CB8AC3E}">
        <p14:creationId xmlns:p14="http://schemas.microsoft.com/office/powerpoint/2010/main" val="4194337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88CAC1-2E30-40B3-AF86-CC2F69C6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19F466-B541-4411-BAC5-3D28EA189C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0A028-BC31-44D5-AC01-BED00818E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27" y="247650"/>
            <a:ext cx="12471400" cy="759742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63092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CA3A3-692B-4A7E-BD1D-6C859DFF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January 26,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FDCD93-B430-42F1-9591-59958C3980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042B95-B055-43BA-8436-7206423A66FD}"/>
              </a:ext>
            </a:extLst>
          </p:cNvPr>
          <p:cNvSpPr txBox="1"/>
          <p:nvPr/>
        </p:nvSpPr>
        <p:spPr>
          <a:xfrm>
            <a:off x="2070100" y="3067050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/>
              <a:t>Workshop templates and worked example</a:t>
            </a:r>
          </a:p>
        </p:txBody>
      </p:sp>
    </p:spTree>
    <p:extLst>
      <p:ext uri="{BB962C8B-B14F-4D97-AF65-F5344CB8AC3E}">
        <p14:creationId xmlns:p14="http://schemas.microsoft.com/office/powerpoint/2010/main" val="1466292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DA colors">
      <a:dk1>
        <a:sysClr val="windowText" lastClr="000000"/>
      </a:dk1>
      <a:lt1>
        <a:sysClr val="window" lastClr="FFFFFF"/>
      </a:lt1>
      <a:dk2>
        <a:srgbClr val="21328A"/>
      </a:dk2>
      <a:lt2>
        <a:srgbClr val="FECE4E"/>
      </a:lt2>
      <a:accent1>
        <a:srgbClr val="F59B2D"/>
      </a:accent1>
      <a:accent2>
        <a:srgbClr val="59B2DF"/>
      </a:accent2>
      <a:accent3>
        <a:srgbClr val="CF7609"/>
      </a:accent3>
      <a:accent4>
        <a:srgbClr val="8A4F06"/>
      </a:accent4>
      <a:accent5>
        <a:srgbClr val="BFBFBF"/>
      </a:accent5>
      <a:accent6>
        <a:srgbClr val="7F7F7F"/>
      </a:accent6>
      <a:hlink>
        <a:srgbClr val="F59B2D"/>
      </a:hlink>
      <a:folHlink>
        <a:srgbClr val="2132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DA template" id="{A9586000-ABCC-4F00-A5EB-CE79DC5CE2ED}" vid="{7EFD873D-87CF-4CB2-A974-3F483C95BD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15883</TotalTime>
  <Words>909</Words>
  <Application>Microsoft Office PowerPoint</Application>
  <PresentationFormat>Custom</PresentationFormat>
  <Paragraphs>267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Kimberly Thornton</dc:creator>
  <cp:lastModifiedBy>Gordon Dunsire</cp:lastModifiedBy>
  <cp:revision>306</cp:revision>
  <dcterms:created xsi:type="dcterms:W3CDTF">2018-05-30T16:51:30Z</dcterms:created>
  <dcterms:modified xsi:type="dcterms:W3CDTF">2019-01-26T17:44:09Z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2018-05-30T00:00:00Z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2018-05-30T00:00:00Z</vt:filetime>
  </property>
</Properties>
</file>