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56" r:id="rId3"/>
    <p:sldId id="280" r:id="rId4"/>
    <p:sldId id="258" r:id="rId5"/>
    <p:sldId id="261" r:id="rId6"/>
    <p:sldId id="264" r:id="rId7"/>
    <p:sldId id="275" r:id="rId8"/>
    <p:sldId id="283" r:id="rId9"/>
    <p:sldId id="269" r:id="rId10"/>
    <p:sldId id="281" r:id="rId11"/>
    <p:sldId id="271" r:id="rId12"/>
    <p:sldId id="270" r:id="rId13"/>
    <p:sldId id="268" r:id="rId14"/>
    <p:sldId id="279" r:id="rId15"/>
    <p:sldId id="282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/>
  </p:normalViewPr>
  <p:slideViewPr>
    <p:cSldViewPr snapToGrid="0">
      <p:cViewPr varScale="1">
        <p:scale>
          <a:sx n="72" d="100"/>
          <a:sy n="72" d="100"/>
        </p:scale>
        <p:origin x="326" y="6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90" d="100"/>
          <a:sy n="90" d="100"/>
        </p:scale>
        <p:origin x="2397" y="-7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693AA-6980-49A3-9A0A-2E5F40FFCF82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40ABC-08FF-40E9-9386-7C2CA2AB7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62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554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concept of "identifying" or "known by" labels is already present in RDA.</a:t>
            </a:r>
          </a:p>
          <a:p>
            <a:endParaRPr lang="en-GB" dirty="0"/>
          </a:p>
          <a:p>
            <a:r>
              <a:rPr lang="en-GB" dirty="0"/>
              <a:t>Resources, described as Works, Expressions, Manifestations, and Items, have </a:t>
            </a:r>
            <a:r>
              <a:rPr lang="en-GB" dirty="0" err="1"/>
              <a:t>Nomens</a:t>
            </a:r>
            <a:r>
              <a:rPr lang="en-GB" dirty="0"/>
              <a:t> usually referred to as "titles"; Agents, described as Persons, Families, and Corporate Bodies, have </a:t>
            </a:r>
            <a:r>
              <a:rPr lang="en-GB" dirty="0" err="1"/>
              <a:t>Nomens</a:t>
            </a:r>
            <a:r>
              <a:rPr lang="en-GB" dirty="0"/>
              <a:t> referred to as "names". RDA has sets of elements for titles and names, arranged in hierarchies of element sub-types.</a:t>
            </a:r>
          </a:p>
          <a:p>
            <a:endParaRPr lang="en-GB" dirty="0"/>
          </a:p>
          <a:p>
            <a:r>
              <a:rPr lang="en-GB" dirty="0"/>
              <a:t>RDA also covers identifiers; there are no sub-types.</a:t>
            </a:r>
          </a:p>
          <a:p>
            <a:endParaRPr lang="en-GB" dirty="0"/>
          </a:p>
          <a:p>
            <a:r>
              <a:rPr lang="en-GB" dirty="0"/>
              <a:t>RDA does not, however, currently represent structured descriptions, in the form of access points, as elements. This now seems to be a requirement for the 4-fold path, and will be considered in the 3R Project.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0879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diagram shows the RDA relationship elements between Works and </a:t>
            </a:r>
            <a:r>
              <a:rPr lang="en-GB" dirty="0" err="1"/>
              <a:t>Nomens</a:t>
            </a:r>
            <a:r>
              <a:rPr lang="en-GB" dirty="0"/>
              <a:t>. The diagram can be interpreted as an RDF graph of the relationship ontology if the connectors are assumed to be the RDFS sub-property relationship, or as a relationship hierarchy if the connectors are treated as element sub-type relationships. Nodes with solid outlines are existing RDA elements; nodes with dashed outlines are new RDA elements.</a:t>
            </a:r>
          </a:p>
          <a:p>
            <a:endParaRPr lang="en-GB" dirty="0"/>
          </a:p>
          <a:p>
            <a:r>
              <a:rPr lang="en-GB" dirty="0"/>
              <a:t>The "title" elements form a hierarchical cluster. But there is also the current relationship "[has] identifier for work": this is not a "title", so there is a requirement for a higher-level relationship of which both are sub-types or sub-properties; this is the high-level "has appellation" relationship between a Work and a </a:t>
            </a:r>
            <a:r>
              <a:rPr lang="en-GB" dirty="0" err="1"/>
              <a:t>Nomen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And there is also the new relationship "[has] subject (</a:t>
            </a:r>
            <a:r>
              <a:rPr lang="en-GB" dirty="0" err="1"/>
              <a:t>nomen</a:t>
            </a:r>
            <a:r>
              <a:rPr lang="en-GB" dirty="0"/>
              <a:t>)" required for consistency with similar RDA relationships; this is not a refinement of the "has appellation of work" relationship, requiring an even higher-level relationship that is equivalent to the LRM's "has associated entity" relationship between two entities.</a:t>
            </a:r>
          </a:p>
          <a:p>
            <a:endParaRPr lang="en-GB" dirty="0"/>
          </a:p>
          <a:p>
            <a:r>
              <a:rPr lang="en-GB" dirty="0"/>
              <a:t>This allows the possibility of other new relationships, for example to link names found in a statement of responsibility directly with a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5740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LRM attribute for Manifestation statement supports the principle of representation – how a resource (manifestation) describes itself.</a:t>
            </a:r>
          </a:p>
          <a:p>
            <a:endParaRPr lang="en-GB" dirty="0"/>
          </a:p>
          <a:p>
            <a:r>
              <a:rPr lang="en-GB" dirty="0"/>
              <a:t>The data is usually transcribed from an exemplar of the manifestation, and supports the user task Identify only.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695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return to the issue of non-human persons (Martians?) being named in a statement of responsibility, this is an example of how it might be resolved.</a:t>
            </a:r>
          </a:p>
          <a:p>
            <a:endParaRPr lang="en-GB" dirty="0"/>
          </a:p>
          <a:p>
            <a:r>
              <a:rPr lang="en-GB" dirty="0"/>
              <a:t>This approach has been discussed by the RSC Fictitious Entities Working Group, and will be discussed further during the RSC meeting and outreach event in Chicago in May 2017.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2760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6058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E34AA-D804-4CB9-B15D-A67A5BA83B4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29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721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LRM uses a super-entity, "Res", to model high-level relationships and attributes for all other entities. In RDA, the super-entity "RDA Entity" is used in place of Res for all other RDA entities. RDA Entity is a sub-type (sub-class in RDF) of Res.</a:t>
            </a:r>
          </a:p>
          <a:p>
            <a:endParaRPr lang="en-GB" dirty="0"/>
          </a:p>
          <a:p>
            <a:r>
              <a:rPr lang="en-GB" dirty="0"/>
              <a:t>This RDF graph shows new RDA entities taken from the LRM: </a:t>
            </a:r>
            <a:r>
              <a:rPr lang="en-GB" dirty="0" err="1"/>
              <a:t>Nomen</a:t>
            </a:r>
            <a:r>
              <a:rPr lang="en-GB" dirty="0"/>
              <a:t>, Place, Time-span, Collective Agent, and Agent. Current RDA entities are labelled only with their initials. The graph also shows the high-level relationships between the new and current entities.</a:t>
            </a:r>
          </a:p>
          <a:p>
            <a:endParaRPr lang="en-GB" dirty="0"/>
          </a:p>
          <a:p>
            <a:r>
              <a:rPr lang="en-GB" dirty="0"/>
              <a:t>The only RDA entity which does not fit without significant modification is Person. In the LRM, the definition of this entity restricts it to a human being, and non-humans including animals, fictitious and legendary beings, and natural </a:t>
            </a:r>
            <a:r>
              <a:rPr lang="en-GB" dirty="0" err="1"/>
              <a:t>phemomena</a:t>
            </a:r>
            <a:r>
              <a:rPr lang="en-GB" dirty="0"/>
              <a:t>, are excluded.</a:t>
            </a:r>
          </a:p>
          <a:p>
            <a:endParaRPr lang="en-GB" dirty="0"/>
          </a:p>
          <a:p>
            <a:r>
              <a:rPr lang="en-GB" dirty="0"/>
              <a:t>The integrated semantic structure of the LRM and RDA entities allows the RDA relationships to be refinements of the high-level LRM relationships, as element sub-types (sub-properties in RDF).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126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Nomen</a:t>
            </a:r>
            <a:r>
              <a:rPr lang="en-GB" dirty="0"/>
              <a:t> is a new LRM entity for RDA, and represents the class of strings (names, titles, etc.) used to label and identify any other entity. The high-level relationship between RDA Entity and </a:t>
            </a:r>
            <a:r>
              <a:rPr lang="en-GB" dirty="0" err="1"/>
              <a:t>Nomen</a:t>
            </a:r>
            <a:r>
              <a:rPr lang="en-GB" dirty="0"/>
              <a:t> is "has appellation". This essentially says "All things have names". The current RDA relationships between an entity and an identifying label are refinements of the high-level relationships. So "[has] title proper" is a refinement of the "has appellation" relationship between a Manifestation and a </a:t>
            </a:r>
            <a:r>
              <a:rPr lang="en-GB" dirty="0" err="1"/>
              <a:t>Nomen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The </a:t>
            </a:r>
            <a:r>
              <a:rPr lang="en-GB" dirty="0" err="1"/>
              <a:t>Nomen</a:t>
            </a:r>
            <a:r>
              <a:rPr lang="en-GB" dirty="0"/>
              <a:t> entity is always associated with the string of characters, symbols, etc. that constitutes the "name" or other label by which the entity is known or called. The "has </a:t>
            </a:r>
            <a:r>
              <a:rPr lang="en-GB" dirty="0" err="1"/>
              <a:t>nomen</a:t>
            </a:r>
            <a:r>
              <a:rPr lang="en-GB" dirty="0"/>
              <a:t> string" relationship associates the </a:t>
            </a:r>
            <a:r>
              <a:rPr lang="en-GB" dirty="0" err="1"/>
              <a:t>Nomen</a:t>
            </a:r>
            <a:r>
              <a:rPr lang="en-GB" dirty="0"/>
              <a:t> with its string. The chain of relationships "has title proper" + "has </a:t>
            </a:r>
            <a:r>
              <a:rPr lang="en-GB" dirty="0" err="1"/>
              <a:t>nomen</a:t>
            </a:r>
            <a:r>
              <a:rPr lang="en-GB" dirty="0"/>
              <a:t> string" can be short-cut to give the current RDA model of "appellation" attributes.</a:t>
            </a:r>
          </a:p>
          <a:p>
            <a:endParaRPr lang="en-GB" dirty="0"/>
          </a:p>
          <a:p>
            <a:r>
              <a:rPr lang="en-GB" dirty="0"/>
              <a:t>Similarly, the RDA "[has] identifier for …" attributes are also refinements of "has appellation". Note that the </a:t>
            </a:r>
            <a:r>
              <a:rPr lang="en-GB" dirty="0" err="1"/>
              <a:t>nomen</a:t>
            </a:r>
            <a:r>
              <a:rPr lang="en-GB" dirty="0"/>
              <a:t> string is this example may look like an ISSN, but it could be some other kind of identifier. More information about the </a:t>
            </a:r>
            <a:r>
              <a:rPr lang="en-GB" dirty="0" err="1"/>
              <a:t>Nomen</a:t>
            </a:r>
            <a:r>
              <a:rPr lang="en-GB" dirty="0"/>
              <a:t> is needed; this is one reason for treating such string labels as an entity or class that can have other attributes and relationships.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594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current RDA instructions allow an related entity to be described using three distinct types of string: an unstructured description, a structured description, or an identifier. In addition, RDA implicitly allows a related entity to be identified by an Internationalized Resource Identifier (IRI) or URI; the related entity is represented as a thing, not a string.</a:t>
            </a:r>
          </a:p>
          <a:p>
            <a:endParaRPr lang="en-GB" dirty="0"/>
          </a:p>
          <a:p>
            <a:r>
              <a:rPr lang="en-GB" dirty="0"/>
              <a:t>But all things have names: the related entity represented as a thing may have each of the equivalent strings as a </a:t>
            </a:r>
            <a:r>
              <a:rPr lang="en-GB" dirty="0" err="1"/>
              <a:t>nomen</a:t>
            </a:r>
            <a:r>
              <a:rPr lang="en-GB" dirty="0"/>
              <a:t> string of some related </a:t>
            </a:r>
            <a:r>
              <a:rPr lang="en-GB" dirty="0" err="1"/>
              <a:t>Nomen</a:t>
            </a:r>
            <a:r>
              <a:rPr lang="en-GB" dirty="0"/>
              <a:t>. It is a moot point whether an unstructured description is a </a:t>
            </a:r>
            <a:r>
              <a:rPr lang="en-GB" dirty="0" err="1"/>
              <a:t>nomen</a:t>
            </a:r>
            <a:r>
              <a:rPr lang="en-GB" dirty="0"/>
              <a:t> string …</a:t>
            </a:r>
          </a:p>
          <a:p>
            <a:endParaRPr lang="en-GB" dirty="0"/>
          </a:p>
          <a:p>
            <a:r>
              <a:rPr lang="en-GB" dirty="0"/>
              <a:t>RDA's 4-fold path is thus an extension of LRM's "has appellation" relationship.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761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4-fold path accommodates both string and thing data.</a:t>
            </a:r>
          </a:p>
          <a:p>
            <a:endParaRPr lang="en-GB" dirty="0"/>
          </a:p>
          <a:p>
            <a:r>
              <a:rPr lang="en-GB" dirty="0"/>
              <a:t>This is compatible with the LRM which allows attributes to be treated as relationships, and relationships to be treated as attributes.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572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distinction between an unstructured description and a structured description lies with the string containing structured data.</a:t>
            </a:r>
          </a:p>
          <a:p>
            <a:endParaRPr lang="en-GB" dirty="0"/>
          </a:p>
          <a:p>
            <a:r>
              <a:rPr lang="en-GB" dirty="0"/>
              <a:t>An unstructured description is assumed to have no internal structure that can be parsed by an application, except for standard string manipulation such as keyword extraction.</a:t>
            </a:r>
          </a:p>
          <a:p>
            <a:endParaRPr lang="en-GB" dirty="0"/>
          </a:p>
          <a:p>
            <a:r>
              <a:rPr lang="en-GB" dirty="0"/>
              <a:t>A structured description has some kind of internal structure. An "aggregated statement" for a super-element is a string composed of the string values of its sub-elements with an indication of what string </a:t>
            </a:r>
            <a:r>
              <a:rPr lang="en-GB" dirty="0" err="1"/>
              <a:t>iss</a:t>
            </a:r>
            <a:r>
              <a:rPr lang="en-GB" dirty="0"/>
              <a:t> associated with what sub-element, through the use of punctuation or name/value pairs.</a:t>
            </a:r>
          </a:p>
          <a:p>
            <a:endParaRPr lang="en-GB" dirty="0"/>
          </a:p>
          <a:p>
            <a:r>
              <a:rPr lang="en-GB" dirty="0"/>
              <a:t>A structured description may also have external structure, such as a term taken from a controlled vocabulary or authority file.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135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RDA does not currently distinguish between general identifiers and IRIs. Such a distinction is required for the 4-fold path to be recorded as RDA data in a well-formed way.</a:t>
            </a:r>
          </a:p>
          <a:p>
            <a:endParaRPr lang="en-GB" dirty="0"/>
          </a:p>
          <a:p>
            <a:r>
              <a:rPr lang="en-GB" dirty="0"/>
              <a:t>The distinction lies in the guaranteed global uniqueness of an IRI required for machine-processing. Other identifiers cannot be guaranteed to be unique at global level, including international identifiers such as ISBNs and ISSNs. For example, the same ISBN is often used for different Manifestations.</a:t>
            </a:r>
          </a:p>
          <a:p>
            <a:endParaRPr lang="en-GB" dirty="0"/>
          </a:p>
          <a:p>
            <a:r>
              <a:rPr lang="en-GB" dirty="0"/>
              <a:t>There is also a requirement to distinguish an identifier from other forms of </a:t>
            </a:r>
            <a:r>
              <a:rPr lang="en-GB" dirty="0" err="1"/>
              <a:t>Nomen</a:t>
            </a:r>
            <a:r>
              <a:rPr lang="en-GB" dirty="0"/>
              <a:t>; they all "identify" or "describe" an entity. The distinction is linguistic: identifiers are usually coded and intended for machine processing, and can be considered distinct from language-based labels, even if they carry hints of human or social labelling.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0095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user task Identify is best served with an identifier (Identifier or IRI path). If these are available, there is no need for a unique and distinct string label; there is no requirement for a preferred </a:t>
            </a:r>
            <a:r>
              <a:rPr lang="en-GB" dirty="0" err="1"/>
              <a:t>nomen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Of course, human-readable </a:t>
            </a:r>
            <a:r>
              <a:rPr lang="en-GB" dirty="0" err="1"/>
              <a:t>nomens</a:t>
            </a:r>
            <a:r>
              <a:rPr lang="en-GB" dirty="0"/>
              <a:t> are required for the user tasks Find and Explore.</a:t>
            </a:r>
          </a:p>
          <a:p>
            <a:endParaRPr lang="en-GB" dirty="0"/>
          </a:p>
          <a:p>
            <a:r>
              <a:rPr lang="en-GB" dirty="0"/>
              <a:t>This results in a shift of emphasis in traditional authority control systems, from developing preferred or authoritative forms of </a:t>
            </a:r>
            <a:r>
              <a:rPr lang="en-GB" dirty="0" err="1"/>
              <a:t>nomen</a:t>
            </a:r>
            <a:r>
              <a:rPr lang="en-GB" dirty="0"/>
              <a:t> to maintaining multiple forms that can be used for Find and Explore. This is essentially what happens in VIAF, where all local "preferred" forms are treated equally; that is, there is no selection of one local form to be the preferred form overall.</a:t>
            </a:r>
          </a:p>
          <a:p>
            <a:endParaRPr lang="en-GB" dirty="0"/>
          </a:p>
          <a:p>
            <a:r>
              <a:rPr lang="en-GB" dirty="0"/>
              <a:t>This also applies to Vocabulary Encoding Schemes and other forms of KOS (knowledge organization systems) in linked data environments. Although SKOS accommodates a "preferred label", it is not mandatory; the concept or instance is uniquely identified by an IRI.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828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79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93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532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444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10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67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969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437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229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6269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61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6364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5872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1218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33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13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39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97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21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82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96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760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A3B1F-CEAC-48AC-BBFD-248665FF9153}" type="datetimeFigureOut">
              <a:rPr lang="en-GB" smtClean="0"/>
              <a:t>14/05/2017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46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25114"/>
            <a:ext cx="2121383" cy="38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28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rscchair@rdatoolkit.org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rda-rsc.org/" TargetMode="External"/><Relationship Id="rId5" Type="http://schemas.openxmlformats.org/officeDocument/2006/relationships/hyperlink" Target="http://www.rdaregistry.info/" TargetMode="External"/><Relationship Id="rId4" Type="http://schemas.openxmlformats.org/officeDocument/2006/relationships/hyperlink" Target="http://access.rdatoolkit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Appellations, Authorities, and Access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Gordon Dunsire</a:t>
            </a:r>
          </a:p>
          <a:p>
            <a:r>
              <a:rPr lang="en-GB" dirty="0"/>
              <a:t>Presented to "Reconstructing RDA in the LRM: Aggregations, Appellations, and Authorities", Chicago, USA, 16 May 2017, </a:t>
            </a:r>
          </a:p>
        </p:txBody>
      </p:sp>
    </p:spTree>
    <p:extLst>
      <p:ext uri="{BB962C8B-B14F-4D97-AF65-F5344CB8AC3E}">
        <p14:creationId xmlns:p14="http://schemas.microsoft.com/office/powerpoint/2010/main" val="3009116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667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Nomen</a:t>
            </a:r>
            <a:r>
              <a:rPr lang="en-US" sz="3600" dirty="0"/>
              <a:t> granularity and hierarchies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2273" y="1413754"/>
            <a:ext cx="7859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Current RDA elements form categories of </a:t>
            </a:r>
            <a:r>
              <a:rPr lang="en-GB" sz="2800" dirty="0" err="1"/>
              <a:t>nomens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52273" y="2128816"/>
            <a:ext cx="7859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Titles: essentially unstructured descriptions with no "authority"; hierarchical (sub-types)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2273" y="3274765"/>
            <a:ext cx="7859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Names: essentially structured labels (descriptions) with "authority"; hierarchical (sub-types)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273" y="4420714"/>
            <a:ext cx="7859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Identifiers; no sub-types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2273" y="5135777"/>
            <a:ext cx="7859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No elements for access points: structured descriptions</a:t>
            </a:r>
          </a:p>
        </p:txBody>
      </p:sp>
    </p:spTree>
    <p:extLst>
      <p:ext uri="{BB962C8B-B14F-4D97-AF65-F5344CB8AC3E}">
        <p14:creationId xmlns:p14="http://schemas.microsoft.com/office/powerpoint/2010/main" val="117185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5678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Work to </a:t>
            </a:r>
            <a:r>
              <a:rPr lang="en-US" sz="3600" dirty="0" err="1"/>
              <a:t>Nomen</a:t>
            </a:r>
            <a:r>
              <a:rPr lang="en-US" sz="3600" dirty="0"/>
              <a:t> relationships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29145" y="1260760"/>
            <a:ext cx="2983382" cy="908864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related </a:t>
            </a:r>
            <a:r>
              <a:rPr lang="en-GB" b="1" dirty="0" err="1"/>
              <a:t>nomen</a:t>
            </a:r>
            <a:endParaRPr lang="en-GB" b="1" dirty="0"/>
          </a:p>
          <a:p>
            <a:pPr algn="ctr"/>
            <a:r>
              <a:rPr lang="en-GB" b="1" dirty="0"/>
              <a:t>(work)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0508" y="2159764"/>
            <a:ext cx="1977321" cy="908864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subject</a:t>
            </a:r>
          </a:p>
          <a:p>
            <a:pPr algn="ctr"/>
            <a:r>
              <a:rPr lang="en-GB" b="1" dirty="0"/>
              <a:t>(</a:t>
            </a:r>
            <a:r>
              <a:rPr lang="en-GB" b="1" dirty="0" err="1"/>
              <a:t>nomen</a:t>
            </a:r>
            <a:r>
              <a:rPr lang="en-GB" b="1" dirty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0423" y="3692375"/>
            <a:ext cx="2706576" cy="908864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identifier for</a:t>
            </a:r>
          </a:p>
          <a:p>
            <a:pPr algn="ctr"/>
            <a:r>
              <a:rPr lang="en-GB" b="1" dirty="0"/>
              <a:t>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68242" y="3692375"/>
            <a:ext cx="1905189" cy="908864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title of</a:t>
            </a:r>
          </a:p>
          <a:p>
            <a:pPr algn="ctr"/>
            <a:r>
              <a:rPr lang="en-GB" b="1" dirty="0"/>
              <a:t>work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96704" y="4807125"/>
            <a:ext cx="2275406" cy="1298377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preferred</a:t>
            </a:r>
          </a:p>
          <a:p>
            <a:pPr algn="ctr"/>
            <a:r>
              <a:rPr lang="en-GB" b="1" dirty="0"/>
              <a:t>title of</a:t>
            </a:r>
          </a:p>
          <a:p>
            <a:pPr algn="ctr"/>
            <a:r>
              <a:rPr lang="en-GB" b="1" dirty="0"/>
              <a:t>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06649" y="4807125"/>
            <a:ext cx="1953787" cy="1298377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variant</a:t>
            </a:r>
          </a:p>
          <a:p>
            <a:pPr algn="ctr"/>
            <a:r>
              <a:rPr lang="en-GB" b="1" dirty="0"/>
              <a:t>title of</a:t>
            </a:r>
          </a:p>
          <a:p>
            <a:pPr algn="ctr"/>
            <a:r>
              <a:rPr lang="en-GB" b="1" dirty="0"/>
              <a:t>work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79457" y="2476567"/>
            <a:ext cx="2882758" cy="908864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appellation of</a:t>
            </a:r>
          </a:p>
          <a:p>
            <a:pPr algn="ctr"/>
            <a:r>
              <a:rPr lang="en-GB" b="1" dirty="0"/>
              <a:t>work</a:t>
            </a:r>
          </a:p>
        </p:txBody>
      </p:sp>
      <p:cxnSp>
        <p:nvCxnSpPr>
          <p:cNvPr id="11" name="Curved Connector 47"/>
          <p:cNvCxnSpPr>
            <a:cxnSpLocks/>
            <a:stCxn id="10" idx="0"/>
            <a:endCxn id="4" idx="4"/>
          </p:cNvCxnSpPr>
          <p:nvPr/>
        </p:nvCxnSpPr>
        <p:spPr>
          <a:xfrm rot="5400000" flipH="1" flipV="1">
            <a:off x="3867365" y="2323096"/>
            <a:ext cx="306943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47"/>
          <p:cNvCxnSpPr>
            <a:cxnSpLocks/>
            <a:stCxn id="7" idx="0"/>
            <a:endCxn id="10" idx="4"/>
          </p:cNvCxnSpPr>
          <p:nvPr/>
        </p:nvCxnSpPr>
        <p:spPr>
          <a:xfrm rot="16200000" flipV="1">
            <a:off x="3867365" y="3538902"/>
            <a:ext cx="306944" cy="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47"/>
          <p:cNvCxnSpPr>
            <a:cxnSpLocks/>
            <a:stCxn id="5" idx="7"/>
            <a:endCxn id="4" idx="2"/>
          </p:cNvCxnSpPr>
          <p:nvPr/>
        </p:nvCxnSpPr>
        <p:spPr>
          <a:xfrm rot="5400000" flipH="1" flipV="1">
            <a:off x="2059865" y="1823584"/>
            <a:ext cx="577672" cy="360888"/>
          </a:xfrm>
          <a:prstGeom prst="curvedConnector2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47"/>
          <p:cNvCxnSpPr>
            <a:cxnSpLocks/>
            <a:stCxn id="9" idx="1"/>
            <a:endCxn id="7" idx="4"/>
          </p:cNvCxnSpPr>
          <p:nvPr/>
        </p:nvCxnSpPr>
        <p:spPr>
          <a:xfrm rot="16200000" flipV="1">
            <a:off x="4008792" y="4613285"/>
            <a:ext cx="396029" cy="37193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47"/>
          <p:cNvCxnSpPr>
            <a:cxnSpLocks/>
            <a:stCxn id="8" idx="7"/>
            <a:endCxn id="7" idx="4"/>
          </p:cNvCxnSpPr>
          <p:nvPr/>
        </p:nvCxnSpPr>
        <p:spPr>
          <a:xfrm rot="5400000" flipH="1" flipV="1">
            <a:off x="3631847" y="4608278"/>
            <a:ext cx="396029" cy="38195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47"/>
          <p:cNvCxnSpPr>
            <a:cxnSpLocks/>
            <a:stCxn id="6" idx="7"/>
            <a:endCxn id="10" idx="4"/>
          </p:cNvCxnSpPr>
          <p:nvPr/>
        </p:nvCxnSpPr>
        <p:spPr>
          <a:xfrm rot="5400000" flipH="1" flipV="1">
            <a:off x="3070711" y="2875350"/>
            <a:ext cx="440044" cy="146020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655317" y="3692375"/>
            <a:ext cx="2993210" cy="908864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access point of</a:t>
            </a:r>
          </a:p>
          <a:p>
            <a:pPr algn="ctr"/>
            <a:r>
              <a:rPr lang="en-GB" b="1" dirty="0"/>
              <a:t>work</a:t>
            </a:r>
          </a:p>
        </p:txBody>
      </p:sp>
      <p:cxnSp>
        <p:nvCxnSpPr>
          <p:cNvPr id="46" name="Curved Connector 47"/>
          <p:cNvCxnSpPr>
            <a:cxnSpLocks/>
            <a:stCxn id="45" idx="1"/>
            <a:endCxn id="10" idx="4"/>
          </p:cNvCxnSpPr>
          <p:nvPr/>
        </p:nvCxnSpPr>
        <p:spPr>
          <a:xfrm rot="16200000" flipV="1">
            <a:off x="4837227" y="2569040"/>
            <a:ext cx="440044" cy="207282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275941" y="5196639"/>
            <a:ext cx="1037349" cy="519351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[AAP]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92459" y="5196639"/>
            <a:ext cx="1015530" cy="519351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[VAP]</a:t>
            </a:r>
          </a:p>
        </p:txBody>
      </p:sp>
      <p:cxnSp>
        <p:nvCxnSpPr>
          <p:cNvPr id="63" name="Curved Connector 47"/>
          <p:cNvCxnSpPr>
            <a:cxnSpLocks/>
            <a:stCxn id="52" idx="0"/>
            <a:endCxn id="45" idx="4"/>
          </p:cNvCxnSpPr>
          <p:nvPr/>
        </p:nvCxnSpPr>
        <p:spPr>
          <a:xfrm rot="16200000" flipV="1">
            <a:off x="7228373" y="4524788"/>
            <a:ext cx="595400" cy="74830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urved Connector 47"/>
          <p:cNvCxnSpPr>
            <a:cxnSpLocks/>
            <a:stCxn id="51" idx="0"/>
            <a:endCxn id="45" idx="4"/>
          </p:cNvCxnSpPr>
          <p:nvPr/>
        </p:nvCxnSpPr>
        <p:spPr>
          <a:xfrm rot="5400000" flipH="1" flipV="1">
            <a:off x="6675569" y="4720286"/>
            <a:ext cx="595400" cy="35730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834475" y="1965008"/>
            <a:ext cx="2634892" cy="1298377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represented</a:t>
            </a:r>
          </a:p>
          <a:p>
            <a:pPr algn="ctr"/>
            <a:r>
              <a:rPr lang="en-GB" b="1" dirty="0"/>
              <a:t>name of creator</a:t>
            </a:r>
          </a:p>
          <a:p>
            <a:pPr algn="ctr"/>
            <a:r>
              <a:rPr lang="en-GB" b="1" dirty="0"/>
              <a:t>(work)</a:t>
            </a:r>
          </a:p>
        </p:txBody>
      </p:sp>
      <p:cxnSp>
        <p:nvCxnSpPr>
          <p:cNvPr id="76" name="Curved Connector 47"/>
          <p:cNvCxnSpPr>
            <a:cxnSpLocks/>
            <a:stCxn id="73" idx="1"/>
            <a:endCxn id="4" idx="6"/>
          </p:cNvCxnSpPr>
          <p:nvPr/>
        </p:nvCxnSpPr>
        <p:spPr>
          <a:xfrm rot="16200000" flipV="1">
            <a:off x="5646458" y="1581262"/>
            <a:ext cx="439959" cy="707819"/>
          </a:xfrm>
          <a:prstGeom prst="curvedConnector2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962682" y="309109"/>
            <a:ext cx="1856886" cy="1323439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4-fold path</a:t>
            </a:r>
          </a:p>
          <a:p>
            <a:r>
              <a:rPr lang="en-GB" sz="2000" dirty="0">
                <a:solidFill>
                  <a:schemeClr val="bg1"/>
                </a:solidFill>
              </a:rPr>
              <a:t>1: Unstructured</a:t>
            </a:r>
          </a:p>
          <a:p>
            <a:r>
              <a:rPr lang="en-GB" sz="2000" dirty="0">
                <a:solidFill>
                  <a:schemeClr val="bg1"/>
                </a:solidFill>
              </a:rPr>
              <a:t>2: Structured</a:t>
            </a:r>
          </a:p>
          <a:p>
            <a:r>
              <a:rPr lang="en-GB" sz="2000" dirty="0">
                <a:solidFill>
                  <a:schemeClr val="bg1"/>
                </a:solidFill>
              </a:rPr>
              <a:t>3: Identifier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869994" y="6105502"/>
            <a:ext cx="301685" cy="36933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prstDash val="solid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163116" y="6051714"/>
            <a:ext cx="301685" cy="36933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prstDash val="solid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70386" y="4827307"/>
            <a:ext cx="301685" cy="36933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prstDash val="solid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3</a:t>
            </a:r>
          </a:p>
        </p:txBody>
      </p:sp>
      <p:cxnSp>
        <p:nvCxnSpPr>
          <p:cNvPr id="88" name="Straight Arrow Connector 87"/>
          <p:cNvCxnSpPr>
            <a:cxnSpLocks/>
            <a:stCxn id="86" idx="0"/>
          </p:cNvCxnSpPr>
          <p:nvPr/>
        </p:nvCxnSpPr>
        <p:spPr>
          <a:xfrm flipV="1">
            <a:off x="921229" y="4289612"/>
            <a:ext cx="304937" cy="53769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cxnSpLocks/>
            <a:stCxn id="85" idx="0"/>
          </p:cNvCxnSpPr>
          <p:nvPr/>
        </p:nvCxnSpPr>
        <p:spPr>
          <a:xfrm flipV="1">
            <a:off x="7313959" y="5614147"/>
            <a:ext cx="444994" cy="437567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cxnSpLocks/>
            <a:stCxn id="85" idx="0"/>
          </p:cNvCxnSpPr>
          <p:nvPr/>
        </p:nvCxnSpPr>
        <p:spPr>
          <a:xfrm flipH="1" flipV="1">
            <a:off x="6868964" y="5614147"/>
            <a:ext cx="444995" cy="437567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cxnSpLocks/>
            <a:stCxn id="84" idx="0"/>
          </p:cNvCxnSpPr>
          <p:nvPr/>
        </p:nvCxnSpPr>
        <p:spPr>
          <a:xfrm flipH="1" flipV="1">
            <a:off x="3298121" y="5630754"/>
            <a:ext cx="722716" cy="474748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cxnSpLocks/>
            <a:stCxn id="84" idx="0"/>
          </p:cNvCxnSpPr>
          <p:nvPr/>
        </p:nvCxnSpPr>
        <p:spPr>
          <a:xfrm flipV="1">
            <a:off x="4020837" y="5715990"/>
            <a:ext cx="678910" cy="389512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11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45" grpId="0" animBg="1"/>
      <p:bldP spid="51" grpId="0" animBg="1"/>
      <p:bldP spid="52" grpId="0" animBg="1"/>
      <p:bldP spid="73" grpId="0" animBg="1"/>
      <p:bldP spid="83" grpId="0" animBg="1"/>
      <p:bldP spid="84" grpId="0" animBg="1"/>
      <p:bldP spid="85" grpId="0" animBg="1"/>
      <p:bldP spid="8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94359" y="493776"/>
            <a:ext cx="7174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LRM-E4-A4 Manifestation statements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594359" y="1551710"/>
            <a:ext cx="72651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statement appearing in the </a:t>
            </a:r>
            <a:r>
              <a:rPr lang="en-GB" sz="2800" i="1" dirty="0"/>
              <a:t>manifestation </a:t>
            </a:r>
            <a:r>
              <a:rPr lang="en-GB" sz="2800" dirty="0"/>
              <a:t>and</a:t>
            </a:r>
          </a:p>
          <a:p>
            <a:r>
              <a:rPr lang="en-GB" sz="2800" dirty="0"/>
              <a:t>deemed to be significant for users to understand</a:t>
            </a:r>
          </a:p>
          <a:p>
            <a:r>
              <a:rPr lang="en-GB" sz="2800" dirty="0"/>
              <a:t>how the resource represents itself.</a:t>
            </a:r>
          </a:p>
          <a:p>
            <a:r>
              <a:rPr lang="en-GB" sz="2800" dirty="0"/>
              <a:t>… </a:t>
            </a:r>
            <a:r>
              <a:rPr lang="en-GB" sz="2800" b="1" dirty="0"/>
              <a:t>normally transcribed </a:t>
            </a:r>
            <a:r>
              <a:rPr lang="en-GB" sz="2800" dirty="0"/>
              <a:t>from a source … in a</a:t>
            </a:r>
          </a:p>
          <a:p>
            <a:r>
              <a:rPr lang="en-GB" sz="2800" dirty="0"/>
              <a:t>manifestation. Transcription conventions are</a:t>
            </a:r>
          </a:p>
          <a:p>
            <a:r>
              <a:rPr lang="en-GB" sz="2800" dirty="0"/>
              <a:t>codified by each implementation.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758" y="4640969"/>
            <a:ext cx="5170839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600" dirty="0"/>
              <a:t>Principle of representation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59" y="2430095"/>
            <a:ext cx="5190356" cy="460443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354130" y="5713286"/>
            <a:ext cx="28284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User task: Identify</a:t>
            </a:r>
          </a:p>
        </p:txBody>
      </p:sp>
    </p:spTree>
    <p:extLst>
      <p:ext uri="{BB962C8B-B14F-4D97-AF65-F5344CB8AC3E}">
        <p14:creationId xmlns:p14="http://schemas.microsoft.com/office/powerpoint/2010/main" val="394949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" y="1305431"/>
            <a:ext cx="3248025" cy="47529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59" y="493776"/>
            <a:ext cx="37672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Non-human agents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571490"/>
              </p:ext>
            </p:extLst>
          </p:nvPr>
        </p:nvGraphicFramePr>
        <p:xfrm>
          <a:off x="4046708" y="1305431"/>
          <a:ext cx="4863830" cy="2347976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914840">
                  <a:extLst>
                    <a:ext uri="{9D8B030D-6E8A-4147-A177-3AD203B41FA5}">
                      <a16:colId xmlns:a16="http://schemas.microsoft.com/office/drawing/2014/main" val="1552722067"/>
                    </a:ext>
                  </a:extLst>
                </a:gridCol>
                <a:gridCol w="2948990">
                  <a:extLst>
                    <a:ext uri="{9D8B030D-6E8A-4147-A177-3AD203B41FA5}">
                      <a16:colId xmlns:a16="http://schemas.microsoft.com/office/drawing/2014/main" val="1788949632"/>
                    </a:ext>
                  </a:extLst>
                </a:gridCol>
              </a:tblGrid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 and statement of responsibility (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ms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Geronimo Stilton \\ THE </a:t>
                      </a:r>
                      <a:r>
                        <a:rPr lang="en-GB" sz="1800" dirty="0">
                          <a:effectLst/>
                        </a:rPr>
                        <a:t>CHEESE EXPERIMENT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2551049"/>
                  </a:ext>
                </a:extLst>
              </a:tr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&gt; Title proper (</a:t>
                      </a:r>
                      <a:r>
                        <a:rPr lang="en-US" sz="1800" dirty="0" err="1">
                          <a:effectLst/>
                        </a:rPr>
                        <a:t>ms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THE CHEESE EXPERIMENT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9153042"/>
                  </a:ext>
                </a:extLst>
              </a:tr>
              <a:tr h="5333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&gt; Statement of responsibility relating to title proper (ms)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Geronimo Stilton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18140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313826"/>
              </p:ext>
            </p:extLst>
          </p:nvPr>
        </p:nvGraphicFramePr>
        <p:xfrm>
          <a:off x="4046708" y="4065164"/>
          <a:ext cx="4863830" cy="1173988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906620">
                  <a:extLst>
                    <a:ext uri="{9D8B030D-6E8A-4147-A177-3AD203B41FA5}">
                      <a16:colId xmlns:a16="http://schemas.microsoft.com/office/drawing/2014/main" val="1552722067"/>
                    </a:ext>
                  </a:extLst>
                </a:gridCol>
                <a:gridCol w="2957210">
                  <a:extLst>
                    <a:ext uri="{9D8B030D-6E8A-4147-A177-3AD203B41FA5}">
                      <a16:colId xmlns:a16="http://schemas.microsoft.com/office/drawing/2014/main" val="1788949632"/>
                    </a:ext>
                  </a:extLst>
                </a:gridCol>
              </a:tblGrid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 proper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cheese experiment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7646196"/>
                  </a:ext>
                </a:extLst>
              </a:tr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Represented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 of creator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(work)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Stilton, Geronimo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2551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923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94359" y="493776"/>
            <a:ext cx="4000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Topics for discussion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594359" y="1551710"/>
            <a:ext cx="72651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Access points: structure and construction</a:t>
            </a:r>
          </a:p>
          <a:p>
            <a:r>
              <a:rPr lang="en-GB" sz="2800" dirty="0"/>
              <a:t>- 4-fold path; sub-elements; guidance and instructions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59" y="3148100"/>
            <a:ext cx="72651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"Name" authority control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59" y="3882715"/>
            <a:ext cx="72651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/>
              <a:t>Nomens</a:t>
            </a:r>
            <a:r>
              <a:rPr lang="en-GB" sz="2800" dirty="0"/>
              <a:t> of non-human entities in statements of responsibility</a:t>
            </a:r>
          </a:p>
          <a:p>
            <a:r>
              <a:rPr lang="en-GB" sz="2800" dirty="0"/>
              <a:t>- relationship(s) with WEM for access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21280" y="5547685"/>
            <a:ext cx="57960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[I(</a:t>
            </a:r>
            <a:r>
              <a:rPr lang="en-GB" sz="2800" dirty="0" err="1"/>
              <a:t>tem</a:t>
            </a:r>
            <a:r>
              <a:rPr lang="en-GB" sz="2800" dirty="0"/>
              <a:t>): my dog chewed (modified) it!]</a:t>
            </a:r>
          </a:p>
        </p:txBody>
      </p:sp>
    </p:spTree>
    <p:extLst>
      <p:ext uri="{BB962C8B-B14F-4D97-AF65-F5344CB8AC3E}">
        <p14:creationId xmlns:p14="http://schemas.microsoft.com/office/powerpoint/2010/main" val="11403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0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rscchair@rdatoolkit.org</a:t>
            </a:r>
            <a:endParaRPr lang="en-GB" dirty="0"/>
          </a:p>
          <a:p>
            <a:r>
              <a:rPr lang="en-GB" dirty="0">
                <a:hlinkClick r:id="rId4"/>
              </a:rPr>
              <a:t>http://access.rdatoolkit.org/</a:t>
            </a:r>
            <a:endParaRPr lang="en-GB" dirty="0"/>
          </a:p>
          <a:p>
            <a:r>
              <a:rPr lang="en-GB" dirty="0">
                <a:hlinkClick r:id="rId5"/>
              </a:rPr>
              <a:t>http://www.rdaregistry.info/</a:t>
            </a:r>
            <a:endParaRPr lang="en-GB" dirty="0"/>
          </a:p>
          <a:p>
            <a:r>
              <a:rPr lang="en-GB" dirty="0">
                <a:hlinkClick r:id="rId6"/>
              </a:rPr>
              <a:t>http://www.rda-rsc.org/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3216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4360" y="493776"/>
            <a:ext cx="1959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Overview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788752" y="1518496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Aligning RDA with LRM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8752" y="2292503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4-fold path for data capture and format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8752" y="3066510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 err="1"/>
              <a:t>Nomens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88752" y="3840516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Manifestation statements and transcription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8752" y="4614522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Non-human entities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8752" y="5452722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Topics for discussion</a:t>
            </a:r>
          </a:p>
        </p:txBody>
      </p:sp>
    </p:spTree>
    <p:extLst>
      <p:ext uri="{BB962C8B-B14F-4D97-AF65-F5344CB8AC3E}">
        <p14:creationId xmlns:p14="http://schemas.microsoft.com/office/powerpoint/2010/main" val="3833792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urved Connector 9"/>
          <p:cNvCxnSpPr>
            <a:cxnSpLocks/>
            <a:stCxn id="83" idx="6"/>
            <a:endCxn id="87" idx="2"/>
          </p:cNvCxnSpPr>
          <p:nvPr/>
        </p:nvCxnSpPr>
        <p:spPr>
          <a:xfrm>
            <a:off x="5455310" y="2116076"/>
            <a:ext cx="1785918" cy="2465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61971" y="1692521"/>
            <a:ext cx="1777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appellation</a:t>
            </a:r>
          </a:p>
        </p:txBody>
      </p:sp>
      <p:cxnSp>
        <p:nvCxnSpPr>
          <p:cNvPr id="29" name="Curved Connector 28"/>
          <p:cNvCxnSpPr>
            <a:cxnSpLocks/>
            <a:stCxn id="80" idx="0"/>
            <a:endCxn id="100" idx="4"/>
          </p:cNvCxnSpPr>
          <p:nvPr/>
        </p:nvCxnSpPr>
        <p:spPr>
          <a:xfrm rot="5400000" flipH="1" flipV="1">
            <a:off x="4422206" y="5457584"/>
            <a:ext cx="264111" cy="34933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cxnSpLocks/>
            <a:stCxn id="81" idx="0"/>
            <a:endCxn id="100" idx="4"/>
          </p:cNvCxnSpPr>
          <p:nvPr/>
        </p:nvCxnSpPr>
        <p:spPr>
          <a:xfrm rot="16200000" flipV="1">
            <a:off x="4768099" y="5461022"/>
            <a:ext cx="264111" cy="342453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cxnSpLocks/>
            <a:stCxn id="83" idx="6"/>
            <a:endCxn id="89" idx="2"/>
          </p:cNvCxnSpPr>
          <p:nvPr/>
        </p:nvCxnSpPr>
        <p:spPr>
          <a:xfrm>
            <a:off x="5455310" y="2116076"/>
            <a:ext cx="2155595" cy="106339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cxnSpLocks/>
            <a:stCxn id="83" idx="6"/>
            <a:endCxn id="91" idx="2"/>
          </p:cNvCxnSpPr>
          <p:nvPr/>
        </p:nvCxnSpPr>
        <p:spPr>
          <a:xfrm>
            <a:off x="5455310" y="2116076"/>
            <a:ext cx="1229150" cy="2102133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cxnSpLocks/>
            <a:stCxn id="75" idx="0"/>
            <a:endCxn id="93" idx="4"/>
          </p:cNvCxnSpPr>
          <p:nvPr/>
        </p:nvCxnSpPr>
        <p:spPr>
          <a:xfrm rot="5400000" flipH="1" flipV="1">
            <a:off x="2643136" y="4853535"/>
            <a:ext cx="1812483" cy="905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cxnSpLocks/>
            <a:stCxn id="100" idx="0"/>
            <a:endCxn id="93" idx="4"/>
          </p:cNvCxnSpPr>
          <p:nvPr/>
        </p:nvCxnSpPr>
        <p:spPr>
          <a:xfrm rot="16200000" flipV="1">
            <a:off x="3951500" y="3554227"/>
            <a:ext cx="379833" cy="117502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cxnSpLocks/>
            <a:stCxn id="65" idx="6"/>
            <a:endCxn id="93" idx="2"/>
          </p:cNvCxnSpPr>
          <p:nvPr/>
        </p:nvCxnSpPr>
        <p:spPr>
          <a:xfrm>
            <a:off x="1356098" y="2902803"/>
            <a:ext cx="1538114" cy="724424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cxnSpLocks/>
            <a:stCxn id="66" idx="6"/>
            <a:endCxn id="93" idx="2"/>
          </p:cNvCxnSpPr>
          <p:nvPr/>
        </p:nvCxnSpPr>
        <p:spPr>
          <a:xfrm>
            <a:off x="1265933" y="3614436"/>
            <a:ext cx="1628279" cy="1279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cxnSpLocks/>
            <a:stCxn id="68" idx="6"/>
            <a:endCxn id="93" idx="2"/>
          </p:cNvCxnSpPr>
          <p:nvPr/>
        </p:nvCxnSpPr>
        <p:spPr>
          <a:xfrm flipV="1">
            <a:off x="1314895" y="3627227"/>
            <a:ext cx="1579317" cy="69884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cxnSpLocks/>
            <a:stCxn id="69" idx="6"/>
            <a:endCxn id="93" idx="2"/>
          </p:cNvCxnSpPr>
          <p:nvPr/>
        </p:nvCxnSpPr>
        <p:spPr>
          <a:xfrm flipV="1">
            <a:off x="1217469" y="3627227"/>
            <a:ext cx="1676743" cy="141047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332236" y="2540451"/>
            <a:ext cx="15005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created by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195452" y="3427172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139535" y="3742949"/>
            <a:ext cx="1345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/>
              <a:t>is sub-class</a:t>
            </a:r>
          </a:p>
          <a:p>
            <a:pPr algn="r"/>
            <a:r>
              <a:rPr lang="en-GB" sz="2000" dirty="0"/>
              <a:t>of</a:t>
            </a:r>
          </a:p>
        </p:txBody>
      </p:sp>
      <p:sp>
        <p:nvSpPr>
          <p:cNvPr id="79" name="Down Arrow 78"/>
          <p:cNvSpPr/>
          <p:nvPr/>
        </p:nvSpPr>
        <p:spPr>
          <a:xfrm>
            <a:off x="4471608" y="2706860"/>
            <a:ext cx="654601" cy="3352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6962682" y="309109"/>
            <a:ext cx="1856886" cy="1015663"/>
          </a:xfrm>
          <a:prstGeom prst="rect">
            <a:avLst/>
          </a:prstGeom>
          <a:solidFill>
            <a:srgbClr val="00B0F0"/>
          </a:solidFill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dirty="0">
                <a:solidFill>
                  <a:schemeClr val="bg1"/>
                </a:solidFill>
              </a:rPr>
              <a:t>Any RDA Thing:</a:t>
            </a:r>
          </a:p>
          <a:p>
            <a:pPr algn="r"/>
            <a:r>
              <a:rPr lang="en-GB" sz="2000" dirty="0">
                <a:solidFill>
                  <a:schemeClr val="bg1"/>
                </a:solidFill>
              </a:rPr>
              <a:t>Covers all other types of entity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250492" y="4968382"/>
            <a:ext cx="1643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modified by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94360" y="493776"/>
            <a:ext cx="5336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FRBR-LRM and RDA entities</a:t>
            </a:r>
            <a:endParaRPr lang="en-US" sz="3600" dirty="0"/>
          </a:p>
        </p:txBody>
      </p:sp>
      <p:sp>
        <p:nvSpPr>
          <p:cNvPr id="63" name="TextBox 62"/>
          <p:cNvSpPr txBox="1"/>
          <p:nvPr/>
        </p:nvSpPr>
        <p:spPr>
          <a:xfrm>
            <a:off x="6263161" y="4870484"/>
            <a:ext cx="2556407" cy="1323439"/>
          </a:xfrm>
          <a:prstGeom prst="rect">
            <a:avLst/>
          </a:prstGeom>
          <a:solidFill>
            <a:srgbClr val="00B0F0"/>
          </a:solidFill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dirty="0">
                <a:solidFill>
                  <a:schemeClr val="bg1"/>
                </a:solidFill>
              </a:rPr>
              <a:t>RDA refines LRM relationships as element sub-types (RDF sub-properties)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04205" y="2578209"/>
            <a:ext cx="651893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W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94370" y="3289842"/>
            <a:ext cx="471563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45407" y="4001475"/>
            <a:ext cx="569488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M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42833" y="4713109"/>
            <a:ext cx="37463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I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191853" y="5764304"/>
            <a:ext cx="705992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P*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150577" y="5764304"/>
            <a:ext cx="458038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F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826582" y="5764304"/>
            <a:ext cx="48959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142506" y="1531806"/>
            <a:ext cx="1312804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</a:t>
            </a:r>
          </a:p>
          <a:p>
            <a:pPr algn="ctr"/>
            <a:r>
              <a:rPr lang="en-GB" sz="2400" b="1" dirty="0"/>
              <a:t>Entity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241228" y="1816133"/>
            <a:ext cx="1578340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 err="1"/>
              <a:t>Nomen</a:t>
            </a:r>
            <a:endParaRPr lang="en-GB" sz="2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610905" y="2854874"/>
            <a:ext cx="1208663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Place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684460" y="3893615"/>
            <a:ext cx="2135108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Time-span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894212" y="3302633"/>
            <a:ext cx="131938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Agent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3724263" y="4331654"/>
            <a:ext cx="2009327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Collective</a:t>
            </a:r>
          </a:p>
          <a:p>
            <a:pPr algn="ctr"/>
            <a:r>
              <a:rPr lang="en-GB" sz="2400" b="1" dirty="0"/>
              <a:t>Agent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45407" y="1209970"/>
            <a:ext cx="889027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Res</a:t>
            </a:r>
          </a:p>
        </p:txBody>
      </p:sp>
      <p:cxnSp>
        <p:nvCxnSpPr>
          <p:cNvPr id="141" name="Curved Connector 57"/>
          <p:cNvCxnSpPr>
            <a:cxnSpLocks/>
            <a:stCxn id="83" idx="0"/>
            <a:endCxn id="137" idx="4"/>
          </p:cNvCxnSpPr>
          <p:nvPr/>
        </p:nvCxnSpPr>
        <p:spPr>
          <a:xfrm rot="16200000" flipH="1" flipV="1">
            <a:off x="2830739" y="-109012"/>
            <a:ext cx="327352" cy="3608987"/>
          </a:xfrm>
          <a:prstGeom prst="curvedConnector5">
            <a:avLst>
              <a:gd name="adj1" fmla="val -69833"/>
              <a:gd name="adj2" fmla="val 52936"/>
              <a:gd name="adj3" fmla="val 169833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2965888" y="1462190"/>
            <a:ext cx="1345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sub-class</a:t>
            </a:r>
          </a:p>
          <a:p>
            <a:r>
              <a:rPr lang="en-GB" sz="2000" dirty="0"/>
              <a:t>of</a:t>
            </a:r>
          </a:p>
        </p:txBody>
      </p:sp>
    </p:spTree>
    <p:extLst>
      <p:ext uri="{BB962C8B-B14F-4D97-AF65-F5344CB8AC3E}">
        <p14:creationId xmlns:p14="http://schemas.microsoft.com/office/powerpoint/2010/main" val="127632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0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6" grpId="0"/>
      <p:bldP spid="77" grpId="0"/>
      <p:bldP spid="78" grpId="0"/>
      <p:bldP spid="79" grpId="0" animBg="1"/>
      <p:bldP spid="59" grpId="0" animBg="1"/>
      <p:bldP spid="60" grpId="0"/>
      <p:bldP spid="63" grpId="0" animBg="1"/>
      <p:bldP spid="65" grpId="0" animBg="1"/>
      <p:bldP spid="66" grpId="0" animBg="1"/>
      <p:bldP spid="68" grpId="0" animBg="1"/>
      <p:bldP spid="69" grpId="0" animBg="1"/>
      <p:bldP spid="75" grpId="0" animBg="1"/>
      <p:bldP spid="80" grpId="0" animBg="1"/>
      <p:bldP spid="81" grpId="0" animBg="1"/>
      <p:bldP spid="83" grpId="0" animBg="1"/>
      <p:bldP spid="87" grpId="0" animBg="1"/>
      <p:bldP spid="89" grpId="0" animBg="1"/>
      <p:bldP spid="91" grpId="0" animBg="1"/>
      <p:bldP spid="93" grpId="0" animBg="1"/>
      <p:bldP spid="100" grpId="0" animBg="1"/>
      <p:bldP spid="137" grpId="0" animBg="1"/>
      <p:bldP spid="18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49509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Nomens</a:t>
            </a:r>
            <a:r>
              <a:rPr lang="en-US" sz="3600" dirty="0"/>
              <a:t> and appellations</a:t>
            </a:r>
          </a:p>
        </p:txBody>
      </p:sp>
      <p:cxnSp>
        <p:nvCxnSpPr>
          <p:cNvPr id="6" name="Curved Connector 5"/>
          <p:cNvCxnSpPr>
            <a:cxnSpLocks/>
            <a:stCxn id="37" idx="6"/>
            <a:endCxn id="40" idx="2"/>
          </p:cNvCxnSpPr>
          <p:nvPr/>
        </p:nvCxnSpPr>
        <p:spPr>
          <a:xfrm>
            <a:off x="3645424" y="2072551"/>
            <a:ext cx="2039269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1719" y="1621680"/>
            <a:ext cx="1777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appellation</a:t>
            </a:r>
          </a:p>
        </p:txBody>
      </p:sp>
      <p:cxnSp>
        <p:nvCxnSpPr>
          <p:cNvPr id="16" name="Curved Connector 15"/>
          <p:cNvCxnSpPr>
            <a:cxnSpLocks/>
            <a:stCxn id="41" idx="6"/>
            <a:endCxn id="42" idx="2"/>
          </p:cNvCxnSpPr>
          <p:nvPr/>
        </p:nvCxnSpPr>
        <p:spPr>
          <a:xfrm>
            <a:off x="1848931" y="3517895"/>
            <a:ext cx="2069838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31998" y="3054324"/>
            <a:ext cx="1786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title proper</a:t>
            </a:r>
          </a:p>
        </p:txBody>
      </p:sp>
      <p:cxnSp>
        <p:nvCxnSpPr>
          <p:cNvPr id="29" name="Curved Connector 28"/>
          <p:cNvCxnSpPr>
            <a:cxnSpLocks/>
            <a:stCxn id="42" idx="6"/>
            <a:endCxn id="30" idx="1"/>
          </p:cNvCxnSpPr>
          <p:nvPr/>
        </p:nvCxnSpPr>
        <p:spPr>
          <a:xfrm>
            <a:off x="4681115" y="3517895"/>
            <a:ext cx="2069839" cy="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750954" y="3287063"/>
            <a:ext cx="1412566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“My title”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65794" y="3056971"/>
            <a:ext cx="1985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</a:t>
            </a:r>
            <a:r>
              <a:rPr lang="en-GB" sz="2000" dirty="0" err="1"/>
              <a:t>nomen</a:t>
            </a:r>
            <a:r>
              <a:rPr lang="en-GB" sz="2000" dirty="0"/>
              <a:t> string</a:t>
            </a:r>
          </a:p>
        </p:txBody>
      </p:sp>
      <p:cxnSp>
        <p:nvCxnSpPr>
          <p:cNvPr id="38" name="Curved Connector 37"/>
          <p:cNvCxnSpPr>
            <a:cxnSpLocks/>
            <a:stCxn id="49" idx="6"/>
            <a:endCxn id="50" idx="2"/>
          </p:cNvCxnSpPr>
          <p:nvPr/>
        </p:nvCxnSpPr>
        <p:spPr>
          <a:xfrm>
            <a:off x="1848931" y="4984074"/>
            <a:ext cx="2060566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087499" y="4510803"/>
            <a:ext cx="1807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identifier …</a:t>
            </a:r>
          </a:p>
        </p:txBody>
      </p:sp>
      <p:cxnSp>
        <p:nvCxnSpPr>
          <p:cNvPr id="43" name="Curved Connector 42"/>
          <p:cNvCxnSpPr>
            <a:cxnSpLocks/>
            <a:stCxn id="50" idx="6"/>
            <a:endCxn id="44" idx="1"/>
          </p:cNvCxnSpPr>
          <p:nvPr/>
        </p:nvCxnSpPr>
        <p:spPr>
          <a:xfrm>
            <a:off x="4671843" y="4984074"/>
            <a:ext cx="2060567" cy="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732410" y="4753242"/>
            <a:ext cx="177965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“0123-4567”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700359" y="4510803"/>
            <a:ext cx="1985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</a:t>
            </a:r>
            <a:r>
              <a:rPr lang="en-GB" sz="2000" dirty="0" err="1"/>
              <a:t>nomen</a:t>
            </a:r>
            <a:r>
              <a:rPr lang="en-GB" sz="2000" dirty="0"/>
              <a:t> string</a:t>
            </a:r>
          </a:p>
        </p:txBody>
      </p:sp>
      <p:cxnSp>
        <p:nvCxnSpPr>
          <p:cNvPr id="65" name="Curved Connector 64"/>
          <p:cNvCxnSpPr>
            <a:cxnSpLocks/>
            <a:stCxn id="49" idx="4"/>
            <a:endCxn id="44" idx="2"/>
          </p:cNvCxnSpPr>
          <p:nvPr/>
        </p:nvCxnSpPr>
        <p:spPr>
          <a:xfrm rot="5400000" flipH="1" flipV="1">
            <a:off x="4474448" y="2160880"/>
            <a:ext cx="93761" cy="6201815"/>
          </a:xfrm>
          <a:prstGeom prst="curvedConnector3">
            <a:avLst>
              <a:gd name="adj1" fmla="val -243811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>
            <a:cxnSpLocks/>
            <a:stCxn id="41" idx="4"/>
            <a:endCxn id="30" idx="2"/>
          </p:cNvCxnSpPr>
          <p:nvPr/>
        </p:nvCxnSpPr>
        <p:spPr>
          <a:xfrm rot="5400000" flipH="1" flipV="1">
            <a:off x="4391948" y="777201"/>
            <a:ext cx="93761" cy="6036815"/>
          </a:xfrm>
          <a:prstGeom prst="curvedConnector3">
            <a:avLst>
              <a:gd name="adj1" fmla="val -243811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453992" y="3998390"/>
            <a:ext cx="1786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title proper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453992" y="5539500"/>
            <a:ext cx="1807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identifier …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68208" y="1747957"/>
            <a:ext cx="217721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 Entity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684693" y="1747957"/>
            <a:ext cx="1578340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 err="1"/>
              <a:t>Nomen</a:t>
            </a:r>
            <a:endParaRPr lang="en-GB" sz="2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991912" y="3193301"/>
            <a:ext cx="857019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M1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18769" y="3193301"/>
            <a:ext cx="76234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N1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91912" y="4659480"/>
            <a:ext cx="857019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M1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909497" y="4659480"/>
            <a:ext cx="76234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N2</a:t>
            </a:r>
          </a:p>
        </p:txBody>
      </p:sp>
    </p:spTree>
    <p:extLst>
      <p:ext uri="{BB962C8B-B14F-4D97-AF65-F5344CB8AC3E}">
        <p14:creationId xmlns:p14="http://schemas.microsoft.com/office/powerpoint/2010/main" val="354249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 animBg="1"/>
      <p:bldP spid="31" grpId="0"/>
      <p:bldP spid="39" grpId="0"/>
      <p:bldP spid="44" grpId="0" animBg="1"/>
      <p:bldP spid="45" grpId="0"/>
      <p:bldP spid="35" grpId="0"/>
      <p:bldP spid="36" grpId="0"/>
      <p:bldP spid="41" grpId="0" animBg="1"/>
      <p:bldP spid="42" grpId="0" animBg="1"/>
      <p:bldP spid="49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5812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4-fold path for related entities</a:t>
            </a:r>
          </a:p>
        </p:txBody>
      </p:sp>
      <p:cxnSp>
        <p:nvCxnSpPr>
          <p:cNvPr id="6" name="Curved Connector 5"/>
          <p:cNvCxnSpPr>
            <a:cxnSpLocks/>
            <a:stCxn id="71" idx="6"/>
            <a:endCxn id="74" idx="2"/>
          </p:cNvCxnSpPr>
          <p:nvPr/>
        </p:nvCxnSpPr>
        <p:spPr>
          <a:xfrm>
            <a:off x="5229157" y="5180838"/>
            <a:ext cx="2253878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62148" y="5240460"/>
            <a:ext cx="1777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has appellation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816170" y="3486926"/>
            <a:ext cx="177965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“[Identifier]”</a:t>
            </a:r>
          </a:p>
        </p:txBody>
      </p:sp>
      <p:cxnSp>
        <p:nvCxnSpPr>
          <p:cNvPr id="65" name="Curved Connector 64"/>
          <p:cNvCxnSpPr>
            <a:cxnSpLocks/>
            <a:stCxn id="66" idx="6"/>
            <a:endCxn id="37" idx="1"/>
          </p:cNvCxnSpPr>
          <p:nvPr/>
        </p:nvCxnSpPr>
        <p:spPr>
          <a:xfrm flipV="1">
            <a:off x="2372280" y="2955972"/>
            <a:ext cx="796580" cy="76637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168860" y="2725139"/>
            <a:ext cx="342696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“[Structured description]”</a:t>
            </a:r>
          </a:p>
        </p:txBody>
      </p:sp>
      <p:cxnSp>
        <p:nvCxnSpPr>
          <p:cNvPr id="41" name="Curved Connector 40"/>
          <p:cNvCxnSpPr>
            <a:cxnSpLocks/>
            <a:stCxn id="66" idx="6"/>
            <a:endCxn id="71" idx="2"/>
          </p:cNvCxnSpPr>
          <p:nvPr/>
        </p:nvCxnSpPr>
        <p:spPr>
          <a:xfrm>
            <a:off x="2372280" y="3722349"/>
            <a:ext cx="679661" cy="1458489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cxnSpLocks/>
            <a:stCxn id="66" idx="6"/>
            <a:endCxn id="44" idx="1"/>
          </p:cNvCxnSpPr>
          <p:nvPr/>
        </p:nvCxnSpPr>
        <p:spPr>
          <a:xfrm flipV="1">
            <a:off x="2372280" y="3717759"/>
            <a:ext cx="2443890" cy="459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770570" y="3321740"/>
            <a:ext cx="2009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has related entity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790150" y="1963352"/>
            <a:ext cx="380567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“[Unstructured description]”</a:t>
            </a:r>
          </a:p>
        </p:txBody>
      </p:sp>
      <p:cxnSp>
        <p:nvCxnSpPr>
          <p:cNvPr id="48" name="Curved Connector 47"/>
          <p:cNvCxnSpPr>
            <a:cxnSpLocks/>
            <a:stCxn id="66" idx="6"/>
            <a:endCxn id="47" idx="1"/>
          </p:cNvCxnSpPr>
          <p:nvPr/>
        </p:nvCxnSpPr>
        <p:spPr>
          <a:xfrm flipV="1">
            <a:off x="2372280" y="2194185"/>
            <a:ext cx="417870" cy="1528164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urved Connector 62"/>
          <p:cNvCxnSpPr>
            <a:cxnSpLocks/>
            <a:stCxn id="71" idx="6"/>
            <a:endCxn id="72" idx="2"/>
          </p:cNvCxnSpPr>
          <p:nvPr/>
        </p:nvCxnSpPr>
        <p:spPr>
          <a:xfrm flipV="1">
            <a:off x="5229157" y="4009571"/>
            <a:ext cx="2387899" cy="117126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cxnSpLocks/>
            <a:stCxn id="74" idx="0"/>
            <a:endCxn id="44" idx="3"/>
          </p:cNvCxnSpPr>
          <p:nvPr/>
        </p:nvCxnSpPr>
        <p:spPr>
          <a:xfrm rot="16200000" flipV="1">
            <a:off x="6660774" y="3652810"/>
            <a:ext cx="1138485" cy="1268384"/>
          </a:xfrm>
          <a:prstGeom prst="curvedConnector2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urved Connector 75"/>
          <p:cNvCxnSpPr>
            <a:cxnSpLocks/>
            <a:stCxn id="72" idx="0"/>
            <a:endCxn id="37" idx="3"/>
          </p:cNvCxnSpPr>
          <p:nvPr/>
        </p:nvCxnSpPr>
        <p:spPr>
          <a:xfrm rot="16200000" flipV="1">
            <a:off x="6932525" y="2619272"/>
            <a:ext cx="729005" cy="1402405"/>
          </a:xfrm>
          <a:prstGeom prst="curvedConnector2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6751466" y="2583222"/>
            <a:ext cx="2042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has </a:t>
            </a:r>
            <a:r>
              <a:rPr lang="en-GB" sz="2000" dirty="0" err="1"/>
              <a:t>nomen</a:t>
            </a:r>
            <a:r>
              <a:rPr lang="en-GB" sz="2000" dirty="0"/>
              <a:t> string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95064" y="3138079"/>
            <a:ext cx="2177216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 Entity</a:t>
            </a:r>
          </a:p>
          <a:p>
            <a:pPr algn="ctr"/>
            <a:r>
              <a:rPr lang="en-GB" sz="2400" b="1" dirty="0"/>
              <a:t>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051941" y="4596568"/>
            <a:ext cx="2177216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 Entity</a:t>
            </a:r>
          </a:p>
          <a:p>
            <a:pPr algn="ctr"/>
            <a:r>
              <a:rPr lang="en-GB" sz="2400" b="1" dirty="0"/>
              <a:t>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617056" y="3684977"/>
            <a:ext cx="76234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N1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483035" y="4856244"/>
            <a:ext cx="76234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N2</a:t>
            </a:r>
          </a:p>
        </p:txBody>
      </p:sp>
    </p:spTree>
    <p:extLst>
      <p:ext uri="{BB962C8B-B14F-4D97-AF65-F5344CB8AC3E}">
        <p14:creationId xmlns:p14="http://schemas.microsoft.com/office/powerpoint/2010/main" val="209585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4" grpId="0" animBg="1"/>
      <p:bldP spid="37" grpId="0" animBg="1"/>
      <p:bldP spid="34" grpId="0"/>
      <p:bldP spid="47" grpId="0" animBg="1"/>
      <p:bldP spid="64" grpId="0"/>
      <p:bldP spid="66" grpId="0" animBg="1"/>
      <p:bldP spid="71" grpId="0" animBg="1"/>
      <p:bldP spid="72" grpId="0" animBg="1"/>
      <p:bldP spid="7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4813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4-fold path for attributes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3609" y="1426724"/>
            <a:ext cx="7574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LRM blurs the distinction between attributes and relationships – an echo of the 4-fold path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3609" y="2848768"/>
            <a:ext cx="7574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relationship with string data (unstructured or structured description, or identifier) is like an attribute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3609" y="4701701"/>
            <a:ext cx="7574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An attribute with "thing" data (IRI), e.g. SKOS concept, is like a relationship</a:t>
            </a:r>
          </a:p>
        </p:txBody>
      </p:sp>
    </p:spTree>
    <p:extLst>
      <p:ext uri="{BB962C8B-B14F-4D97-AF65-F5344CB8AC3E}">
        <p14:creationId xmlns:p14="http://schemas.microsoft.com/office/powerpoint/2010/main" val="2243591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28756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"Descriptions"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2273" y="1238656"/>
            <a:ext cx="75746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An unstructured description (path 1) has no internal structure that can be parsed by machine; only keywords can be extracted.</a:t>
            </a:r>
          </a:p>
          <a:p>
            <a:r>
              <a:rPr lang="en-GB" sz="2800" dirty="0"/>
              <a:t>Example: a transcription or a note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2273" y="3300793"/>
            <a:ext cx="75746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structured description (path 2) has some form of internal or external structure.</a:t>
            </a:r>
          </a:p>
          <a:p>
            <a:r>
              <a:rPr lang="en-GB" sz="2800" dirty="0"/>
              <a:t>Example: An aggregated string composed of sub-element values</a:t>
            </a:r>
          </a:p>
          <a:p>
            <a:r>
              <a:rPr lang="en-GB" sz="2800" dirty="0"/>
              <a:t>Example: A term from a vocabulary encoding scheme or authority file</a:t>
            </a:r>
          </a:p>
        </p:txBody>
      </p:sp>
    </p:spTree>
    <p:extLst>
      <p:ext uri="{BB962C8B-B14F-4D97-AF65-F5344CB8AC3E}">
        <p14:creationId xmlns:p14="http://schemas.microsoft.com/office/powerpoint/2010/main" val="3940399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3483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Identifier (path 3)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2273" y="1238656"/>
            <a:ext cx="7574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"A </a:t>
            </a:r>
            <a:r>
              <a:rPr lang="en-GB" sz="2800" dirty="0" err="1"/>
              <a:t>nomen</a:t>
            </a:r>
            <a:r>
              <a:rPr lang="en-GB" sz="2800" dirty="0"/>
              <a:t> consisting of a code, number, or other string, usually independent of natural language and social naming conventions." (Draft)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2273" y="3918062"/>
            <a:ext cx="7574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Identifier is "local": not unique at global level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2273" y="4611433"/>
            <a:ext cx="7574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Path 4:</a:t>
            </a:r>
          </a:p>
          <a:p>
            <a:r>
              <a:rPr lang="en-GB" sz="2800" dirty="0"/>
              <a:t>International Resource Identifier (IRI) or URI is unique at global level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273" y="2793803"/>
            <a:ext cx="7574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Identifier is distinct from language-based "descriptions"</a:t>
            </a:r>
          </a:p>
        </p:txBody>
      </p:sp>
    </p:spTree>
    <p:extLst>
      <p:ext uri="{BB962C8B-B14F-4D97-AF65-F5344CB8AC3E}">
        <p14:creationId xmlns:p14="http://schemas.microsoft.com/office/powerpoint/2010/main" val="1363655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63677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Implications for authority control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2273" y="1432608"/>
            <a:ext cx="7574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No need for "preferred" </a:t>
            </a:r>
            <a:r>
              <a:rPr lang="en-GB" sz="2800" dirty="0" err="1"/>
              <a:t>nomen</a:t>
            </a:r>
            <a:r>
              <a:rPr lang="en-GB" sz="2800" dirty="0"/>
              <a:t> (string) if local Identifier or global IRI is available for user task Identify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2273" y="4619102"/>
            <a:ext cx="7574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Emphasis shifts from "authority form" to maintaining multiple forms of </a:t>
            </a:r>
            <a:r>
              <a:rPr lang="en-GB" sz="2800" dirty="0" err="1"/>
              <a:t>nomens</a:t>
            </a:r>
            <a:r>
              <a:rPr lang="en-GB" sz="2800" dirty="0"/>
              <a:t>: </a:t>
            </a:r>
            <a:r>
              <a:rPr lang="en-GB" sz="2800" dirty="0" err="1"/>
              <a:t>cf</a:t>
            </a:r>
            <a:r>
              <a:rPr lang="en-GB" sz="2800" dirty="0"/>
              <a:t> VIAF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273" y="3241299"/>
            <a:ext cx="7574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Human-readable </a:t>
            </a:r>
            <a:r>
              <a:rPr lang="en-GB" sz="2800" dirty="0" err="1"/>
              <a:t>nomens</a:t>
            </a:r>
            <a:r>
              <a:rPr lang="en-GB" sz="2800" dirty="0"/>
              <a:t> still required for user tasks Find and Explore </a:t>
            </a:r>
          </a:p>
        </p:txBody>
      </p:sp>
    </p:spTree>
    <p:extLst>
      <p:ext uri="{BB962C8B-B14F-4D97-AF65-F5344CB8AC3E}">
        <p14:creationId xmlns:p14="http://schemas.microsoft.com/office/powerpoint/2010/main" val="23052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DABig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BigLogo" id="{75E69B61-E473-4FEA-9534-B0247DD63724}" vid="{A1F5EDC9-71C7-49B6-9A1E-916479D35AC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1645</TotalTime>
  <Words>2240</Words>
  <Application>Microsoft Office PowerPoint</Application>
  <PresentationFormat>On-screen Show (4:3)</PresentationFormat>
  <Paragraphs>232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RDABigLogo</vt:lpstr>
      <vt:lpstr>Appellations, Authorities, and Access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IFLA FRBR-Library Reference Model and RDA</dc:title>
  <dc:creator>Gordon Dunsire</dc:creator>
  <cp:lastModifiedBy>Gordon Dunsire</cp:lastModifiedBy>
  <cp:revision>118</cp:revision>
  <dcterms:created xsi:type="dcterms:W3CDTF">2016-05-22T07:46:41Z</dcterms:created>
  <dcterms:modified xsi:type="dcterms:W3CDTF">2017-05-14T20:25:09Z</dcterms:modified>
</cp:coreProperties>
</file>