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8"/>
  </p:notesMasterIdLst>
  <p:sldIdLst>
    <p:sldId id="256" r:id="rId3"/>
    <p:sldId id="280" r:id="rId4"/>
    <p:sldId id="258" r:id="rId5"/>
    <p:sldId id="261" r:id="rId6"/>
    <p:sldId id="264" r:id="rId7"/>
    <p:sldId id="275" r:id="rId8"/>
    <p:sldId id="283" r:id="rId9"/>
    <p:sldId id="269" r:id="rId10"/>
    <p:sldId id="281" r:id="rId11"/>
    <p:sldId id="271" r:id="rId12"/>
    <p:sldId id="270" r:id="rId13"/>
    <p:sldId id="268" r:id="rId14"/>
    <p:sldId id="279" r:id="rId15"/>
    <p:sldId id="282" r:id="rId16"/>
    <p:sldId id="265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80" autoAdjust="0"/>
    <p:restoredTop sz="86410"/>
  </p:normalViewPr>
  <p:slideViewPr>
    <p:cSldViewPr snapToGrid="0">
      <p:cViewPr varScale="1">
        <p:scale>
          <a:sx n="72" d="100"/>
          <a:sy n="72" d="100"/>
        </p:scale>
        <p:origin x="326" y="65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90" d="100"/>
          <a:sy n="90" d="100"/>
        </p:scale>
        <p:origin x="2397" y="-72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microsoft.com/office/2015/10/relationships/revisionInfo" Target="revisionInfo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F693AA-6980-49A3-9A0A-2E5F40FFCF82}" type="datetimeFigureOut">
              <a:rPr lang="en-GB" smtClean="0"/>
              <a:t>14/05/2017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B40ABC-08FF-40E9-9386-7C2CA2AB76A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56215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B40ABC-08FF-40E9-9386-7C2CA2AB76A6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655457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The concept of "identifying" or "known by" labels is already present in RDA.</a:t>
            </a:r>
          </a:p>
          <a:p>
            <a:endParaRPr lang="en-GB" dirty="0"/>
          </a:p>
          <a:p>
            <a:r>
              <a:rPr lang="en-GB" dirty="0"/>
              <a:t>Resources, described as Works, Expressions, Manifestations, and Items, have </a:t>
            </a:r>
            <a:r>
              <a:rPr lang="en-GB" dirty="0" err="1"/>
              <a:t>Nomens</a:t>
            </a:r>
            <a:r>
              <a:rPr lang="en-GB" dirty="0"/>
              <a:t> usually referred to as "titles"; Agents, described as Persons, Families, and Corporate Bodies, have </a:t>
            </a:r>
            <a:r>
              <a:rPr lang="en-GB" dirty="0" err="1"/>
              <a:t>Nomens</a:t>
            </a:r>
            <a:r>
              <a:rPr lang="en-GB" dirty="0"/>
              <a:t> referred to as "names". RDA has sets of elements for titles and names, arranged in hierarchies of element sub-types.</a:t>
            </a:r>
          </a:p>
          <a:p>
            <a:endParaRPr lang="en-GB" dirty="0"/>
          </a:p>
          <a:p>
            <a:r>
              <a:rPr lang="en-GB" dirty="0"/>
              <a:t>RDA also covers identifiers; there are no sub-types.</a:t>
            </a:r>
          </a:p>
          <a:p>
            <a:endParaRPr lang="en-GB" dirty="0"/>
          </a:p>
          <a:p>
            <a:r>
              <a:rPr lang="en-GB" dirty="0"/>
              <a:t>RDA does not, however, currently represent structured descriptions, in the form of access points, as elements. This now seems to be a requirement for the 4-fold path, and will be considered in the 3R Project.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B40ABC-08FF-40E9-9386-7C2CA2AB76A6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508793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This diagram shows the RDA relationship elements between Works and </a:t>
            </a:r>
            <a:r>
              <a:rPr lang="en-GB" dirty="0" err="1"/>
              <a:t>Nomens</a:t>
            </a:r>
            <a:r>
              <a:rPr lang="en-GB" dirty="0"/>
              <a:t>. The diagram can be interpreted as an RDF graph of the relationship ontology if the connectors are assumed to be the RDFS sub-property relationship, or as a relationship hierarchy if the connectors are treated as element sub-type relationships. Nodes with solid outlines are existing RDA elements; nodes with dashed outlines are new RDA elements.</a:t>
            </a:r>
          </a:p>
          <a:p>
            <a:endParaRPr lang="en-GB" dirty="0"/>
          </a:p>
          <a:p>
            <a:r>
              <a:rPr lang="en-GB" dirty="0"/>
              <a:t>The "title" elements form a hierarchical cluster. But there is also the current relationship "[has] identifier for work": this is not a "title", so there is a requirement for a higher-level relationship of which both are sub-types or sub-properties; this is the high-level "has appellation" relationship between a Work and a </a:t>
            </a:r>
            <a:r>
              <a:rPr lang="en-GB" dirty="0" err="1"/>
              <a:t>Nomen</a:t>
            </a:r>
            <a:r>
              <a:rPr lang="en-GB" dirty="0"/>
              <a:t>.</a:t>
            </a:r>
          </a:p>
          <a:p>
            <a:endParaRPr lang="en-GB" dirty="0"/>
          </a:p>
          <a:p>
            <a:r>
              <a:rPr lang="en-GB" dirty="0"/>
              <a:t>And there is also the new relationship "[has] subject (</a:t>
            </a:r>
            <a:r>
              <a:rPr lang="en-GB" dirty="0" err="1"/>
              <a:t>nomen</a:t>
            </a:r>
            <a:r>
              <a:rPr lang="en-GB" dirty="0"/>
              <a:t>)" required for consistency with similar RDA relationships; this is not a refinement of the "has appellation of work" relationship, requiring an even higher-level relationship that is equivalent to the LRM's "has associated entity" relationship between two entities.</a:t>
            </a:r>
          </a:p>
          <a:p>
            <a:endParaRPr lang="en-GB" dirty="0"/>
          </a:p>
          <a:p>
            <a:r>
              <a:rPr lang="en-GB" dirty="0"/>
              <a:t>This allows the possibility of other new relationships, for example to link names found in a statement of responsibility directly with a Work.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B40ABC-08FF-40E9-9386-7C2CA2AB76A6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457403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The LRM attribute for Manifestation statement supports the principle of representation – how a resource (manifestation) describes itself.</a:t>
            </a:r>
          </a:p>
          <a:p>
            <a:endParaRPr lang="en-GB" dirty="0"/>
          </a:p>
          <a:p>
            <a:r>
              <a:rPr lang="en-GB" dirty="0"/>
              <a:t>The data is usually transcribed from an exemplar of the manifestation, and supports the user task Identify only.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B40ABC-08FF-40E9-9386-7C2CA2AB76A6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669528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To return to the issue of non-human persons (Martians?) being named in a statement of responsibility, this is an example of how it might be resolved.</a:t>
            </a:r>
          </a:p>
          <a:p>
            <a:endParaRPr lang="en-GB" dirty="0"/>
          </a:p>
          <a:p>
            <a:r>
              <a:rPr lang="en-GB" dirty="0"/>
              <a:t>This approach has been discussed by the RSC Fictitious Entities Working Group, and will be discussed further during the RSC meeting and outreach event in Chicago in May 2017.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B40ABC-08FF-40E9-9386-7C2CA2AB76A6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327604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B40ABC-08FF-40E9-9386-7C2CA2AB76A6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460589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AE34AA-D804-4CB9-B15D-A67A5BA83B42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9291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B40ABC-08FF-40E9-9386-7C2CA2AB76A6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87216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The LRM uses a super-entity, "Res", to model high-level relationships and attributes for all other entities. In RDA, the super-entity "RDA Entity" is used in place of Res for all other RDA entities. RDA Entity is a sub-type (sub-class in RDF) of Res.</a:t>
            </a:r>
          </a:p>
          <a:p>
            <a:endParaRPr lang="en-GB" dirty="0"/>
          </a:p>
          <a:p>
            <a:r>
              <a:rPr lang="en-GB" dirty="0"/>
              <a:t>This RDF graph shows new RDA entities taken from the LRM: </a:t>
            </a:r>
            <a:r>
              <a:rPr lang="en-GB" dirty="0" err="1"/>
              <a:t>Nomen</a:t>
            </a:r>
            <a:r>
              <a:rPr lang="en-GB" dirty="0"/>
              <a:t>, Place, Time-span, Collective Agent, and Agent. Current RDA entities are labelled only with their initials. The graph also shows the high-level relationships between the new and current entities.</a:t>
            </a:r>
          </a:p>
          <a:p>
            <a:endParaRPr lang="en-GB" dirty="0"/>
          </a:p>
          <a:p>
            <a:r>
              <a:rPr lang="en-GB" dirty="0"/>
              <a:t>The only RDA entity which does not fit without significant modification is Person. In the LRM, the definition of this entity restricts it to a human being, and non-humans including animals, fictitious and legendary beings, and natural </a:t>
            </a:r>
            <a:r>
              <a:rPr lang="en-GB" dirty="0" err="1"/>
              <a:t>phemomena</a:t>
            </a:r>
            <a:r>
              <a:rPr lang="en-GB" dirty="0"/>
              <a:t>, are excluded.</a:t>
            </a:r>
          </a:p>
          <a:p>
            <a:endParaRPr lang="en-GB" dirty="0"/>
          </a:p>
          <a:p>
            <a:r>
              <a:rPr lang="en-GB" dirty="0"/>
              <a:t>The integrated semantic structure of the LRM and RDA entities allows the RDA relationships to be refinements of the high-level LRM relationships, as element sub-types (sub-properties in RDF).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B40ABC-08FF-40E9-9386-7C2CA2AB76A6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61267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err="1"/>
              <a:t>Nomen</a:t>
            </a:r>
            <a:r>
              <a:rPr lang="en-GB" dirty="0"/>
              <a:t> is a new LRM entity for RDA, and represents the class of strings (names, titles, etc.) used to label and identify any other entity. The high-level relationship between RDA Entity and </a:t>
            </a:r>
            <a:r>
              <a:rPr lang="en-GB" dirty="0" err="1"/>
              <a:t>Nomen</a:t>
            </a:r>
            <a:r>
              <a:rPr lang="en-GB" dirty="0"/>
              <a:t> is "has appellation". This essentially says "All things have names". The current RDA relationships between an entity and an identifying label are refinements of the high-level relationships. So "[has] title proper" is a refinement of the "has appellation" relationship between a Manifestation and a </a:t>
            </a:r>
            <a:r>
              <a:rPr lang="en-GB" dirty="0" err="1"/>
              <a:t>Nomen</a:t>
            </a:r>
            <a:r>
              <a:rPr lang="en-GB" dirty="0"/>
              <a:t>.</a:t>
            </a:r>
          </a:p>
          <a:p>
            <a:endParaRPr lang="en-GB" dirty="0"/>
          </a:p>
          <a:p>
            <a:r>
              <a:rPr lang="en-GB" dirty="0"/>
              <a:t>The </a:t>
            </a:r>
            <a:r>
              <a:rPr lang="en-GB" dirty="0" err="1"/>
              <a:t>Nomen</a:t>
            </a:r>
            <a:r>
              <a:rPr lang="en-GB" dirty="0"/>
              <a:t> entity is always associated with the string of characters, symbols, etc. that constitutes the "name" or other label by which the entity is known or called. The "has </a:t>
            </a:r>
            <a:r>
              <a:rPr lang="en-GB" dirty="0" err="1"/>
              <a:t>nomen</a:t>
            </a:r>
            <a:r>
              <a:rPr lang="en-GB" dirty="0"/>
              <a:t> string" relationship associates the </a:t>
            </a:r>
            <a:r>
              <a:rPr lang="en-GB" dirty="0" err="1"/>
              <a:t>Nomen</a:t>
            </a:r>
            <a:r>
              <a:rPr lang="en-GB" dirty="0"/>
              <a:t> with its string. The chain of relationships "has title proper" + "has </a:t>
            </a:r>
            <a:r>
              <a:rPr lang="en-GB" dirty="0" err="1"/>
              <a:t>nomen</a:t>
            </a:r>
            <a:r>
              <a:rPr lang="en-GB" dirty="0"/>
              <a:t> string" can be short-cut to give the current RDA model of "appellation" attributes.</a:t>
            </a:r>
          </a:p>
          <a:p>
            <a:endParaRPr lang="en-GB" dirty="0"/>
          </a:p>
          <a:p>
            <a:r>
              <a:rPr lang="en-GB" dirty="0"/>
              <a:t>Similarly, the RDA "[has] identifier for …" attributes are also refinements of "has appellation". Note that the </a:t>
            </a:r>
            <a:r>
              <a:rPr lang="en-GB" dirty="0" err="1"/>
              <a:t>nomen</a:t>
            </a:r>
            <a:r>
              <a:rPr lang="en-GB" dirty="0"/>
              <a:t> string is this example may look like an ISSN, but it could be some other kind of identifier. More information about the </a:t>
            </a:r>
            <a:r>
              <a:rPr lang="en-GB" dirty="0" err="1"/>
              <a:t>Nomen</a:t>
            </a:r>
            <a:r>
              <a:rPr lang="en-GB" dirty="0"/>
              <a:t> is needed; this is one reason for treating such string labels as an entity or class that can have other attributes and relationships.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B40ABC-08FF-40E9-9386-7C2CA2AB76A6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95946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The current RDA instructions allow an related entity to be described using three distinct types of string: an unstructured description, a structured description, or an identifier. In addition, RDA implicitly allows a related entity to be identified by an Internationalized Resource Identifier (IRI) or URI; the related entity is represented as a thing, not a string.</a:t>
            </a:r>
          </a:p>
          <a:p>
            <a:endParaRPr lang="en-GB" dirty="0"/>
          </a:p>
          <a:p>
            <a:r>
              <a:rPr lang="en-GB" dirty="0"/>
              <a:t>But all things have names: the related entity represented as a thing may have each of the equivalent strings as a </a:t>
            </a:r>
            <a:r>
              <a:rPr lang="en-GB" dirty="0" err="1"/>
              <a:t>nomen</a:t>
            </a:r>
            <a:r>
              <a:rPr lang="en-GB" dirty="0"/>
              <a:t> string of some related </a:t>
            </a:r>
            <a:r>
              <a:rPr lang="en-GB" dirty="0" err="1"/>
              <a:t>Nomen</a:t>
            </a:r>
            <a:r>
              <a:rPr lang="en-GB" dirty="0"/>
              <a:t>. It is a moot point whether an unstructured description is a </a:t>
            </a:r>
            <a:r>
              <a:rPr lang="en-GB" dirty="0" err="1"/>
              <a:t>nomen</a:t>
            </a:r>
            <a:r>
              <a:rPr lang="en-GB" dirty="0"/>
              <a:t> string …</a:t>
            </a:r>
          </a:p>
          <a:p>
            <a:endParaRPr lang="en-GB" dirty="0"/>
          </a:p>
          <a:p>
            <a:r>
              <a:rPr lang="en-GB" dirty="0"/>
              <a:t>RDA's 4-fold path is thus an extension of LRM's "has appellation" relationship.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B40ABC-08FF-40E9-9386-7C2CA2AB76A6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5761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The 4-fold path accommodates both string and thing data.</a:t>
            </a:r>
          </a:p>
          <a:p>
            <a:endParaRPr lang="en-GB" dirty="0"/>
          </a:p>
          <a:p>
            <a:r>
              <a:rPr lang="en-GB" dirty="0"/>
              <a:t>This is compatible with the LRM which allows attributes to be treated as relationships, and relationships to be treated as attributes.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B40ABC-08FF-40E9-9386-7C2CA2AB76A6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15726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The distinction between an unstructured description and a structured description lies with the string containing structured data.</a:t>
            </a:r>
          </a:p>
          <a:p>
            <a:endParaRPr lang="en-GB" dirty="0"/>
          </a:p>
          <a:p>
            <a:r>
              <a:rPr lang="en-GB" dirty="0"/>
              <a:t>An unstructured description is assumed to have no internal structure that can be parsed by an application, except for standard string manipulation such as keyword extraction.</a:t>
            </a:r>
          </a:p>
          <a:p>
            <a:endParaRPr lang="en-GB" dirty="0"/>
          </a:p>
          <a:p>
            <a:r>
              <a:rPr lang="en-GB" dirty="0"/>
              <a:t>A structured description has some kind of internal structure. An "aggregated statement" for a super-element is a string composed of the string values of its sub-elements with an indication of what string </a:t>
            </a:r>
            <a:r>
              <a:rPr lang="en-GB" dirty="0" err="1"/>
              <a:t>iss</a:t>
            </a:r>
            <a:r>
              <a:rPr lang="en-GB" dirty="0"/>
              <a:t> associated with what sub-element, through the use of punctuation or name/value pairs.</a:t>
            </a:r>
          </a:p>
          <a:p>
            <a:endParaRPr lang="en-GB" dirty="0"/>
          </a:p>
          <a:p>
            <a:r>
              <a:rPr lang="en-GB" dirty="0"/>
              <a:t>A structured description may also have external structure, such as a term taken from a controlled vocabulary or authority file.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B40ABC-08FF-40E9-9386-7C2CA2AB76A6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813517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RDA does not currently distinguish between general identifiers and IRIs. Such a distinction is required for the 4-fold path to be recorded as RDA data in a well-formed way.</a:t>
            </a:r>
          </a:p>
          <a:p>
            <a:endParaRPr lang="en-GB" dirty="0"/>
          </a:p>
          <a:p>
            <a:r>
              <a:rPr lang="en-GB" dirty="0"/>
              <a:t>The distinction lies in the guaranteed global uniqueness of an IRI required for machine-processing. Other identifiers cannot be guaranteed to be unique at global level, including international identifiers such as ISBNs and ISSNs. For example, the same ISBN is often used for different Manifestations.</a:t>
            </a:r>
          </a:p>
          <a:p>
            <a:endParaRPr lang="en-GB" dirty="0"/>
          </a:p>
          <a:p>
            <a:r>
              <a:rPr lang="en-GB" dirty="0"/>
              <a:t>There is also a requirement to distinguish an identifier from other forms of </a:t>
            </a:r>
            <a:r>
              <a:rPr lang="en-GB" dirty="0" err="1"/>
              <a:t>Nomen</a:t>
            </a:r>
            <a:r>
              <a:rPr lang="en-GB" dirty="0"/>
              <a:t>; they all "identify" or "describe" an entity. The distinction is linguistic: identifiers are usually coded and intended for machine processing, and can be considered distinct from language-based labels, even if they carry hints of human or social labelling.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B40ABC-08FF-40E9-9386-7C2CA2AB76A6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300958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The user task Identify is best served with an identifier (Identifier or IRI path). If these are available, there is no need for a unique and distinct string label; there is no requirement for a preferred </a:t>
            </a:r>
            <a:r>
              <a:rPr lang="en-GB" dirty="0" err="1"/>
              <a:t>nomen</a:t>
            </a:r>
            <a:r>
              <a:rPr lang="en-GB" dirty="0"/>
              <a:t>.</a:t>
            </a:r>
          </a:p>
          <a:p>
            <a:endParaRPr lang="en-GB" dirty="0"/>
          </a:p>
          <a:p>
            <a:r>
              <a:rPr lang="en-GB" dirty="0"/>
              <a:t>Of course, human-readable </a:t>
            </a:r>
            <a:r>
              <a:rPr lang="en-GB" dirty="0" err="1"/>
              <a:t>nomens</a:t>
            </a:r>
            <a:r>
              <a:rPr lang="en-GB" dirty="0"/>
              <a:t> are required for the user tasks Find and Explore.</a:t>
            </a:r>
          </a:p>
          <a:p>
            <a:endParaRPr lang="en-GB" dirty="0"/>
          </a:p>
          <a:p>
            <a:r>
              <a:rPr lang="en-GB" dirty="0"/>
              <a:t>This results in a shift of emphasis in traditional authority control systems, from developing preferred or authoritative forms of </a:t>
            </a:r>
            <a:r>
              <a:rPr lang="en-GB" dirty="0" err="1"/>
              <a:t>nomen</a:t>
            </a:r>
            <a:r>
              <a:rPr lang="en-GB" dirty="0"/>
              <a:t> to maintaining multiple forms that can be used for Find and Explore. This is essentially what happens in VIAF, where all local "preferred" forms are treated equally; that is, there is no selection of one local form to be the preferred form overall.</a:t>
            </a:r>
          </a:p>
          <a:p>
            <a:endParaRPr lang="en-GB" dirty="0"/>
          </a:p>
          <a:p>
            <a:r>
              <a:rPr lang="en-GB" dirty="0"/>
              <a:t>This also applies to Vocabulary Encoding Schemes and other forms of KOS (knowledge organization systems) in linked data environments. Although SKOS accommodates a "preferred label", it is not mandatory; the concept or instance is uniquely identified by an IRI.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B40ABC-08FF-40E9-9386-7C2CA2AB76A6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58288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A3B1F-CEAC-48AC-BBFD-248665FF9153}" type="datetimeFigureOut">
              <a:rPr lang="en-GB" smtClean="0"/>
              <a:t>14/05/2017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8BB97-C203-47C2-9AD1-E2B6849B25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3791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A3B1F-CEAC-48AC-BBFD-248665FF9153}" type="datetimeFigureOut">
              <a:rPr lang="en-GB" smtClean="0"/>
              <a:t>14/05/2017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8BB97-C203-47C2-9AD1-E2B6849B25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89314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A3B1F-CEAC-48AC-BBFD-248665FF9153}" type="datetimeFigureOut">
              <a:rPr lang="en-GB" smtClean="0"/>
              <a:t>14/05/2017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8BB97-C203-47C2-9AD1-E2B6849B25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153232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9A3B1F-CEAC-48AC-BBFD-248665FF9153}" type="datetimeFigureOut">
              <a:rPr lang="en-GB" smtClean="0"/>
              <a:t>14/05/2017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3C8BB97-C203-47C2-9AD1-E2B6849B25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74444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9A3B1F-CEAC-48AC-BBFD-248665FF9153}" type="datetimeFigureOut">
              <a:rPr lang="en-GB" smtClean="0"/>
              <a:t>14/05/2017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3C8BB97-C203-47C2-9AD1-E2B6849B25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51035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9A3B1F-CEAC-48AC-BBFD-248665FF9153}" type="datetimeFigureOut">
              <a:rPr lang="en-GB" smtClean="0"/>
              <a:t>14/05/2017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3C8BB97-C203-47C2-9AD1-E2B6849B25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2672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9A3B1F-CEAC-48AC-BBFD-248665FF9153}" type="datetimeFigureOut">
              <a:rPr lang="en-GB" smtClean="0"/>
              <a:t>14/05/2017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3C8BB97-C203-47C2-9AD1-E2B6849B25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29694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9A3B1F-CEAC-48AC-BBFD-248665FF9153}" type="datetimeFigureOut">
              <a:rPr lang="en-GB" smtClean="0"/>
              <a:t>14/05/2017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3C8BB97-C203-47C2-9AD1-E2B6849B25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143704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9A3B1F-CEAC-48AC-BBFD-248665FF9153}" type="datetimeFigureOut">
              <a:rPr lang="en-GB" smtClean="0"/>
              <a:t>14/05/2017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3C8BB97-C203-47C2-9AD1-E2B6849B25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922924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9A3B1F-CEAC-48AC-BBFD-248665FF9153}" type="datetimeFigureOut">
              <a:rPr lang="en-GB" smtClean="0"/>
              <a:t>14/05/2017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3C8BB97-C203-47C2-9AD1-E2B6849B25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062697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9A3B1F-CEAC-48AC-BBFD-248665FF9153}" type="datetimeFigureOut">
              <a:rPr lang="en-GB" smtClean="0"/>
              <a:t>14/05/2017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3C8BB97-C203-47C2-9AD1-E2B6849B25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46112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A3B1F-CEAC-48AC-BBFD-248665FF9153}" type="datetimeFigureOut">
              <a:rPr lang="en-GB" smtClean="0"/>
              <a:t>14/05/2017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8BB97-C203-47C2-9AD1-E2B6849B25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763644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9A3B1F-CEAC-48AC-BBFD-248665FF9153}" type="datetimeFigureOut">
              <a:rPr lang="en-GB" smtClean="0"/>
              <a:t>14/05/2017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3C8BB97-C203-47C2-9AD1-E2B6849B25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158729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9A3B1F-CEAC-48AC-BBFD-248665FF9153}" type="datetimeFigureOut">
              <a:rPr lang="en-GB" smtClean="0"/>
              <a:t>14/05/2017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3C8BB97-C203-47C2-9AD1-E2B6849B25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012181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9A3B1F-CEAC-48AC-BBFD-248665FF9153}" type="datetimeFigureOut">
              <a:rPr lang="en-GB" smtClean="0"/>
              <a:t>14/05/2017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A3C8BB97-C203-47C2-9AD1-E2B6849B25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13325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A3B1F-CEAC-48AC-BBFD-248665FF9153}" type="datetimeFigureOut">
              <a:rPr lang="en-GB" smtClean="0"/>
              <a:t>14/05/2017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8BB97-C203-47C2-9AD1-E2B6849B25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21396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A3B1F-CEAC-48AC-BBFD-248665FF9153}" type="datetimeFigureOut">
              <a:rPr lang="en-GB" smtClean="0"/>
              <a:t>14/05/2017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8BB97-C203-47C2-9AD1-E2B6849B25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73996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A3B1F-CEAC-48AC-BBFD-248665FF9153}" type="datetimeFigureOut">
              <a:rPr lang="en-GB" smtClean="0"/>
              <a:t>14/05/2017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8BB97-C203-47C2-9AD1-E2B6849B25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19724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A3B1F-CEAC-48AC-BBFD-248665FF9153}" type="datetimeFigureOut">
              <a:rPr lang="en-GB" smtClean="0"/>
              <a:t>14/05/2017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8BB97-C203-47C2-9AD1-E2B6849B25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52106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A3B1F-CEAC-48AC-BBFD-248665FF9153}" type="datetimeFigureOut">
              <a:rPr lang="en-GB" smtClean="0"/>
              <a:t>14/05/2017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8BB97-C203-47C2-9AD1-E2B6849B25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38237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A3B1F-CEAC-48AC-BBFD-248665FF9153}" type="datetimeFigureOut">
              <a:rPr lang="en-GB" smtClean="0"/>
              <a:t>14/05/2017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8BB97-C203-47C2-9AD1-E2B6849B25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69603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A3B1F-CEAC-48AC-BBFD-248665FF9153}" type="datetimeFigureOut">
              <a:rPr lang="en-GB" smtClean="0"/>
              <a:t>14/05/2017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C8BB97-C203-47C2-9AD1-E2B6849B25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87600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9A3B1F-CEAC-48AC-BBFD-248665FF9153}" type="datetimeFigureOut">
              <a:rPr lang="en-GB" smtClean="0"/>
              <a:t>14/05/2017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C8BB97-C203-47C2-9AD1-E2B6849B25E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1468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650" y="6325114"/>
            <a:ext cx="2121383" cy="381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22812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mailto:rscchair@rdatoolkit.org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3.xml"/><Relationship Id="rId6" Type="http://schemas.openxmlformats.org/officeDocument/2006/relationships/hyperlink" Target="http://www.rda-rsc.org/" TargetMode="External"/><Relationship Id="rId5" Type="http://schemas.openxmlformats.org/officeDocument/2006/relationships/hyperlink" Target="http://www.rdaregistry.info/" TargetMode="External"/><Relationship Id="rId4" Type="http://schemas.openxmlformats.org/officeDocument/2006/relationships/hyperlink" Target="http://access.rdatoolkit.org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Appellations, Authorities, and Access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Gordon Dunsire</a:t>
            </a:r>
          </a:p>
          <a:p>
            <a:r>
              <a:rPr lang="en-GB" dirty="0"/>
              <a:t>Presented to "Reconstructing RDA in the LRM: Aggregations, Appellations, and Authorities", Chicago, USA, 16 May 2017, </a:t>
            </a:r>
          </a:p>
        </p:txBody>
      </p:sp>
    </p:spTree>
    <p:extLst>
      <p:ext uri="{BB962C8B-B14F-4D97-AF65-F5344CB8AC3E}">
        <p14:creationId xmlns:p14="http://schemas.microsoft.com/office/powerpoint/2010/main" val="30091168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94360" y="493776"/>
            <a:ext cx="66703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err="1"/>
              <a:t>Nomen</a:t>
            </a:r>
            <a:r>
              <a:rPr lang="en-US" sz="3600" dirty="0"/>
              <a:t> granularity and hierarchies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52273" y="1413754"/>
            <a:ext cx="78599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Current RDA elements form categories of </a:t>
            </a:r>
            <a:r>
              <a:rPr lang="en-GB" sz="2800" dirty="0" err="1"/>
              <a:t>nomens</a:t>
            </a:r>
            <a:endParaRPr lang="en-GB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752273" y="2128816"/>
            <a:ext cx="785994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Titles: essentially unstructured descriptions with no "authority"; hierarchical (sub-types)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52273" y="3274765"/>
            <a:ext cx="785994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Names: essentially structured labels (descriptions) with "authority"; hierarchical (sub-types)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52273" y="4420714"/>
            <a:ext cx="78599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Identifiers; no sub-types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52273" y="5135777"/>
            <a:ext cx="785994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No elements for access points: structured descriptions</a:t>
            </a:r>
          </a:p>
        </p:txBody>
      </p:sp>
    </p:spTree>
    <p:extLst>
      <p:ext uri="{BB962C8B-B14F-4D97-AF65-F5344CB8AC3E}">
        <p14:creationId xmlns:p14="http://schemas.microsoft.com/office/powerpoint/2010/main" val="1171854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94360" y="493776"/>
            <a:ext cx="567854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Work to </a:t>
            </a:r>
            <a:r>
              <a:rPr lang="en-US" sz="3600" dirty="0" err="1"/>
              <a:t>Nomen</a:t>
            </a:r>
            <a:r>
              <a:rPr lang="en-US" sz="3600" dirty="0"/>
              <a:t> relationships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529145" y="1260760"/>
            <a:ext cx="2983382" cy="908864"/>
          </a:xfrm>
          <a:prstGeom prst="ellipse">
            <a:avLst/>
          </a:prstGeom>
          <a:noFill/>
          <a:ln w="28575">
            <a:solidFill>
              <a:schemeClr val="accent5"/>
            </a:solidFill>
            <a:prstDash val="dash"/>
          </a:ln>
        </p:spPr>
        <p:txBody>
          <a:bodyPr wrap="none" rtlCol="0">
            <a:spAutoFit/>
          </a:bodyPr>
          <a:lstStyle/>
          <a:p>
            <a:pPr algn="ctr"/>
            <a:r>
              <a:rPr lang="en-GB" b="1" dirty="0"/>
              <a:t>[has] related </a:t>
            </a:r>
            <a:r>
              <a:rPr lang="en-GB" b="1" dirty="0" err="1"/>
              <a:t>nomen</a:t>
            </a:r>
            <a:endParaRPr lang="en-GB" b="1" dirty="0"/>
          </a:p>
          <a:p>
            <a:pPr algn="ctr"/>
            <a:r>
              <a:rPr lang="en-GB" b="1" dirty="0"/>
              <a:t>(work)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80508" y="2159764"/>
            <a:ext cx="1977321" cy="908864"/>
          </a:xfrm>
          <a:prstGeom prst="ellipse">
            <a:avLst/>
          </a:prstGeom>
          <a:noFill/>
          <a:ln w="28575">
            <a:solidFill>
              <a:schemeClr val="accent5"/>
            </a:solidFill>
            <a:prstDash val="dash"/>
          </a:ln>
        </p:spPr>
        <p:txBody>
          <a:bodyPr wrap="none" rtlCol="0">
            <a:spAutoFit/>
          </a:bodyPr>
          <a:lstStyle/>
          <a:p>
            <a:pPr algn="ctr"/>
            <a:r>
              <a:rPr lang="en-GB" b="1" dirty="0"/>
              <a:t>[has] subject</a:t>
            </a:r>
          </a:p>
          <a:p>
            <a:pPr algn="ctr"/>
            <a:r>
              <a:rPr lang="en-GB" b="1" dirty="0"/>
              <a:t>(</a:t>
            </a:r>
            <a:r>
              <a:rPr lang="en-GB" b="1" dirty="0" err="1"/>
              <a:t>nomen</a:t>
            </a:r>
            <a:r>
              <a:rPr lang="en-GB" b="1" dirty="0"/>
              <a:t>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50423" y="3692375"/>
            <a:ext cx="2706576" cy="908864"/>
          </a:xfrm>
          <a:prstGeom prst="ellipse">
            <a:avLst/>
          </a:prstGeom>
          <a:noFill/>
          <a:ln w="28575">
            <a:solidFill>
              <a:schemeClr val="accent5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GB" b="1" dirty="0"/>
              <a:t>[has] identifier for</a:t>
            </a:r>
          </a:p>
          <a:p>
            <a:pPr algn="ctr"/>
            <a:r>
              <a:rPr lang="en-GB" b="1" dirty="0"/>
              <a:t>work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068242" y="3692375"/>
            <a:ext cx="1905189" cy="908864"/>
          </a:xfrm>
          <a:prstGeom prst="ellipse">
            <a:avLst/>
          </a:prstGeom>
          <a:noFill/>
          <a:ln w="28575">
            <a:solidFill>
              <a:schemeClr val="accent5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GB" b="1" dirty="0"/>
              <a:t>[has] title of</a:t>
            </a:r>
          </a:p>
          <a:p>
            <a:pPr algn="ctr"/>
            <a:r>
              <a:rPr lang="en-GB" b="1" dirty="0"/>
              <a:t>work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696704" y="4807125"/>
            <a:ext cx="2275406" cy="1298377"/>
          </a:xfrm>
          <a:prstGeom prst="ellipse">
            <a:avLst/>
          </a:prstGeom>
          <a:noFill/>
          <a:ln w="28575">
            <a:solidFill>
              <a:schemeClr val="accent5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GB" b="1" dirty="0"/>
              <a:t>[has] preferred</a:t>
            </a:r>
          </a:p>
          <a:p>
            <a:pPr algn="ctr"/>
            <a:r>
              <a:rPr lang="en-GB" b="1" dirty="0"/>
              <a:t>title of</a:t>
            </a:r>
          </a:p>
          <a:p>
            <a:pPr algn="ctr"/>
            <a:r>
              <a:rPr lang="en-GB" b="1" dirty="0"/>
              <a:t>work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106649" y="4807125"/>
            <a:ext cx="1953787" cy="1298377"/>
          </a:xfrm>
          <a:prstGeom prst="ellipse">
            <a:avLst/>
          </a:prstGeom>
          <a:noFill/>
          <a:ln w="28575">
            <a:solidFill>
              <a:schemeClr val="accent5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GB" b="1" dirty="0"/>
              <a:t>[has] variant</a:t>
            </a:r>
          </a:p>
          <a:p>
            <a:pPr algn="ctr"/>
            <a:r>
              <a:rPr lang="en-GB" b="1" dirty="0"/>
              <a:t>title of</a:t>
            </a:r>
          </a:p>
          <a:p>
            <a:pPr algn="ctr"/>
            <a:r>
              <a:rPr lang="en-GB" b="1" dirty="0"/>
              <a:t>work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579457" y="2476567"/>
            <a:ext cx="2882758" cy="908864"/>
          </a:xfrm>
          <a:prstGeom prst="ellipse">
            <a:avLst/>
          </a:prstGeom>
          <a:noFill/>
          <a:ln w="28575">
            <a:solidFill>
              <a:schemeClr val="accent5"/>
            </a:solidFill>
            <a:prstDash val="dash"/>
          </a:ln>
        </p:spPr>
        <p:txBody>
          <a:bodyPr wrap="none" rtlCol="0">
            <a:spAutoFit/>
          </a:bodyPr>
          <a:lstStyle/>
          <a:p>
            <a:pPr algn="ctr"/>
            <a:r>
              <a:rPr lang="en-GB" b="1" dirty="0"/>
              <a:t>[has] appellation of</a:t>
            </a:r>
          </a:p>
          <a:p>
            <a:pPr algn="ctr"/>
            <a:r>
              <a:rPr lang="en-GB" b="1" dirty="0"/>
              <a:t>work</a:t>
            </a:r>
          </a:p>
        </p:txBody>
      </p:sp>
      <p:cxnSp>
        <p:nvCxnSpPr>
          <p:cNvPr id="11" name="Curved Connector 47"/>
          <p:cNvCxnSpPr>
            <a:cxnSpLocks/>
            <a:stCxn id="10" idx="0"/>
            <a:endCxn id="4" idx="4"/>
          </p:cNvCxnSpPr>
          <p:nvPr/>
        </p:nvCxnSpPr>
        <p:spPr>
          <a:xfrm rot="5400000" flipH="1" flipV="1">
            <a:off x="3867365" y="2323096"/>
            <a:ext cx="306943" cy="12700"/>
          </a:xfrm>
          <a:prstGeom prst="curvedConnector3">
            <a:avLst>
              <a:gd name="adj1" fmla="val 50000"/>
            </a:avLst>
          </a:prstGeom>
          <a:ln w="25400">
            <a:solidFill>
              <a:srgbClr val="0070C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urved Connector 47"/>
          <p:cNvCxnSpPr>
            <a:cxnSpLocks/>
            <a:stCxn id="7" idx="0"/>
            <a:endCxn id="10" idx="4"/>
          </p:cNvCxnSpPr>
          <p:nvPr/>
        </p:nvCxnSpPr>
        <p:spPr>
          <a:xfrm rot="16200000" flipV="1">
            <a:off x="3867365" y="3538902"/>
            <a:ext cx="306944" cy="1"/>
          </a:xfrm>
          <a:prstGeom prst="curvedConnector3">
            <a:avLst>
              <a:gd name="adj1" fmla="val 50000"/>
            </a:avLst>
          </a:prstGeom>
          <a:ln w="25400">
            <a:solidFill>
              <a:srgbClr val="0070C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urved Connector 47"/>
          <p:cNvCxnSpPr>
            <a:cxnSpLocks/>
            <a:stCxn id="5" idx="7"/>
            <a:endCxn id="4" idx="2"/>
          </p:cNvCxnSpPr>
          <p:nvPr/>
        </p:nvCxnSpPr>
        <p:spPr>
          <a:xfrm rot="5400000" flipH="1" flipV="1">
            <a:off x="2059865" y="1823584"/>
            <a:ext cx="577672" cy="360888"/>
          </a:xfrm>
          <a:prstGeom prst="curvedConnector2">
            <a:avLst/>
          </a:prstGeom>
          <a:ln w="25400">
            <a:solidFill>
              <a:srgbClr val="0070C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urved Connector 47"/>
          <p:cNvCxnSpPr>
            <a:cxnSpLocks/>
            <a:stCxn id="9" idx="1"/>
            <a:endCxn id="7" idx="4"/>
          </p:cNvCxnSpPr>
          <p:nvPr/>
        </p:nvCxnSpPr>
        <p:spPr>
          <a:xfrm rot="16200000" flipV="1">
            <a:off x="4008792" y="4613285"/>
            <a:ext cx="396029" cy="371937"/>
          </a:xfrm>
          <a:prstGeom prst="curvedConnector3">
            <a:avLst>
              <a:gd name="adj1" fmla="val 50000"/>
            </a:avLst>
          </a:prstGeom>
          <a:ln w="25400">
            <a:solidFill>
              <a:srgbClr val="0070C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urved Connector 47"/>
          <p:cNvCxnSpPr>
            <a:cxnSpLocks/>
            <a:stCxn id="8" idx="7"/>
            <a:endCxn id="7" idx="4"/>
          </p:cNvCxnSpPr>
          <p:nvPr/>
        </p:nvCxnSpPr>
        <p:spPr>
          <a:xfrm rot="5400000" flipH="1" flipV="1">
            <a:off x="3631847" y="4608278"/>
            <a:ext cx="396029" cy="381952"/>
          </a:xfrm>
          <a:prstGeom prst="curvedConnector3">
            <a:avLst>
              <a:gd name="adj1" fmla="val 50000"/>
            </a:avLst>
          </a:prstGeom>
          <a:ln w="25400">
            <a:solidFill>
              <a:srgbClr val="0070C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urved Connector 47"/>
          <p:cNvCxnSpPr>
            <a:cxnSpLocks/>
            <a:stCxn id="6" idx="7"/>
            <a:endCxn id="10" idx="4"/>
          </p:cNvCxnSpPr>
          <p:nvPr/>
        </p:nvCxnSpPr>
        <p:spPr>
          <a:xfrm rot="5400000" flipH="1" flipV="1">
            <a:off x="3070711" y="2875350"/>
            <a:ext cx="440044" cy="1460206"/>
          </a:xfrm>
          <a:prstGeom prst="curvedConnector3">
            <a:avLst>
              <a:gd name="adj1" fmla="val 50000"/>
            </a:avLst>
          </a:prstGeom>
          <a:ln w="25400">
            <a:solidFill>
              <a:srgbClr val="0070C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5655317" y="3692375"/>
            <a:ext cx="2993210" cy="908864"/>
          </a:xfrm>
          <a:prstGeom prst="ellipse">
            <a:avLst/>
          </a:prstGeom>
          <a:noFill/>
          <a:ln w="28575">
            <a:solidFill>
              <a:schemeClr val="accent5"/>
            </a:solidFill>
            <a:prstDash val="dash"/>
          </a:ln>
        </p:spPr>
        <p:txBody>
          <a:bodyPr wrap="none" rtlCol="0">
            <a:spAutoFit/>
          </a:bodyPr>
          <a:lstStyle/>
          <a:p>
            <a:pPr algn="ctr"/>
            <a:r>
              <a:rPr lang="en-GB" b="1" dirty="0"/>
              <a:t>[has] access point of</a:t>
            </a:r>
          </a:p>
          <a:p>
            <a:pPr algn="ctr"/>
            <a:r>
              <a:rPr lang="en-GB" b="1" dirty="0"/>
              <a:t>work</a:t>
            </a:r>
          </a:p>
        </p:txBody>
      </p:sp>
      <p:cxnSp>
        <p:nvCxnSpPr>
          <p:cNvPr id="46" name="Curved Connector 47"/>
          <p:cNvCxnSpPr>
            <a:cxnSpLocks/>
            <a:stCxn id="45" idx="1"/>
            <a:endCxn id="10" idx="4"/>
          </p:cNvCxnSpPr>
          <p:nvPr/>
        </p:nvCxnSpPr>
        <p:spPr>
          <a:xfrm rot="16200000" flipV="1">
            <a:off x="4837227" y="2569040"/>
            <a:ext cx="440044" cy="2072826"/>
          </a:xfrm>
          <a:prstGeom prst="curvedConnector3">
            <a:avLst>
              <a:gd name="adj1" fmla="val 50000"/>
            </a:avLst>
          </a:prstGeom>
          <a:ln w="25400">
            <a:solidFill>
              <a:srgbClr val="0070C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6275941" y="5196639"/>
            <a:ext cx="1037349" cy="519351"/>
          </a:xfrm>
          <a:prstGeom prst="ellipse">
            <a:avLst/>
          </a:prstGeom>
          <a:noFill/>
          <a:ln w="28575">
            <a:solidFill>
              <a:schemeClr val="accent5"/>
            </a:solidFill>
            <a:prstDash val="dash"/>
          </a:ln>
        </p:spPr>
        <p:txBody>
          <a:bodyPr wrap="none" rtlCol="0">
            <a:spAutoFit/>
          </a:bodyPr>
          <a:lstStyle/>
          <a:p>
            <a:pPr algn="ctr"/>
            <a:r>
              <a:rPr lang="en-GB" b="1" dirty="0"/>
              <a:t>[AAP]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7392459" y="5196639"/>
            <a:ext cx="1015530" cy="519351"/>
          </a:xfrm>
          <a:prstGeom prst="ellipse">
            <a:avLst/>
          </a:prstGeom>
          <a:noFill/>
          <a:ln w="28575">
            <a:solidFill>
              <a:schemeClr val="accent5"/>
            </a:solidFill>
            <a:prstDash val="dash"/>
          </a:ln>
        </p:spPr>
        <p:txBody>
          <a:bodyPr wrap="none" rtlCol="0">
            <a:spAutoFit/>
          </a:bodyPr>
          <a:lstStyle/>
          <a:p>
            <a:pPr algn="ctr"/>
            <a:r>
              <a:rPr lang="en-GB" b="1" dirty="0"/>
              <a:t>[VAP]</a:t>
            </a:r>
          </a:p>
        </p:txBody>
      </p:sp>
      <p:cxnSp>
        <p:nvCxnSpPr>
          <p:cNvPr id="63" name="Curved Connector 47"/>
          <p:cNvCxnSpPr>
            <a:cxnSpLocks/>
            <a:stCxn id="52" idx="0"/>
            <a:endCxn id="45" idx="4"/>
          </p:cNvCxnSpPr>
          <p:nvPr/>
        </p:nvCxnSpPr>
        <p:spPr>
          <a:xfrm rot="16200000" flipV="1">
            <a:off x="7228373" y="4524788"/>
            <a:ext cx="595400" cy="748302"/>
          </a:xfrm>
          <a:prstGeom prst="curvedConnector3">
            <a:avLst>
              <a:gd name="adj1" fmla="val 50000"/>
            </a:avLst>
          </a:prstGeom>
          <a:ln w="25400">
            <a:solidFill>
              <a:srgbClr val="0070C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Curved Connector 47"/>
          <p:cNvCxnSpPr>
            <a:cxnSpLocks/>
            <a:stCxn id="51" idx="0"/>
            <a:endCxn id="45" idx="4"/>
          </p:cNvCxnSpPr>
          <p:nvPr/>
        </p:nvCxnSpPr>
        <p:spPr>
          <a:xfrm rot="5400000" flipH="1" flipV="1">
            <a:off x="6675569" y="4720286"/>
            <a:ext cx="595400" cy="357306"/>
          </a:xfrm>
          <a:prstGeom prst="curvedConnector3">
            <a:avLst>
              <a:gd name="adj1" fmla="val 50000"/>
            </a:avLst>
          </a:prstGeom>
          <a:ln w="25400">
            <a:solidFill>
              <a:srgbClr val="0070C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TextBox 72"/>
          <p:cNvSpPr txBox="1"/>
          <p:nvPr/>
        </p:nvSpPr>
        <p:spPr>
          <a:xfrm>
            <a:off x="5834475" y="1965008"/>
            <a:ext cx="2634892" cy="1298377"/>
          </a:xfrm>
          <a:prstGeom prst="ellipse">
            <a:avLst/>
          </a:prstGeom>
          <a:noFill/>
          <a:ln w="28575">
            <a:solidFill>
              <a:schemeClr val="accent5"/>
            </a:solidFill>
            <a:prstDash val="dash"/>
          </a:ln>
        </p:spPr>
        <p:txBody>
          <a:bodyPr wrap="none" rtlCol="0">
            <a:spAutoFit/>
          </a:bodyPr>
          <a:lstStyle/>
          <a:p>
            <a:pPr algn="ctr"/>
            <a:r>
              <a:rPr lang="en-GB" b="1" dirty="0"/>
              <a:t>[has] represented</a:t>
            </a:r>
          </a:p>
          <a:p>
            <a:pPr algn="ctr"/>
            <a:r>
              <a:rPr lang="en-GB" b="1" dirty="0"/>
              <a:t>name of creator</a:t>
            </a:r>
          </a:p>
          <a:p>
            <a:pPr algn="ctr"/>
            <a:r>
              <a:rPr lang="en-GB" b="1" dirty="0"/>
              <a:t>(work)</a:t>
            </a:r>
          </a:p>
        </p:txBody>
      </p:sp>
      <p:cxnSp>
        <p:nvCxnSpPr>
          <p:cNvPr id="76" name="Curved Connector 47"/>
          <p:cNvCxnSpPr>
            <a:cxnSpLocks/>
            <a:stCxn id="73" idx="1"/>
            <a:endCxn id="4" idx="6"/>
          </p:cNvCxnSpPr>
          <p:nvPr/>
        </p:nvCxnSpPr>
        <p:spPr>
          <a:xfrm rot="16200000" flipV="1">
            <a:off x="5646458" y="1581262"/>
            <a:ext cx="439959" cy="707819"/>
          </a:xfrm>
          <a:prstGeom prst="curvedConnector2">
            <a:avLst/>
          </a:prstGeom>
          <a:ln w="25400">
            <a:solidFill>
              <a:srgbClr val="0070C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TextBox 82"/>
          <p:cNvSpPr txBox="1"/>
          <p:nvPr/>
        </p:nvSpPr>
        <p:spPr>
          <a:xfrm>
            <a:off x="6962682" y="309109"/>
            <a:ext cx="1856886" cy="1323439"/>
          </a:xfrm>
          <a:prstGeom prst="rect">
            <a:avLst/>
          </a:prstGeom>
          <a:solidFill>
            <a:schemeClr val="accent1"/>
          </a:solidFill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schemeClr val="bg1"/>
                </a:solidFill>
              </a:rPr>
              <a:t>4-fold path</a:t>
            </a:r>
          </a:p>
          <a:p>
            <a:r>
              <a:rPr lang="en-GB" sz="2000" dirty="0">
                <a:solidFill>
                  <a:schemeClr val="bg1"/>
                </a:solidFill>
              </a:rPr>
              <a:t>1: Unstructured</a:t>
            </a:r>
          </a:p>
          <a:p>
            <a:r>
              <a:rPr lang="en-GB" sz="2000" dirty="0">
                <a:solidFill>
                  <a:schemeClr val="bg1"/>
                </a:solidFill>
              </a:rPr>
              <a:t>2: Structured</a:t>
            </a:r>
          </a:p>
          <a:p>
            <a:r>
              <a:rPr lang="en-GB" sz="2000" dirty="0">
                <a:solidFill>
                  <a:schemeClr val="bg1"/>
                </a:solidFill>
              </a:rPr>
              <a:t>3: Identifier</a:t>
            </a:r>
          </a:p>
        </p:txBody>
      </p:sp>
      <p:sp>
        <p:nvSpPr>
          <p:cNvPr id="84" name="TextBox 83"/>
          <p:cNvSpPr txBox="1"/>
          <p:nvPr/>
        </p:nvSpPr>
        <p:spPr>
          <a:xfrm>
            <a:off x="3869994" y="6105502"/>
            <a:ext cx="301685" cy="369332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prstDash val="solid"/>
          </a:ln>
        </p:spPr>
        <p:txBody>
          <a:bodyPr wrap="none" rtlCol="0">
            <a:spAutoFit/>
          </a:bodyPr>
          <a:lstStyle/>
          <a:p>
            <a:pPr algn="ctr"/>
            <a:r>
              <a:rPr lang="en-GB" b="1" dirty="0">
                <a:solidFill>
                  <a:schemeClr val="bg1"/>
                </a:solidFill>
              </a:rPr>
              <a:t>1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7163116" y="6051714"/>
            <a:ext cx="301685" cy="369332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prstDash val="solid"/>
          </a:ln>
        </p:spPr>
        <p:txBody>
          <a:bodyPr wrap="none" rtlCol="0">
            <a:spAutoFit/>
          </a:bodyPr>
          <a:lstStyle/>
          <a:p>
            <a:pPr algn="ctr"/>
            <a:r>
              <a:rPr lang="en-GB" b="1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86" name="TextBox 85"/>
          <p:cNvSpPr txBox="1"/>
          <p:nvPr/>
        </p:nvSpPr>
        <p:spPr>
          <a:xfrm>
            <a:off x="770386" y="4827307"/>
            <a:ext cx="301685" cy="369332"/>
          </a:xfrm>
          <a:prstGeom prst="rect">
            <a:avLst/>
          </a:prstGeom>
          <a:solidFill>
            <a:schemeClr val="accent1"/>
          </a:solidFill>
          <a:ln w="28575">
            <a:solidFill>
              <a:schemeClr val="tx1"/>
            </a:solidFill>
            <a:prstDash val="solid"/>
          </a:ln>
        </p:spPr>
        <p:txBody>
          <a:bodyPr wrap="none" rtlCol="0">
            <a:spAutoFit/>
          </a:bodyPr>
          <a:lstStyle/>
          <a:p>
            <a:pPr algn="ctr"/>
            <a:r>
              <a:rPr lang="en-GB" b="1" dirty="0">
                <a:solidFill>
                  <a:schemeClr val="bg1"/>
                </a:solidFill>
              </a:rPr>
              <a:t>3</a:t>
            </a:r>
          </a:p>
        </p:txBody>
      </p:sp>
      <p:cxnSp>
        <p:nvCxnSpPr>
          <p:cNvPr id="88" name="Straight Arrow Connector 87"/>
          <p:cNvCxnSpPr>
            <a:cxnSpLocks/>
            <a:stCxn id="86" idx="0"/>
          </p:cNvCxnSpPr>
          <p:nvPr/>
        </p:nvCxnSpPr>
        <p:spPr>
          <a:xfrm flipV="1">
            <a:off x="921229" y="4289612"/>
            <a:ext cx="304937" cy="537695"/>
          </a:xfrm>
          <a:prstGeom prst="straightConnector1">
            <a:avLst/>
          </a:prstGeom>
          <a:ln w="285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/>
          <p:cNvCxnSpPr>
            <a:cxnSpLocks/>
            <a:stCxn id="85" idx="0"/>
          </p:cNvCxnSpPr>
          <p:nvPr/>
        </p:nvCxnSpPr>
        <p:spPr>
          <a:xfrm flipV="1">
            <a:off x="7313959" y="5614147"/>
            <a:ext cx="444994" cy="437567"/>
          </a:xfrm>
          <a:prstGeom prst="straightConnector1">
            <a:avLst/>
          </a:prstGeom>
          <a:ln w="285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Arrow Connector 93"/>
          <p:cNvCxnSpPr>
            <a:cxnSpLocks/>
            <a:stCxn id="85" idx="0"/>
          </p:cNvCxnSpPr>
          <p:nvPr/>
        </p:nvCxnSpPr>
        <p:spPr>
          <a:xfrm flipH="1" flipV="1">
            <a:off x="6868964" y="5614147"/>
            <a:ext cx="444995" cy="437567"/>
          </a:xfrm>
          <a:prstGeom prst="straightConnector1">
            <a:avLst/>
          </a:prstGeom>
          <a:ln w="285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Straight Arrow Connector 97"/>
          <p:cNvCxnSpPr>
            <a:cxnSpLocks/>
            <a:stCxn id="84" idx="0"/>
          </p:cNvCxnSpPr>
          <p:nvPr/>
        </p:nvCxnSpPr>
        <p:spPr>
          <a:xfrm flipH="1" flipV="1">
            <a:off x="3298121" y="5630754"/>
            <a:ext cx="722716" cy="474748"/>
          </a:xfrm>
          <a:prstGeom prst="straightConnector1">
            <a:avLst/>
          </a:prstGeom>
          <a:ln w="285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Arrow Connector 100"/>
          <p:cNvCxnSpPr>
            <a:cxnSpLocks/>
            <a:stCxn id="84" idx="0"/>
          </p:cNvCxnSpPr>
          <p:nvPr/>
        </p:nvCxnSpPr>
        <p:spPr>
          <a:xfrm flipV="1">
            <a:off x="4020837" y="5715990"/>
            <a:ext cx="678910" cy="389512"/>
          </a:xfrm>
          <a:prstGeom prst="straightConnector1">
            <a:avLst/>
          </a:prstGeom>
          <a:ln w="28575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90112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000"/>
                            </p:stCondLst>
                            <p:childTnLst>
                              <p:par>
                                <p:cTn id="3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000"/>
                            </p:stCondLst>
                            <p:childTnLst>
                              <p:par>
                                <p:cTn id="5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000"/>
                            </p:stCondLst>
                            <p:childTnLst>
                              <p:par>
                                <p:cTn id="5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000"/>
                            </p:stCondLst>
                            <p:childTnLst>
                              <p:par>
                                <p:cTn id="6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2000"/>
                            </p:stCondLst>
                            <p:childTnLst>
                              <p:par>
                                <p:cTn id="7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3000"/>
                            </p:stCondLst>
                            <p:childTnLst>
                              <p:par>
                                <p:cTn id="7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4000"/>
                            </p:stCondLst>
                            <p:childTnLst>
                              <p:par>
                                <p:cTn id="7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5000"/>
                            </p:stCondLst>
                            <p:childTnLst>
                              <p:par>
                                <p:cTn id="8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1000"/>
                            </p:stCondLst>
                            <p:childTnLst>
                              <p:par>
                                <p:cTn id="9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2000"/>
                            </p:stCondLst>
                            <p:childTnLst>
                              <p:par>
                                <p:cTn id="9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5" dur="10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>
                            <p:stCondLst>
                              <p:cond delay="1000"/>
                            </p:stCondLst>
                            <p:childTnLst>
                              <p:par>
                                <p:cTn id="1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45" grpId="0" animBg="1"/>
      <p:bldP spid="51" grpId="0" animBg="1"/>
      <p:bldP spid="52" grpId="0" animBg="1"/>
      <p:bldP spid="73" grpId="0" animBg="1"/>
      <p:bldP spid="83" grpId="0" animBg="1"/>
      <p:bldP spid="84" grpId="0" animBg="1"/>
      <p:bldP spid="85" grpId="0" animBg="1"/>
      <p:bldP spid="8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594359" y="493776"/>
            <a:ext cx="717408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/>
              <a:t>LRM-E4-A4 Manifestation statements</a:t>
            </a:r>
            <a:endParaRPr lang="en-US" sz="3600" dirty="0"/>
          </a:p>
        </p:txBody>
      </p:sp>
      <p:sp>
        <p:nvSpPr>
          <p:cNvPr id="2" name="TextBox 1"/>
          <p:cNvSpPr txBox="1"/>
          <p:nvPr/>
        </p:nvSpPr>
        <p:spPr>
          <a:xfrm>
            <a:off x="594359" y="1551710"/>
            <a:ext cx="726519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A statement appearing in the </a:t>
            </a:r>
            <a:r>
              <a:rPr lang="en-GB" sz="2800" i="1" dirty="0"/>
              <a:t>manifestation </a:t>
            </a:r>
            <a:r>
              <a:rPr lang="en-GB" sz="2800" dirty="0"/>
              <a:t>and</a:t>
            </a:r>
          </a:p>
          <a:p>
            <a:r>
              <a:rPr lang="en-GB" sz="2800" dirty="0"/>
              <a:t>deemed to be significant for users to understand</a:t>
            </a:r>
          </a:p>
          <a:p>
            <a:r>
              <a:rPr lang="en-GB" sz="2800" dirty="0"/>
              <a:t>how the resource represents itself.</a:t>
            </a:r>
          </a:p>
          <a:p>
            <a:r>
              <a:rPr lang="en-GB" sz="2800" dirty="0"/>
              <a:t>… </a:t>
            </a:r>
            <a:r>
              <a:rPr lang="en-GB" sz="2800" b="1" dirty="0"/>
              <a:t>normally transcribed </a:t>
            </a:r>
            <a:r>
              <a:rPr lang="en-GB" sz="2800" dirty="0"/>
              <a:t>from a source … in a</a:t>
            </a:r>
          </a:p>
          <a:p>
            <a:r>
              <a:rPr lang="en-GB" sz="2800" dirty="0"/>
              <a:t>manifestation. Transcription conventions are</a:t>
            </a:r>
          </a:p>
          <a:p>
            <a:r>
              <a:rPr lang="en-GB" sz="2800" dirty="0"/>
              <a:t>codified by each implementation.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011758" y="4640969"/>
            <a:ext cx="5170839" cy="646331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GB" sz="3600" dirty="0"/>
              <a:t>Principle of representation</a:t>
            </a:r>
          </a:p>
        </p:txBody>
      </p:sp>
      <p:sp>
        <p:nvSpPr>
          <p:cNvPr id="4" name="Rectangle 3"/>
          <p:cNvSpPr/>
          <p:nvPr/>
        </p:nvSpPr>
        <p:spPr>
          <a:xfrm>
            <a:off x="594359" y="2430095"/>
            <a:ext cx="5190356" cy="460443"/>
          </a:xfrm>
          <a:prstGeom prst="rect">
            <a:avLst/>
          </a:prstGeom>
          <a:noFill/>
          <a:ln w="190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4354130" y="5713286"/>
            <a:ext cx="282846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User task: Identify</a:t>
            </a:r>
          </a:p>
        </p:txBody>
      </p:sp>
    </p:spTree>
    <p:extLst>
      <p:ext uri="{BB962C8B-B14F-4D97-AF65-F5344CB8AC3E}">
        <p14:creationId xmlns:p14="http://schemas.microsoft.com/office/powerpoint/2010/main" val="39494967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4" grpId="0" animBg="1"/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359" y="1305431"/>
            <a:ext cx="3248025" cy="4752975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94359" y="493776"/>
            <a:ext cx="376725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/>
              <a:t>Non-human agents</a:t>
            </a:r>
            <a:endParaRPr lang="en-US" sz="36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9571490"/>
              </p:ext>
            </p:extLst>
          </p:nvPr>
        </p:nvGraphicFramePr>
        <p:xfrm>
          <a:off x="4046708" y="1305431"/>
          <a:ext cx="4863830" cy="2347976"/>
        </p:xfrm>
        <a:graphic>
          <a:graphicData uri="http://schemas.openxmlformats.org/drawingml/2006/table">
            <a:tbl>
              <a:tblPr firstCol="1" bandRow="1">
                <a:tableStyleId>{5C22544A-7EE6-4342-B048-85BDC9FD1C3A}</a:tableStyleId>
              </a:tblPr>
              <a:tblGrid>
                <a:gridCol w="1914840">
                  <a:extLst>
                    <a:ext uri="{9D8B030D-6E8A-4147-A177-3AD203B41FA5}">
                      <a16:colId xmlns:a16="http://schemas.microsoft.com/office/drawing/2014/main" val="1552722067"/>
                    </a:ext>
                  </a:extLst>
                </a:gridCol>
                <a:gridCol w="2948990">
                  <a:extLst>
                    <a:ext uri="{9D8B030D-6E8A-4147-A177-3AD203B41FA5}">
                      <a16:colId xmlns:a16="http://schemas.microsoft.com/office/drawing/2014/main" val="1788949632"/>
                    </a:ext>
                  </a:extLst>
                </a:gridCol>
              </a:tblGrid>
              <a:tr h="26062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Title and statement of responsibility (</a:t>
                      </a:r>
                      <a:r>
                        <a:rPr lang="en-GB" sz="1800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ms</a:t>
                      </a:r>
                      <a:r>
                        <a:rPr lang="en-GB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effectLst/>
                        </a:rPr>
                        <a:t>Geronimo Stilton \\ THE </a:t>
                      </a:r>
                      <a:r>
                        <a:rPr lang="en-GB" sz="1800" dirty="0">
                          <a:effectLst/>
                        </a:rPr>
                        <a:t>CHEESE EXPERIMENT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32551049"/>
                  </a:ext>
                </a:extLst>
              </a:tr>
              <a:tr h="26062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&gt; Title proper (</a:t>
                      </a:r>
                      <a:r>
                        <a:rPr lang="en-US" sz="1800" dirty="0" err="1">
                          <a:effectLst/>
                        </a:rPr>
                        <a:t>ms</a:t>
                      </a:r>
                      <a:r>
                        <a:rPr lang="en-US" sz="1800" dirty="0">
                          <a:effectLst/>
                        </a:rPr>
                        <a:t>)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THE CHEESE EXPERIMENT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09153042"/>
                  </a:ext>
                </a:extLst>
              </a:tr>
              <a:tr h="53331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&gt; Statement of responsibility relating to title proper (ms)</a:t>
                      </a:r>
                      <a:endParaRPr lang="en-GB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Geronimo Stilton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41814031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1313826"/>
              </p:ext>
            </p:extLst>
          </p:nvPr>
        </p:nvGraphicFramePr>
        <p:xfrm>
          <a:off x="4046708" y="4065164"/>
          <a:ext cx="4863830" cy="1173988"/>
        </p:xfrm>
        <a:graphic>
          <a:graphicData uri="http://schemas.openxmlformats.org/drawingml/2006/table">
            <a:tbl>
              <a:tblPr firstCol="1" bandRow="1">
                <a:tableStyleId>{5C22544A-7EE6-4342-B048-85BDC9FD1C3A}</a:tableStyleId>
              </a:tblPr>
              <a:tblGrid>
                <a:gridCol w="1906620">
                  <a:extLst>
                    <a:ext uri="{9D8B030D-6E8A-4147-A177-3AD203B41FA5}">
                      <a16:colId xmlns:a16="http://schemas.microsoft.com/office/drawing/2014/main" val="1552722067"/>
                    </a:ext>
                  </a:extLst>
                </a:gridCol>
                <a:gridCol w="2957210">
                  <a:extLst>
                    <a:ext uri="{9D8B030D-6E8A-4147-A177-3AD203B41FA5}">
                      <a16:colId xmlns:a16="http://schemas.microsoft.com/office/drawing/2014/main" val="1788949632"/>
                    </a:ext>
                  </a:extLst>
                </a:gridCol>
              </a:tblGrid>
              <a:tr h="26062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Title proper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The cheese experiment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77646196"/>
                  </a:ext>
                </a:extLst>
              </a:tr>
              <a:tr h="260622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Represented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name of creator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(work)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effectLst/>
                        </a:rPr>
                        <a:t>Stilton, Geronimo</a:t>
                      </a:r>
                      <a:endParaRPr lang="en-GB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325510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599236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594359" y="493776"/>
            <a:ext cx="400039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/>
              <a:t>Topics for discussion</a:t>
            </a:r>
            <a:endParaRPr lang="en-US" sz="3600" dirty="0"/>
          </a:p>
        </p:txBody>
      </p:sp>
      <p:sp>
        <p:nvSpPr>
          <p:cNvPr id="2" name="TextBox 1"/>
          <p:cNvSpPr txBox="1"/>
          <p:nvPr/>
        </p:nvSpPr>
        <p:spPr>
          <a:xfrm>
            <a:off x="594359" y="1551710"/>
            <a:ext cx="726519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Access points: structure and construction</a:t>
            </a:r>
          </a:p>
          <a:p>
            <a:r>
              <a:rPr lang="en-GB" sz="2800" dirty="0"/>
              <a:t>- 4-fold path; sub-elements; guidance and instructions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94359" y="3148100"/>
            <a:ext cx="72651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"Name" authority control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94359" y="3882715"/>
            <a:ext cx="726519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err="1"/>
              <a:t>Nomens</a:t>
            </a:r>
            <a:r>
              <a:rPr lang="en-GB" sz="2800" dirty="0"/>
              <a:t> of non-human entities in statements of responsibility</a:t>
            </a:r>
          </a:p>
          <a:p>
            <a:r>
              <a:rPr lang="en-GB" sz="2800" dirty="0"/>
              <a:t>- relationship(s) with WEM for access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621280" y="5547685"/>
            <a:ext cx="579609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[I(</a:t>
            </a:r>
            <a:r>
              <a:rPr lang="en-GB" sz="2800" dirty="0" err="1"/>
              <a:t>tem</a:t>
            </a:r>
            <a:r>
              <a:rPr lang="en-GB" sz="2800" dirty="0"/>
              <a:t>): my dog chewed (modified) it!]</a:t>
            </a:r>
          </a:p>
        </p:txBody>
      </p:sp>
    </p:spTree>
    <p:extLst>
      <p:ext uri="{BB962C8B-B14F-4D97-AF65-F5344CB8AC3E}">
        <p14:creationId xmlns:p14="http://schemas.microsoft.com/office/powerpoint/2010/main" val="114034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10" grpId="0"/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Thank you!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hlinkClick r:id="rId3"/>
              </a:rPr>
              <a:t>rscchair@rdatoolkit.org</a:t>
            </a:r>
            <a:endParaRPr lang="en-GB" dirty="0"/>
          </a:p>
          <a:p>
            <a:r>
              <a:rPr lang="en-GB" dirty="0">
                <a:hlinkClick r:id="rId4"/>
              </a:rPr>
              <a:t>http://access.rdatoolkit.org/</a:t>
            </a:r>
            <a:endParaRPr lang="en-GB" dirty="0"/>
          </a:p>
          <a:p>
            <a:r>
              <a:rPr lang="en-GB" dirty="0">
                <a:hlinkClick r:id="rId5"/>
              </a:rPr>
              <a:t>http://www.rdaregistry.info/</a:t>
            </a:r>
            <a:endParaRPr lang="en-GB" dirty="0"/>
          </a:p>
          <a:p>
            <a:r>
              <a:rPr lang="en-GB" dirty="0">
                <a:hlinkClick r:id="rId6"/>
              </a:rPr>
              <a:t>http://www.rda-rsc.org/</a:t>
            </a:r>
            <a:r>
              <a:rPr lang="en-GB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532164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94360" y="493776"/>
            <a:ext cx="195996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/>
              <a:t>Overview</a:t>
            </a:r>
            <a:endParaRPr lang="en-US" sz="3600" dirty="0"/>
          </a:p>
        </p:txBody>
      </p:sp>
      <p:sp>
        <p:nvSpPr>
          <p:cNvPr id="5" name="TextBox 4"/>
          <p:cNvSpPr txBox="1"/>
          <p:nvPr/>
        </p:nvSpPr>
        <p:spPr>
          <a:xfrm>
            <a:off x="788752" y="1518496"/>
            <a:ext cx="7544610" cy="461665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en-GB" sz="2400" dirty="0"/>
              <a:t>Aligning RDA with LRM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88752" y="2292503"/>
            <a:ext cx="7544610" cy="461665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en-GB" sz="2400" dirty="0"/>
              <a:t>4-fold path for data capture and format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88752" y="3066510"/>
            <a:ext cx="7544610" cy="461665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en-GB" sz="2400" dirty="0" err="1"/>
              <a:t>Nomens</a:t>
            </a:r>
            <a:endParaRPr lang="en-GB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788752" y="3840516"/>
            <a:ext cx="7544610" cy="461665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en-GB" sz="2400" dirty="0"/>
              <a:t>Manifestation statements and transcription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88752" y="4614522"/>
            <a:ext cx="7544610" cy="461665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en-GB" sz="2400" dirty="0"/>
              <a:t>Non-human entities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88752" y="5452722"/>
            <a:ext cx="7544610" cy="461665"/>
          </a:xfrm>
          <a:prstGeom prst="rect">
            <a:avLst/>
          </a:prstGeom>
          <a:noFill/>
          <a:ln w="19050">
            <a:noFill/>
          </a:ln>
        </p:spPr>
        <p:txBody>
          <a:bodyPr wrap="square" rtlCol="0">
            <a:spAutoFit/>
          </a:bodyPr>
          <a:lstStyle/>
          <a:p>
            <a:r>
              <a:rPr lang="en-GB" sz="2400" dirty="0"/>
              <a:t>Topics for discussion</a:t>
            </a:r>
          </a:p>
        </p:txBody>
      </p:sp>
    </p:spTree>
    <p:extLst>
      <p:ext uri="{BB962C8B-B14F-4D97-AF65-F5344CB8AC3E}">
        <p14:creationId xmlns:p14="http://schemas.microsoft.com/office/powerpoint/2010/main" val="38337928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Curved Connector 9"/>
          <p:cNvCxnSpPr>
            <a:cxnSpLocks/>
            <a:stCxn id="83" idx="6"/>
            <a:endCxn id="87" idx="2"/>
          </p:cNvCxnSpPr>
          <p:nvPr/>
        </p:nvCxnSpPr>
        <p:spPr>
          <a:xfrm>
            <a:off x="5455310" y="2116076"/>
            <a:ext cx="1785918" cy="24651"/>
          </a:xfrm>
          <a:prstGeom prst="curvedConnector3">
            <a:avLst>
              <a:gd name="adj1" fmla="val 50000"/>
            </a:avLst>
          </a:prstGeom>
          <a:ln w="25400">
            <a:solidFill>
              <a:srgbClr val="0070C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5461971" y="1692521"/>
            <a:ext cx="17772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/>
              <a:t>has appellation</a:t>
            </a:r>
          </a:p>
        </p:txBody>
      </p:sp>
      <p:cxnSp>
        <p:nvCxnSpPr>
          <p:cNvPr id="29" name="Curved Connector 28"/>
          <p:cNvCxnSpPr>
            <a:cxnSpLocks/>
            <a:stCxn id="80" idx="0"/>
            <a:endCxn id="100" idx="4"/>
          </p:cNvCxnSpPr>
          <p:nvPr/>
        </p:nvCxnSpPr>
        <p:spPr>
          <a:xfrm rot="5400000" flipH="1" flipV="1">
            <a:off x="4422206" y="5457584"/>
            <a:ext cx="264111" cy="349331"/>
          </a:xfrm>
          <a:prstGeom prst="curvedConnector3">
            <a:avLst>
              <a:gd name="adj1" fmla="val 50000"/>
            </a:avLst>
          </a:prstGeom>
          <a:ln w="25400">
            <a:solidFill>
              <a:srgbClr val="0070C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urved Connector 29"/>
          <p:cNvCxnSpPr>
            <a:cxnSpLocks/>
            <a:stCxn id="81" idx="0"/>
            <a:endCxn id="100" idx="4"/>
          </p:cNvCxnSpPr>
          <p:nvPr/>
        </p:nvCxnSpPr>
        <p:spPr>
          <a:xfrm rot="16200000" flipV="1">
            <a:off x="4768099" y="5461022"/>
            <a:ext cx="264111" cy="342453"/>
          </a:xfrm>
          <a:prstGeom prst="curvedConnector3">
            <a:avLst>
              <a:gd name="adj1" fmla="val 50000"/>
            </a:avLst>
          </a:prstGeom>
          <a:ln w="25400">
            <a:solidFill>
              <a:srgbClr val="0070C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urved Connector 45"/>
          <p:cNvCxnSpPr>
            <a:cxnSpLocks/>
            <a:stCxn id="83" idx="6"/>
            <a:endCxn id="89" idx="2"/>
          </p:cNvCxnSpPr>
          <p:nvPr/>
        </p:nvCxnSpPr>
        <p:spPr>
          <a:xfrm>
            <a:off x="5455310" y="2116076"/>
            <a:ext cx="2155595" cy="1063392"/>
          </a:xfrm>
          <a:prstGeom prst="curvedConnector3">
            <a:avLst>
              <a:gd name="adj1" fmla="val 50000"/>
            </a:avLst>
          </a:prstGeom>
          <a:ln w="25400">
            <a:solidFill>
              <a:srgbClr val="0070C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urved Connector 48"/>
          <p:cNvCxnSpPr>
            <a:cxnSpLocks/>
            <a:stCxn id="83" idx="6"/>
            <a:endCxn id="91" idx="2"/>
          </p:cNvCxnSpPr>
          <p:nvPr/>
        </p:nvCxnSpPr>
        <p:spPr>
          <a:xfrm>
            <a:off x="5455310" y="2116076"/>
            <a:ext cx="1229150" cy="2102133"/>
          </a:xfrm>
          <a:prstGeom prst="curvedConnector3">
            <a:avLst>
              <a:gd name="adj1" fmla="val 50000"/>
            </a:avLst>
          </a:prstGeom>
          <a:ln w="25400">
            <a:solidFill>
              <a:srgbClr val="0070C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Curved Connector 57"/>
          <p:cNvCxnSpPr>
            <a:cxnSpLocks/>
            <a:stCxn id="75" idx="0"/>
            <a:endCxn id="93" idx="4"/>
          </p:cNvCxnSpPr>
          <p:nvPr/>
        </p:nvCxnSpPr>
        <p:spPr>
          <a:xfrm rot="5400000" flipH="1" flipV="1">
            <a:off x="2643136" y="4853535"/>
            <a:ext cx="1812483" cy="9056"/>
          </a:xfrm>
          <a:prstGeom prst="curvedConnector3">
            <a:avLst>
              <a:gd name="adj1" fmla="val 50000"/>
            </a:avLst>
          </a:prstGeom>
          <a:ln w="25400">
            <a:solidFill>
              <a:srgbClr val="0070C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Curved Connector 60"/>
          <p:cNvCxnSpPr>
            <a:cxnSpLocks/>
            <a:stCxn id="100" idx="0"/>
            <a:endCxn id="93" idx="4"/>
          </p:cNvCxnSpPr>
          <p:nvPr/>
        </p:nvCxnSpPr>
        <p:spPr>
          <a:xfrm rot="16200000" flipV="1">
            <a:off x="3951500" y="3554227"/>
            <a:ext cx="379833" cy="1175022"/>
          </a:xfrm>
          <a:prstGeom prst="curvedConnector3">
            <a:avLst>
              <a:gd name="adj1" fmla="val 50000"/>
            </a:avLst>
          </a:prstGeom>
          <a:ln w="25400">
            <a:solidFill>
              <a:srgbClr val="0070C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Curved Connector 63"/>
          <p:cNvCxnSpPr>
            <a:cxnSpLocks/>
            <a:stCxn id="65" idx="6"/>
            <a:endCxn id="93" idx="2"/>
          </p:cNvCxnSpPr>
          <p:nvPr/>
        </p:nvCxnSpPr>
        <p:spPr>
          <a:xfrm>
            <a:off x="1356098" y="2902803"/>
            <a:ext cx="1538114" cy="724424"/>
          </a:xfrm>
          <a:prstGeom prst="curvedConnector3">
            <a:avLst>
              <a:gd name="adj1" fmla="val 50000"/>
            </a:avLst>
          </a:prstGeom>
          <a:ln w="25400">
            <a:solidFill>
              <a:srgbClr val="0070C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Curved Connector 66"/>
          <p:cNvCxnSpPr>
            <a:cxnSpLocks/>
            <a:stCxn id="66" idx="6"/>
            <a:endCxn id="93" idx="2"/>
          </p:cNvCxnSpPr>
          <p:nvPr/>
        </p:nvCxnSpPr>
        <p:spPr>
          <a:xfrm>
            <a:off x="1265933" y="3614436"/>
            <a:ext cx="1628279" cy="12791"/>
          </a:xfrm>
          <a:prstGeom prst="curvedConnector3">
            <a:avLst>
              <a:gd name="adj1" fmla="val 50000"/>
            </a:avLst>
          </a:prstGeom>
          <a:ln w="25400">
            <a:solidFill>
              <a:srgbClr val="0070C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Curved Connector 69"/>
          <p:cNvCxnSpPr>
            <a:cxnSpLocks/>
            <a:stCxn id="68" idx="6"/>
            <a:endCxn id="93" idx="2"/>
          </p:cNvCxnSpPr>
          <p:nvPr/>
        </p:nvCxnSpPr>
        <p:spPr>
          <a:xfrm flipV="1">
            <a:off x="1314895" y="3627227"/>
            <a:ext cx="1579317" cy="698842"/>
          </a:xfrm>
          <a:prstGeom prst="curvedConnector3">
            <a:avLst>
              <a:gd name="adj1" fmla="val 50000"/>
            </a:avLst>
          </a:prstGeom>
          <a:ln w="25400">
            <a:solidFill>
              <a:srgbClr val="0070C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Curved Connector 72"/>
          <p:cNvCxnSpPr>
            <a:cxnSpLocks/>
            <a:stCxn id="69" idx="6"/>
            <a:endCxn id="93" idx="2"/>
          </p:cNvCxnSpPr>
          <p:nvPr/>
        </p:nvCxnSpPr>
        <p:spPr>
          <a:xfrm flipV="1">
            <a:off x="1217469" y="3627227"/>
            <a:ext cx="1676743" cy="1410476"/>
          </a:xfrm>
          <a:prstGeom prst="curvedConnector3">
            <a:avLst>
              <a:gd name="adj1" fmla="val 50000"/>
            </a:avLst>
          </a:prstGeom>
          <a:ln w="25400">
            <a:solidFill>
              <a:srgbClr val="0070C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TextBox 75"/>
          <p:cNvSpPr txBox="1"/>
          <p:nvPr/>
        </p:nvSpPr>
        <p:spPr>
          <a:xfrm>
            <a:off x="1332236" y="2540451"/>
            <a:ext cx="15005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/>
              <a:t>is created by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6195452" y="3427172"/>
            <a:ext cx="201978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/>
              <a:t>is associated with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4139535" y="3742949"/>
            <a:ext cx="134524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GB" sz="2000" dirty="0"/>
              <a:t>is sub-class</a:t>
            </a:r>
          </a:p>
          <a:p>
            <a:pPr algn="r"/>
            <a:r>
              <a:rPr lang="en-GB" sz="2000" dirty="0"/>
              <a:t>of</a:t>
            </a:r>
          </a:p>
        </p:txBody>
      </p:sp>
      <p:sp>
        <p:nvSpPr>
          <p:cNvPr id="79" name="Down Arrow 78"/>
          <p:cNvSpPr/>
          <p:nvPr/>
        </p:nvSpPr>
        <p:spPr>
          <a:xfrm>
            <a:off x="4471608" y="2706860"/>
            <a:ext cx="654601" cy="33526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TextBox 58"/>
          <p:cNvSpPr txBox="1"/>
          <p:nvPr/>
        </p:nvSpPr>
        <p:spPr>
          <a:xfrm>
            <a:off x="6962682" y="309109"/>
            <a:ext cx="1856886" cy="1015663"/>
          </a:xfrm>
          <a:prstGeom prst="rect">
            <a:avLst/>
          </a:prstGeom>
          <a:solidFill>
            <a:srgbClr val="00B0F0"/>
          </a:solidFill>
          <a:ln w="19050"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en-GB" sz="2000" dirty="0">
                <a:solidFill>
                  <a:schemeClr val="bg1"/>
                </a:solidFill>
              </a:rPr>
              <a:t>Any RDA Thing:</a:t>
            </a:r>
          </a:p>
          <a:p>
            <a:pPr algn="r"/>
            <a:r>
              <a:rPr lang="en-GB" sz="2000" dirty="0">
                <a:solidFill>
                  <a:schemeClr val="bg1"/>
                </a:solidFill>
              </a:rPr>
              <a:t>Covers all other types of entity</a:t>
            </a:r>
          </a:p>
        </p:txBody>
      </p:sp>
      <p:sp>
        <p:nvSpPr>
          <p:cNvPr id="60" name="TextBox 59"/>
          <p:cNvSpPr txBox="1"/>
          <p:nvPr/>
        </p:nvSpPr>
        <p:spPr>
          <a:xfrm>
            <a:off x="1250492" y="4968382"/>
            <a:ext cx="164372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/>
              <a:t>is modified by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594360" y="493776"/>
            <a:ext cx="533691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/>
              <a:t>FRBR-LRM and RDA entities</a:t>
            </a:r>
            <a:endParaRPr lang="en-US" sz="3600" dirty="0"/>
          </a:p>
        </p:txBody>
      </p:sp>
      <p:sp>
        <p:nvSpPr>
          <p:cNvPr id="63" name="TextBox 62"/>
          <p:cNvSpPr txBox="1"/>
          <p:nvPr/>
        </p:nvSpPr>
        <p:spPr>
          <a:xfrm>
            <a:off x="6263161" y="4870484"/>
            <a:ext cx="2556407" cy="1323439"/>
          </a:xfrm>
          <a:prstGeom prst="rect">
            <a:avLst/>
          </a:prstGeom>
          <a:solidFill>
            <a:srgbClr val="00B0F0"/>
          </a:solidFill>
          <a:ln w="19050"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pPr algn="r"/>
            <a:r>
              <a:rPr lang="en-GB" sz="2000" dirty="0">
                <a:solidFill>
                  <a:schemeClr val="bg1"/>
                </a:solidFill>
              </a:rPr>
              <a:t>RDA refines LRM relationships as element sub-types (RDF sub-properties)</a:t>
            </a:r>
          </a:p>
        </p:txBody>
      </p:sp>
      <p:sp>
        <p:nvSpPr>
          <p:cNvPr id="65" name="TextBox 64"/>
          <p:cNvSpPr txBox="1"/>
          <p:nvPr/>
        </p:nvSpPr>
        <p:spPr>
          <a:xfrm>
            <a:off x="704205" y="2578209"/>
            <a:ext cx="651893" cy="649188"/>
          </a:xfrm>
          <a:prstGeom prst="ellipse">
            <a:avLst/>
          </a:prstGeom>
          <a:noFill/>
          <a:ln w="28575">
            <a:solidFill>
              <a:schemeClr val="accent5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GB" sz="2400" b="1" dirty="0"/>
              <a:t>W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794370" y="3289842"/>
            <a:ext cx="471563" cy="649188"/>
          </a:xfrm>
          <a:prstGeom prst="ellipse">
            <a:avLst/>
          </a:prstGeom>
          <a:noFill/>
          <a:ln w="28575">
            <a:solidFill>
              <a:schemeClr val="accent5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GB" sz="2400" b="1" dirty="0"/>
              <a:t>E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745407" y="4001475"/>
            <a:ext cx="569488" cy="649188"/>
          </a:xfrm>
          <a:prstGeom prst="ellipse">
            <a:avLst/>
          </a:prstGeom>
          <a:noFill/>
          <a:ln w="28575"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/>
              <a:t>M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842833" y="4713109"/>
            <a:ext cx="374636" cy="649188"/>
          </a:xfrm>
          <a:prstGeom prst="ellipse">
            <a:avLst/>
          </a:prstGeom>
          <a:noFill/>
          <a:ln w="28575">
            <a:solidFill>
              <a:schemeClr val="accent5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GB" sz="2400" b="1" dirty="0"/>
              <a:t>I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3191853" y="5764304"/>
            <a:ext cx="705992" cy="649188"/>
          </a:xfrm>
          <a:prstGeom prst="ellipse">
            <a:avLst/>
          </a:prstGeom>
          <a:noFill/>
          <a:ln w="28575">
            <a:solidFill>
              <a:schemeClr val="accent5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GB" sz="2400" b="1" dirty="0"/>
              <a:t>P*</a:t>
            </a:r>
          </a:p>
        </p:txBody>
      </p:sp>
      <p:sp>
        <p:nvSpPr>
          <p:cNvPr id="80" name="TextBox 79"/>
          <p:cNvSpPr txBox="1"/>
          <p:nvPr/>
        </p:nvSpPr>
        <p:spPr>
          <a:xfrm>
            <a:off x="4150577" y="5764304"/>
            <a:ext cx="458038" cy="649188"/>
          </a:xfrm>
          <a:prstGeom prst="ellipse">
            <a:avLst/>
          </a:prstGeom>
          <a:noFill/>
          <a:ln w="28575">
            <a:solidFill>
              <a:schemeClr val="accent5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GB" sz="2400" b="1" dirty="0"/>
              <a:t>F</a:t>
            </a:r>
          </a:p>
        </p:txBody>
      </p:sp>
      <p:sp>
        <p:nvSpPr>
          <p:cNvPr id="81" name="TextBox 80"/>
          <p:cNvSpPr txBox="1"/>
          <p:nvPr/>
        </p:nvSpPr>
        <p:spPr>
          <a:xfrm>
            <a:off x="4826582" y="5764304"/>
            <a:ext cx="489596" cy="649188"/>
          </a:xfrm>
          <a:prstGeom prst="ellipse">
            <a:avLst/>
          </a:prstGeom>
          <a:noFill/>
          <a:ln w="28575">
            <a:solidFill>
              <a:schemeClr val="accent5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GB" sz="2400" b="1" dirty="0"/>
              <a:t>C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4142506" y="1531806"/>
            <a:ext cx="1312804" cy="1168539"/>
          </a:xfrm>
          <a:prstGeom prst="ellipse">
            <a:avLst/>
          </a:prstGeom>
          <a:noFill/>
          <a:ln w="28575">
            <a:solidFill>
              <a:schemeClr val="accent5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GB" sz="2400" b="1" dirty="0"/>
              <a:t>RDA</a:t>
            </a:r>
          </a:p>
          <a:p>
            <a:pPr algn="ctr"/>
            <a:r>
              <a:rPr lang="en-GB" sz="2400" b="1" dirty="0"/>
              <a:t>Entity</a:t>
            </a:r>
          </a:p>
        </p:txBody>
      </p:sp>
      <p:sp>
        <p:nvSpPr>
          <p:cNvPr id="87" name="TextBox 86"/>
          <p:cNvSpPr txBox="1"/>
          <p:nvPr/>
        </p:nvSpPr>
        <p:spPr>
          <a:xfrm>
            <a:off x="7241228" y="1816133"/>
            <a:ext cx="1578340" cy="649188"/>
          </a:xfrm>
          <a:prstGeom prst="ellipse">
            <a:avLst/>
          </a:prstGeom>
          <a:noFill/>
          <a:ln w="28575">
            <a:solidFill>
              <a:schemeClr val="accent5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GB" sz="2400" b="1" dirty="0" err="1"/>
              <a:t>Nomen</a:t>
            </a:r>
            <a:endParaRPr lang="en-GB" sz="2400" b="1" dirty="0"/>
          </a:p>
        </p:txBody>
      </p:sp>
      <p:sp>
        <p:nvSpPr>
          <p:cNvPr id="89" name="TextBox 88"/>
          <p:cNvSpPr txBox="1"/>
          <p:nvPr/>
        </p:nvSpPr>
        <p:spPr>
          <a:xfrm>
            <a:off x="7610905" y="2854874"/>
            <a:ext cx="1208663" cy="649188"/>
          </a:xfrm>
          <a:prstGeom prst="ellipse">
            <a:avLst/>
          </a:prstGeom>
          <a:noFill/>
          <a:ln w="28575">
            <a:solidFill>
              <a:schemeClr val="accent5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GB" sz="2400" b="1" dirty="0"/>
              <a:t>Place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6684460" y="3893615"/>
            <a:ext cx="2135108" cy="649188"/>
          </a:xfrm>
          <a:prstGeom prst="ellipse">
            <a:avLst/>
          </a:prstGeom>
          <a:noFill/>
          <a:ln w="28575">
            <a:solidFill>
              <a:schemeClr val="accent5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GB" sz="2400" b="1" dirty="0"/>
              <a:t>Time-span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2894212" y="3302633"/>
            <a:ext cx="1319386" cy="649188"/>
          </a:xfrm>
          <a:prstGeom prst="ellipse">
            <a:avLst/>
          </a:prstGeom>
          <a:noFill/>
          <a:ln w="28575">
            <a:solidFill>
              <a:schemeClr val="accent5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GB" sz="2400" b="1" dirty="0"/>
              <a:t>Agent</a:t>
            </a:r>
          </a:p>
        </p:txBody>
      </p:sp>
      <p:sp>
        <p:nvSpPr>
          <p:cNvPr id="100" name="TextBox 99"/>
          <p:cNvSpPr txBox="1"/>
          <p:nvPr/>
        </p:nvSpPr>
        <p:spPr>
          <a:xfrm>
            <a:off x="3724263" y="4331654"/>
            <a:ext cx="2009327" cy="1168539"/>
          </a:xfrm>
          <a:prstGeom prst="ellipse">
            <a:avLst/>
          </a:prstGeom>
          <a:noFill/>
          <a:ln w="28575">
            <a:solidFill>
              <a:schemeClr val="accent5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GB" sz="2400" b="1" dirty="0"/>
              <a:t>Collective</a:t>
            </a:r>
          </a:p>
          <a:p>
            <a:pPr algn="ctr"/>
            <a:r>
              <a:rPr lang="en-GB" sz="2400" b="1" dirty="0"/>
              <a:t>Agent</a:t>
            </a:r>
          </a:p>
        </p:txBody>
      </p:sp>
      <p:sp>
        <p:nvSpPr>
          <p:cNvPr id="137" name="TextBox 136"/>
          <p:cNvSpPr txBox="1"/>
          <p:nvPr/>
        </p:nvSpPr>
        <p:spPr>
          <a:xfrm>
            <a:off x="745407" y="1209970"/>
            <a:ext cx="889027" cy="649188"/>
          </a:xfrm>
          <a:prstGeom prst="ellipse">
            <a:avLst/>
          </a:prstGeom>
          <a:noFill/>
          <a:ln w="28575">
            <a:solidFill>
              <a:schemeClr val="accent5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GB" sz="2400" b="1" dirty="0"/>
              <a:t>Res</a:t>
            </a:r>
          </a:p>
        </p:txBody>
      </p:sp>
      <p:cxnSp>
        <p:nvCxnSpPr>
          <p:cNvPr id="141" name="Curved Connector 57"/>
          <p:cNvCxnSpPr>
            <a:cxnSpLocks/>
            <a:stCxn id="83" idx="0"/>
            <a:endCxn id="137" idx="4"/>
          </p:cNvCxnSpPr>
          <p:nvPr/>
        </p:nvCxnSpPr>
        <p:spPr>
          <a:xfrm rot="16200000" flipH="1" flipV="1">
            <a:off x="2830739" y="-109012"/>
            <a:ext cx="327352" cy="3608987"/>
          </a:xfrm>
          <a:prstGeom prst="curvedConnector5">
            <a:avLst>
              <a:gd name="adj1" fmla="val -69833"/>
              <a:gd name="adj2" fmla="val 52936"/>
              <a:gd name="adj3" fmla="val 169833"/>
            </a:avLst>
          </a:prstGeom>
          <a:ln w="25400">
            <a:solidFill>
              <a:srgbClr val="0070C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6" name="TextBox 185"/>
          <p:cNvSpPr txBox="1"/>
          <p:nvPr/>
        </p:nvSpPr>
        <p:spPr>
          <a:xfrm>
            <a:off x="2965888" y="1462190"/>
            <a:ext cx="134524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/>
              <a:t>is sub-class</a:t>
            </a:r>
          </a:p>
          <a:p>
            <a:r>
              <a:rPr lang="en-GB" sz="2000" dirty="0"/>
              <a:t>of</a:t>
            </a:r>
          </a:p>
        </p:txBody>
      </p:sp>
    </p:spTree>
    <p:extLst>
      <p:ext uri="{BB962C8B-B14F-4D97-AF65-F5344CB8AC3E}">
        <p14:creationId xmlns:p14="http://schemas.microsoft.com/office/powerpoint/2010/main" val="1276329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000"/>
                            </p:stCondLst>
                            <p:childTnLst>
                              <p:par>
                                <p:cTn id="5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3000"/>
                            </p:stCondLst>
                            <p:childTnLst>
                              <p:par>
                                <p:cTn id="5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000"/>
                            </p:stCondLst>
                            <p:childTnLst>
                              <p:par>
                                <p:cTn id="6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2000"/>
                            </p:stCondLst>
                            <p:childTnLst>
                              <p:par>
                                <p:cTn id="7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000"/>
                            </p:stCondLst>
                            <p:childTnLst>
                              <p:par>
                                <p:cTn id="8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2000"/>
                            </p:stCondLst>
                            <p:childTnLst>
                              <p:par>
                                <p:cTn id="8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3000"/>
                            </p:stCondLst>
                            <p:childTnLst>
                              <p:par>
                                <p:cTn id="9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1000"/>
                            </p:stCondLst>
                            <p:childTnLst>
                              <p:par>
                                <p:cTn id="9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1000"/>
                            </p:stCondLst>
                            <p:childTnLst>
                              <p:par>
                                <p:cTn id="10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2" fill="hold">
                            <p:stCondLst>
                              <p:cond delay="4000"/>
                            </p:stCondLst>
                            <p:childTnLst>
                              <p:par>
                                <p:cTn id="1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>
                            <p:stCondLst>
                              <p:cond delay="5000"/>
                            </p:stCondLst>
                            <p:childTnLst>
                              <p:par>
                                <p:cTn id="12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1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1000"/>
                            </p:stCondLst>
                            <p:childTnLst>
                              <p:par>
                                <p:cTn id="13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76" grpId="0"/>
      <p:bldP spid="77" grpId="0"/>
      <p:bldP spid="78" grpId="0"/>
      <p:bldP spid="79" grpId="0" animBg="1"/>
      <p:bldP spid="59" grpId="0" animBg="1"/>
      <p:bldP spid="60" grpId="0"/>
      <p:bldP spid="63" grpId="0" animBg="1"/>
      <p:bldP spid="65" grpId="0" animBg="1"/>
      <p:bldP spid="66" grpId="0" animBg="1"/>
      <p:bldP spid="68" grpId="0" animBg="1"/>
      <p:bldP spid="69" grpId="0" animBg="1"/>
      <p:bldP spid="75" grpId="0" animBg="1"/>
      <p:bldP spid="80" grpId="0" animBg="1"/>
      <p:bldP spid="81" grpId="0" animBg="1"/>
      <p:bldP spid="83" grpId="0" animBg="1"/>
      <p:bldP spid="87" grpId="0" animBg="1"/>
      <p:bldP spid="89" grpId="0" animBg="1"/>
      <p:bldP spid="91" grpId="0" animBg="1"/>
      <p:bldP spid="93" grpId="0" animBg="1"/>
      <p:bldP spid="100" grpId="0" animBg="1"/>
      <p:bldP spid="137" grpId="0" animBg="1"/>
      <p:bldP spid="18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94360" y="493776"/>
            <a:ext cx="495090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err="1"/>
              <a:t>Nomens</a:t>
            </a:r>
            <a:r>
              <a:rPr lang="en-US" sz="3600" dirty="0"/>
              <a:t> and appellations</a:t>
            </a:r>
          </a:p>
        </p:txBody>
      </p:sp>
      <p:cxnSp>
        <p:nvCxnSpPr>
          <p:cNvPr id="6" name="Curved Connector 5"/>
          <p:cNvCxnSpPr>
            <a:cxnSpLocks/>
            <a:stCxn id="37" idx="6"/>
            <a:endCxn id="40" idx="2"/>
          </p:cNvCxnSpPr>
          <p:nvPr/>
        </p:nvCxnSpPr>
        <p:spPr>
          <a:xfrm>
            <a:off x="3645424" y="2072551"/>
            <a:ext cx="2039269" cy="12700"/>
          </a:xfrm>
          <a:prstGeom prst="curvedConnector3">
            <a:avLst>
              <a:gd name="adj1" fmla="val 50000"/>
            </a:avLst>
          </a:prstGeom>
          <a:ln w="25400">
            <a:solidFill>
              <a:srgbClr val="0070C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811719" y="1621680"/>
            <a:ext cx="177728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/>
              <a:t>has appellation</a:t>
            </a:r>
          </a:p>
        </p:txBody>
      </p:sp>
      <p:cxnSp>
        <p:nvCxnSpPr>
          <p:cNvPr id="16" name="Curved Connector 15"/>
          <p:cNvCxnSpPr>
            <a:cxnSpLocks/>
            <a:stCxn id="41" idx="6"/>
            <a:endCxn id="42" idx="2"/>
          </p:cNvCxnSpPr>
          <p:nvPr/>
        </p:nvCxnSpPr>
        <p:spPr>
          <a:xfrm>
            <a:off x="1848931" y="3517895"/>
            <a:ext cx="2069838" cy="12700"/>
          </a:xfrm>
          <a:prstGeom prst="curvedConnector3">
            <a:avLst>
              <a:gd name="adj1" fmla="val 50000"/>
            </a:avLst>
          </a:prstGeom>
          <a:ln w="25400">
            <a:solidFill>
              <a:srgbClr val="0070C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2131998" y="3054324"/>
            <a:ext cx="17867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/>
              <a:t>has title proper</a:t>
            </a:r>
          </a:p>
        </p:txBody>
      </p:sp>
      <p:cxnSp>
        <p:nvCxnSpPr>
          <p:cNvPr id="29" name="Curved Connector 28"/>
          <p:cNvCxnSpPr>
            <a:cxnSpLocks/>
            <a:stCxn id="42" idx="6"/>
            <a:endCxn id="30" idx="1"/>
          </p:cNvCxnSpPr>
          <p:nvPr/>
        </p:nvCxnSpPr>
        <p:spPr>
          <a:xfrm>
            <a:off x="4681115" y="3517895"/>
            <a:ext cx="2069839" cy="1"/>
          </a:xfrm>
          <a:prstGeom prst="curvedConnector3">
            <a:avLst>
              <a:gd name="adj1" fmla="val 50000"/>
            </a:avLst>
          </a:prstGeom>
          <a:ln w="25400">
            <a:solidFill>
              <a:srgbClr val="0070C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6750954" y="3287063"/>
            <a:ext cx="1412566" cy="461665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GB" sz="2400" dirty="0"/>
              <a:t>“My title”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4765794" y="3056971"/>
            <a:ext cx="19851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/>
              <a:t>has </a:t>
            </a:r>
            <a:r>
              <a:rPr lang="en-GB" sz="2000" dirty="0" err="1"/>
              <a:t>nomen</a:t>
            </a:r>
            <a:r>
              <a:rPr lang="en-GB" sz="2000" dirty="0"/>
              <a:t> string</a:t>
            </a:r>
          </a:p>
        </p:txBody>
      </p:sp>
      <p:cxnSp>
        <p:nvCxnSpPr>
          <p:cNvPr id="38" name="Curved Connector 37"/>
          <p:cNvCxnSpPr>
            <a:cxnSpLocks/>
            <a:stCxn id="49" idx="6"/>
            <a:endCxn id="50" idx="2"/>
          </p:cNvCxnSpPr>
          <p:nvPr/>
        </p:nvCxnSpPr>
        <p:spPr>
          <a:xfrm>
            <a:off x="1848931" y="4984074"/>
            <a:ext cx="2060566" cy="12700"/>
          </a:xfrm>
          <a:prstGeom prst="curvedConnector3">
            <a:avLst>
              <a:gd name="adj1" fmla="val 50000"/>
            </a:avLst>
          </a:prstGeom>
          <a:ln w="25400">
            <a:solidFill>
              <a:srgbClr val="0070C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2087499" y="4510803"/>
            <a:ext cx="18077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/>
              <a:t>has identifier …</a:t>
            </a:r>
          </a:p>
        </p:txBody>
      </p:sp>
      <p:cxnSp>
        <p:nvCxnSpPr>
          <p:cNvPr id="43" name="Curved Connector 42"/>
          <p:cNvCxnSpPr>
            <a:cxnSpLocks/>
            <a:stCxn id="50" idx="6"/>
            <a:endCxn id="44" idx="1"/>
          </p:cNvCxnSpPr>
          <p:nvPr/>
        </p:nvCxnSpPr>
        <p:spPr>
          <a:xfrm>
            <a:off x="4671843" y="4984074"/>
            <a:ext cx="2060567" cy="1"/>
          </a:xfrm>
          <a:prstGeom prst="curvedConnector3">
            <a:avLst>
              <a:gd name="adj1" fmla="val 50000"/>
            </a:avLst>
          </a:prstGeom>
          <a:ln w="25400">
            <a:solidFill>
              <a:srgbClr val="0070C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TextBox 43"/>
          <p:cNvSpPr txBox="1"/>
          <p:nvPr/>
        </p:nvSpPr>
        <p:spPr>
          <a:xfrm>
            <a:off x="6732410" y="4753242"/>
            <a:ext cx="1779654" cy="461665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GB" sz="2400" dirty="0"/>
              <a:t>“0123-4567”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4700359" y="4510803"/>
            <a:ext cx="19851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/>
              <a:t>has </a:t>
            </a:r>
            <a:r>
              <a:rPr lang="en-GB" sz="2000" dirty="0" err="1"/>
              <a:t>nomen</a:t>
            </a:r>
            <a:r>
              <a:rPr lang="en-GB" sz="2000" dirty="0"/>
              <a:t> string</a:t>
            </a:r>
          </a:p>
        </p:txBody>
      </p:sp>
      <p:cxnSp>
        <p:nvCxnSpPr>
          <p:cNvPr id="65" name="Curved Connector 64"/>
          <p:cNvCxnSpPr>
            <a:cxnSpLocks/>
            <a:stCxn id="49" idx="4"/>
            <a:endCxn id="44" idx="2"/>
          </p:cNvCxnSpPr>
          <p:nvPr/>
        </p:nvCxnSpPr>
        <p:spPr>
          <a:xfrm rot="5400000" flipH="1" flipV="1">
            <a:off x="4474448" y="2160880"/>
            <a:ext cx="93761" cy="6201815"/>
          </a:xfrm>
          <a:prstGeom prst="curvedConnector3">
            <a:avLst>
              <a:gd name="adj1" fmla="val -243811"/>
            </a:avLst>
          </a:prstGeom>
          <a:ln w="25400">
            <a:solidFill>
              <a:srgbClr val="0070C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Curved Connector 67"/>
          <p:cNvCxnSpPr>
            <a:cxnSpLocks/>
            <a:stCxn id="41" idx="4"/>
            <a:endCxn id="30" idx="2"/>
          </p:cNvCxnSpPr>
          <p:nvPr/>
        </p:nvCxnSpPr>
        <p:spPr>
          <a:xfrm rot="5400000" flipH="1" flipV="1">
            <a:off x="4391948" y="777201"/>
            <a:ext cx="93761" cy="6036815"/>
          </a:xfrm>
          <a:prstGeom prst="curvedConnector3">
            <a:avLst>
              <a:gd name="adj1" fmla="val -243811"/>
            </a:avLst>
          </a:prstGeom>
          <a:ln w="25400">
            <a:solidFill>
              <a:srgbClr val="0070C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3453992" y="3998390"/>
            <a:ext cx="178677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/>
              <a:t>has title proper</a:t>
            </a:r>
          </a:p>
        </p:txBody>
      </p:sp>
      <p:sp>
        <p:nvSpPr>
          <p:cNvPr id="36" name="TextBox 35"/>
          <p:cNvSpPr txBox="1"/>
          <p:nvPr/>
        </p:nvSpPr>
        <p:spPr>
          <a:xfrm>
            <a:off x="3453992" y="5539500"/>
            <a:ext cx="18077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000" dirty="0"/>
              <a:t>has identifier …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1468208" y="1747957"/>
            <a:ext cx="2177216" cy="649188"/>
          </a:xfrm>
          <a:prstGeom prst="ellipse">
            <a:avLst/>
          </a:prstGeom>
          <a:noFill/>
          <a:ln w="28575">
            <a:solidFill>
              <a:schemeClr val="accent5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GB" sz="2400" b="1" dirty="0"/>
              <a:t>RDA Entity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5684693" y="1747957"/>
            <a:ext cx="1578340" cy="649188"/>
          </a:xfrm>
          <a:prstGeom prst="ellipse">
            <a:avLst/>
          </a:prstGeom>
          <a:noFill/>
          <a:ln w="28575">
            <a:solidFill>
              <a:schemeClr val="accent5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GB" sz="2400" b="1" dirty="0" err="1"/>
              <a:t>Nomen</a:t>
            </a:r>
            <a:endParaRPr lang="en-GB" sz="2400" b="1" dirty="0"/>
          </a:p>
        </p:txBody>
      </p:sp>
      <p:sp>
        <p:nvSpPr>
          <p:cNvPr id="41" name="TextBox 40"/>
          <p:cNvSpPr txBox="1"/>
          <p:nvPr/>
        </p:nvSpPr>
        <p:spPr>
          <a:xfrm>
            <a:off x="991912" y="3193301"/>
            <a:ext cx="857019" cy="649188"/>
          </a:xfrm>
          <a:prstGeom prst="ellipse">
            <a:avLst/>
          </a:prstGeom>
          <a:noFill/>
          <a:ln w="28575">
            <a:solidFill>
              <a:schemeClr val="accent5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GB" sz="2400" b="1" dirty="0"/>
              <a:t>M1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3918769" y="3193301"/>
            <a:ext cx="762346" cy="649188"/>
          </a:xfrm>
          <a:prstGeom prst="ellipse">
            <a:avLst/>
          </a:prstGeom>
          <a:noFill/>
          <a:ln w="28575">
            <a:solidFill>
              <a:schemeClr val="accent5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GB" sz="2400" b="1" dirty="0"/>
              <a:t>N1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991912" y="4659480"/>
            <a:ext cx="857019" cy="649188"/>
          </a:xfrm>
          <a:prstGeom prst="ellipse">
            <a:avLst/>
          </a:prstGeom>
          <a:noFill/>
          <a:ln w="28575">
            <a:solidFill>
              <a:schemeClr val="accent5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GB" sz="2400" b="1" dirty="0"/>
              <a:t>M1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3909497" y="4659480"/>
            <a:ext cx="762346" cy="649188"/>
          </a:xfrm>
          <a:prstGeom prst="ellipse">
            <a:avLst/>
          </a:prstGeom>
          <a:noFill/>
          <a:ln w="28575">
            <a:solidFill>
              <a:schemeClr val="accent5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GB" sz="2400" b="1" dirty="0"/>
              <a:t>N2</a:t>
            </a:r>
          </a:p>
        </p:txBody>
      </p:sp>
    </p:spTree>
    <p:extLst>
      <p:ext uri="{BB962C8B-B14F-4D97-AF65-F5344CB8AC3E}">
        <p14:creationId xmlns:p14="http://schemas.microsoft.com/office/powerpoint/2010/main" val="3542496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1000"/>
                            </p:stCondLst>
                            <p:childTnLst>
                              <p:par>
                                <p:cTn id="4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000"/>
                            </p:stCondLst>
                            <p:childTnLst>
                              <p:par>
                                <p:cTn id="5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3000"/>
                            </p:stCondLst>
                            <p:childTnLst>
                              <p:par>
                                <p:cTn id="5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4000"/>
                            </p:stCondLst>
                            <p:childTnLst>
                              <p:par>
                                <p:cTn id="6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30" grpId="0" animBg="1"/>
      <p:bldP spid="31" grpId="0"/>
      <p:bldP spid="39" grpId="0"/>
      <p:bldP spid="44" grpId="0" animBg="1"/>
      <p:bldP spid="45" grpId="0"/>
      <p:bldP spid="35" grpId="0"/>
      <p:bldP spid="36" grpId="0"/>
      <p:bldP spid="41" grpId="0" animBg="1"/>
      <p:bldP spid="42" grpId="0" animBg="1"/>
      <p:bldP spid="49" grpId="0" animBg="1"/>
      <p:bldP spid="5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94360" y="493776"/>
            <a:ext cx="581281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4-fold path for related entities</a:t>
            </a:r>
          </a:p>
        </p:txBody>
      </p:sp>
      <p:cxnSp>
        <p:nvCxnSpPr>
          <p:cNvPr id="6" name="Curved Connector 5"/>
          <p:cNvCxnSpPr>
            <a:cxnSpLocks/>
            <a:stCxn id="71" idx="6"/>
            <a:endCxn id="74" idx="2"/>
          </p:cNvCxnSpPr>
          <p:nvPr/>
        </p:nvCxnSpPr>
        <p:spPr>
          <a:xfrm>
            <a:off x="5229157" y="5180838"/>
            <a:ext cx="2253878" cy="12700"/>
          </a:xfrm>
          <a:prstGeom prst="curvedConnector3">
            <a:avLst>
              <a:gd name="adj1" fmla="val 50000"/>
            </a:avLst>
          </a:prstGeom>
          <a:ln w="25400">
            <a:solidFill>
              <a:srgbClr val="0070C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5262148" y="5240460"/>
            <a:ext cx="17772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has appellation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4816170" y="3486926"/>
            <a:ext cx="1779654" cy="461665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/>
              <a:t>“[Identifier]”</a:t>
            </a:r>
          </a:p>
        </p:txBody>
      </p:sp>
      <p:cxnSp>
        <p:nvCxnSpPr>
          <p:cNvPr id="65" name="Curved Connector 64"/>
          <p:cNvCxnSpPr>
            <a:cxnSpLocks/>
            <a:stCxn id="66" idx="6"/>
            <a:endCxn id="37" idx="1"/>
          </p:cNvCxnSpPr>
          <p:nvPr/>
        </p:nvCxnSpPr>
        <p:spPr>
          <a:xfrm flipV="1">
            <a:off x="2372280" y="2955972"/>
            <a:ext cx="796580" cy="766377"/>
          </a:xfrm>
          <a:prstGeom prst="curvedConnector3">
            <a:avLst>
              <a:gd name="adj1" fmla="val 50000"/>
            </a:avLst>
          </a:prstGeom>
          <a:ln w="25400">
            <a:solidFill>
              <a:srgbClr val="0070C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3168860" y="2725139"/>
            <a:ext cx="3426964" cy="461665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txBody>
          <a:bodyPr wrap="none" rtlCol="0">
            <a:spAutoFit/>
          </a:bodyPr>
          <a:lstStyle/>
          <a:p>
            <a:r>
              <a:rPr lang="en-GB" sz="2400" dirty="0"/>
              <a:t>“[Structured description]”</a:t>
            </a:r>
          </a:p>
        </p:txBody>
      </p:sp>
      <p:cxnSp>
        <p:nvCxnSpPr>
          <p:cNvPr id="41" name="Curved Connector 40"/>
          <p:cNvCxnSpPr>
            <a:cxnSpLocks/>
            <a:stCxn id="66" idx="6"/>
            <a:endCxn id="71" idx="2"/>
          </p:cNvCxnSpPr>
          <p:nvPr/>
        </p:nvCxnSpPr>
        <p:spPr>
          <a:xfrm>
            <a:off x="2372280" y="3722349"/>
            <a:ext cx="679661" cy="1458489"/>
          </a:xfrm>
          <a:prstGeom prst="curvedConnector3">
            <a:avLst>
              <a:gd name="adj1" fmla="val 50000"/>
            </a:avLst>
          </a:prstGeom>
          <a:ln w="25400">
            <a:solidFill>
              <a:srgbClr val="0070C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urved Connector 30"/>
          <p:cNvCxnSpPr>
            <a:cxnSpLocks/>
            <a:stCxn id="66" idx="6"/>
            <a:endCxn id="44" idx="1"/>
          </p:cNvCxnSpPr>
          <p:nvPr/>
        </p:nvCxnSpPr>
        <p:spPr>
          <a:xfrm flipV="1">
            <a:off x="2372280" y="3717759"/>
            <a:ext cx="2443890" cy="4590"/>
          </a:xfrm>
          <a:prstGeom prst="curvedConnector3">
            <a:avLst>
              <a:gd name="adj1" fmla="val 50000"/>
            </a:avLst>
          </a:prstGeom>
          <a:ln w="25400">
            <a:solidFill>
              <a:srgbClr val="0070C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/>
          <p:cNvSpPr txBox="1"/>
          <p:nvPr/>
        </p:nvSpPr>
        <p:spPr>
          <a:xfrm>
            <a:off x="2770570" y="3321740"/>
            <a:ext cx="20092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has related entity</a:t>
            </a:r>
          </a:p>
        </p:txBody>
      </p:sp>
      <p:sp>
        <p:nvSpPr>
          <p:cNvPr id="47" name="TextBox 46"/>
          <p:cNvSpPr txBox="1"/>
          <p:nvPr/>
        </p:nvSpPr>
        <p:spPr>
          <a:xfrm>
            <a:off x="2790150" y="1963352"/>
            <a:ext cx="3805674" cy="461665"/>
          </a:xfrm>
          <a:prstGeom prst="rect">
            <a:avLst/>
          </a:prstGeom>
          <a:noFill/>
          <a:ln w="28575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GB" sz="2400" dirty="0"/>
              <a:t>“[Unstructured description]”</a:t>
            </a:r>
          </a:p>
        </p:txBody>
      </p:sp>
      <p:cxnSp>
        <p:nvCxnSpPr>
          <p:cNvPr id="48" name="Curved Connector 47"/>
          <p:cNvCxnSpPr>
            <a:cxnSpLocks/>
            <a:stCxn id="66" idx="6"/>
            <a:endCxn id="47" idx="1"/>
          </p:cNvCxnSpPr>
          <p:nvPr/>
        </p:nvCxnSpPr>
        <p:spPr>
          <a:xfrm flipV="1">
            <a:off x="2372280" y="2194185"/>
            <a:ext cx="417870" cy="1528164"/>
          </a:xfrm>
          <a:prstGeom prst="curvedConnector3">
            <a:avLst>
              <a:gd name="adj1" fmla="val 50000"/>
            </a:avLst>
          </a:prstGeom>
          <a:ln w="25400">
            <a:solidFill>
              <a:srgbClr val="0070C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Curved Connector 62"/>
          <p:cNvCxnSpPr>
            <a:cxnSpLocks/>
            <a:stCxn id="71" idx="6"/>
            <a:endCxn id="72" idx="2"/>
          </p:cNvCxnSpPr>
          <p:nvPr/>
        </p:nvCxnSpPr>
        <p:spPr>
          <a:xfrm flipV="1">
            <a:off x="5229157" y="4009571"/>
            <a:ext cx="2387899" cy="1171267"/>
          </a:xfrm>
          <a:prstGeom prst="curvedConnector3">
            <a:avLst>
              <a:gd name="adj1" fmla="val 50000"/>
            </a:avLst>
          </a:prstGeom>
          <a:ln w="25400">
            <a:solidFill>
              <a:srgbClr val="0070C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Curved Connector 72"/>
          <p:cNvCxnSpPr>
            <a:cxnSpLocks/>
            <a:stCxn id="74" idx="0"/>
            <a:endCxn id="44" idx="3"/>
          </p:cNvCxnSpPr>
          <p:nvPr/>
        </p:nvCxnSpPr>
        <p:spPr>
          <a:xfrm rot="16200000" flipV="1">
            <a:off x="6660774" y="3652810"/>
            <a:ext cx="1138485" cy="1268384"/>
          </a:xfrm>
          <a:prstGeom prst="curvedConnector2">
            <a:avLst/>
          </a:prstGeom>
          <a:ln w="25400">
            <a:solidFill>
              <a:srgbClr val="0070C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Curved Connector 75"/>
          <p:cNvCxnSpPr>
            <a:cxnSpLocks/>
            <a:stCxn id="72" idx="0"/>
            <a:endCxn id="37" idx="3"/>
          </p:cNvCxnSpPr>
          <p:nvPr/>
        </p:nvCxnSpPr>
        <p:spPr>
          <a:xfrm rot="16200000" flipV="1">
            <a:off x="6932525" y="2619272"/>
            <a:ext cx="729005" cy="1402405"/>
          </a:xfrm>
          <a:prstGeom prst="curvedConnector2">
            <a:avLst/>
          </a:prstGeom>
          <a:ln w="25400">
            <a:solidFill>
              <a:srgbClr val="0070C0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6751466" y="2583222"/>
            <a:ext cx="204246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has </a:t>
            </a:r>
            <a:r>
              <a:rPr lang="en-GB" sz="2000" dirty="0" err="1"/>
              <a:t>nomen</a:t>
            </a:r>
            <a:r>
              <a:rPr lang="en-GB" sz="2000" dirty="0"/>
              <a:t> string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195064" y="3138079"/>
            <a:ext cx="2177216" cy="1168539"/>
          </a:xfrm>
          <a:prstGeom prst="ellipse">
            <a:avLst/>
          </a:prstGeom>
          <a:noFill/>
          <a:ln w="28575">
            <a:solidFill>
              <a:schemeClr val="accent5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GB" sz="2400" b="1" dirty="0"/>
              <a:t>RDA Entity</a:t>
            </a:r>
          </a:p>
          <a:p>
            <a:pPr algn="ctr"/>
            <a:r>
              <a:rPr lang="en-GB" sz="2400" b="1" dirty="0"/>
              <a:t>1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3051941" y="4596568"/>
            <a:ext cx="2177216" cy="1168539"/>
          </a:xfrm>
          <a:prstGeom prst="ellipse">
            <a:avLst/>
          </a:prstGeom>
          <a:noFill/>
          <a:ln w="28575">
            <a:solidFill>
              <a:schemeClr val="accent5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GB" sz="2400" b="1" dirty="0"/>
              <a:t>RDA Entity</a:t>
            </a:r>
          </a:p>
          <a:p>
            <a:pPr algn="ctr"/>
            <a:r>
              <a:rPr lang="en-GB" sz="2400" b="1" dirty="0"/>
              <a:t>2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7617056" y="3684977"/>
            <a:ext cx="762346" cy="649188"/>
          </a:xfrm>
          <a:prstGeom prst="ellipse">
            <a:avLst/>
          </a:prstGeom>
          <a:noFill/>
          <a:ln w="28575">
            <a:solidFill>
              <a:schemeClr val="accent5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GB" sz="2400" b="1" dirty="0"/>
              <a:t>N1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7483035" y="4856244"/>
            <a:ext cx="762346" cy="649188"/>
          </a:xfrm>
          <a:prstGeom prst="ellipse">
            <a:avLst/>
          </a:prstGeom>
          <a:noFill/>
          <a:ln w="28575">
            <a:solidFill>
              <a:schemeClr val="accent5"/>
            </a:solidFill>
          </a:ln>
        </p:spPr>
        <p:txBody>
          <a:bodyPr wrap="none" rtlCol="0">
            <a:spAutoFit/>
          </a:bodyPr>
          <a:lstStyle/>
          <a:p>
            <a:pPr algn="ctr"/>
            <a:r>
              <a:rPr lang="en-GB" sz="2400" b="1" dirty="0"/>
              <a:t>N2</a:t>
            </a:r>
          </a:p>
        </p:txBody>
      </p:sp>
    </p:spTree>
    <p:extLst>
      <p:ext uri="{BB962C8B-B14F-4D97-AF65-F5344CB8AC3E}">
        <p14:creationId xmlns:p14="http://schemas.microsoft.com/office/powerpoint/2010/main" val="20958519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000"/>
                            </p:stCondLst>
                            <p:childTnLst>
                              <p:par>
                                <p:cTn id="4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00"/>
                            </p:stCondLst>
                            <p:childTnLst>
                              <p:par>
                                <p:cTn id="5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2000"/>
                            </p:stCondLst>
                            <p:childTnLst>
                              <p:par>
                                <p:cTn id="5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000"/>
                            </p:stCondLst>
                            <p:childTnLst>
                              <p:par>
                                <p:cTn id="7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2000"/>
                            </p:stCondLst>
                            <p:childTnLst>
                              <p:par>
                                <p:cTn id="7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44" grpId="0" animBg="1"/>
      <p:bldP spid="37" grpId="0" animBg="1"/>
      <p:bldP spid="34" grpId="0"/>
      <p:bldP spid="47" grpId="0" animBg="1"/>
      <p:bldP spid="64" grpId="0"/>
      <p:bldP spid="66" grpId="0" animBg="1"/>
      <p:bldP spid="71" grpId="0" animBg="1"/>
      <p:bldP spid="72" grpId="0" animBg="1"/>
      <p:bldP spid="7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94360" y="493776"/>
            <a:ext cx="481317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4-fold path for attributes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23609" y="1426724"/>
            <a:ext cx="757460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LRM blurs the distinction between attributes and relationships – an echo of the 4-fold path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23609" y="2848768"/>
            <a:ext cx="757460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A relationship with string data (unstructured or structured description, or identifier) is like an attribute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23609" y="4701701"/>
            <a:ext cx="757460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An attribute with "thing" data (IRI), e.g. SKOS concept, is like a relationship</a:t>
            </a:r>
          </a:p>
        </p:txBody>
      </p:sp>
    </p:spTree>
    <p:extLst>
      <p:ext uri="{BB962C8B-B14F-4D97-AF65-F5344CB8AC3E}">
        <p14:creationId xmlns:p14="http://schemas.microsoft.com/office/powerpoint/2010/main" val="22435910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94360" y="493776"/>
            <a:ext cx="287565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"Descriptions"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52273" y="1238656"/>
            <a:ext cx="757460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An unstructured description (path 1) has no internal structure that can be parsed by machine; only keywords can be extracted.</a:t>
            </a:r>
          </a:p>
          <a:p>
            <a:r>
              <a:rPr lang="en-GB" sz="2800" dirty="0"/>
              <a:t>Example: a transcription or a note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52273" y="3300793"/>
            <a:ext cx="757460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A structured description (path 2) has some form of internal or external structure.</a:t>
            </a:r>
          </a:p>
          <a:p>
            <a:r>
              <a:rPr lang="en-GB" sz="2800" dirty="0"/>
              <a:t>Example: An aggregated string composed of sub-element values</a:t>
            </a:r>
          </a:p>
          <a:p>
            <a:r>
              <a:rPr lang="en-GB" sz="2800" dirty="0"/>
              <a:t>Example: A term from a vocabulary encoding scheme or authority file</a:t>
            </a:r>
          </a:p>
        </p:txBody>
      </p:sp>
    </p:spTree>
    <p:extLst>
      <p:ext uri="{BB962C8B-B14F-4D97-AF65-F5344CB8AC3E}">
        <p14:creationId xmlns:p14="http://schemas.microsoft.com/office/powerpoint/2010/main" val="39403993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94360" y="493776"/>
            <a:ext cx="348306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Identifier (path 3)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52273" y="1238656"/>
            <a:ext cx="757460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"A </a:t>
            </a:r>
            <a:r>
              <a:rPr lang="en-GB" sz="2800" dirty="0" err="1"/>
              <a:t>nomen</a:t>
            </a:r>
            <a:r>
              <a:rPr lang="en-GB" sz="2800" dirty="0"/>
              <a:t> consisting of a code, number, or other string, usually independent of natural language and social naming conventions." (Draft)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52273" y="3918062"/>
            <a:ext cx="75746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Identifier is "local": not unique at global level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52273" y="4611433"/>
            <a:ext cx="757460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Path 4:</a:t>
            </a:r>
          </a:p>
          <a:p>
            <a:r>
              <a:rPr lang="en-GB" sz="2800" dirty="0"/>
              <a:t>International Resource Identifier (IRI) or URI is unique at global level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52273" y="2793803"/>
            <a:ext cx="757460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Identifier is distinct from language-based "descriptions"</a:t>
            </a:r>
          </a:p>
        </p:txBody>
      </p:sp>
    </p:spTree>
    <p:extLst>
      <p:ext uri="{BB962C8B-B14F-4D97-AF65-F5344CB8AC3E}">
        <p14:creationId xmlns:p14="http://schemas.microsoft.com/office/powerpoint/2010/main" val="13636552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94360" y="493776"/>
            <a:ext cx="636770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Implications for authority control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52273" y="1432608"/>
            <a:ext cx="757460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No need for "preferred" </a:t>
            </a:r>
            <a:r>
              <a:rPr lang="en-GB" sz="2800" dirty="0" err="1"/>
              <a:t>nomen</a:t>
            </a:r>
            <a:r>
              <a:rPr lang="en-GB" sz="2800" dirty="0"/>
              <a:t> (string) if local Identifier or global IRI is available for user task Identify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52273" y="4619102"/>
            <a:ext cx="757460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Emphasis shifts from "authority form" to maintaining multiple forms of </a:t>
            </a:r>
            <a:r>
              <a:rPr lang="en-GB" sz="2800" dirty="0" err="1"/>
              <a:t>nomens</a:t>
            </a:r>
            <a:r>
              <a:rPr lang="en-GB" sz="2800" dirty="0"/>
              <a:t>: </a:t>
            </a:r>
            <a:r>
              <a:rPr lang="en-GB" sz="2800" dirty="0" err="1"/>
              <a:t>cf</a:t>
            </a:r>
            <a:r>
              <a:rPr lang="en-GB" sz="2800" dirty="0"/>
              <a:t> VIAF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52273" y="3241299"/>
            <a:ext cx="757460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Human-readable </a:t>
            </a:r>
            <a:r>
              <a:rPr lang="en-GB" sz="2800" dirty="0" err="1"/>
              <a:t>nomens</a:t>
            </a:r>
            <a:r>
              <a:rPr lang="en-GB" sz="2800" dirty="0"/>
              <a:t> still required for user tasks Find and Explore </a:t>
            </a:r>
          </a:p>
        </p:txBody>
      </p:sp>
    </p:spTree>
    <p:extLst>
      <p:ext uri="{BB962C8B-B14F-4D97-AF65-F5344CB8AC3E}">
        <p14:creationId xmlns:p14="http://schemas.microsoft.com/office/powerpoint/2010/main" val="230520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RDABigLogo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DABigLogo" id="{75E69B61-E473-4FEA-9534-B0247DD63724}" vid="{A1F5EDC9-71C7-49B6-9A1E-916479D35AC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1645</TotalTime>
  <Words>2240</Words>
  <Application>Microsoft Office PowerPoint</Application>
  <PresentationFormat>On-screen Show (4:3)</PresentationFormat>
  <Paragraphs>232</Paragraphs>
  <Slides>15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Arial</vt:lpstr>
      <vt:lpstr>Calibri</vt:lpstr>
      <vt:lpstr>Calibri Light</vt:lpstr>
      <vt:lpstr>Times New Roman</vt:lpstr>
      <vt:lpstr>Office Theme</vt:lpstr>
      <vt:lpstr>RDABigLogo</vt:lpstr>
      <vt:lpstr>Appellations, Authorities, and Access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IFLA FRBR-Library Reference Model and RDA</dc:title>
  <dc:creator>Gordon Dunsire</dc:creator>
  <cp:lastModifiedBy>Gordon Dunsire</cp:lastModifiedBy>
  <cp:revision>118</cp:revision>
  <dcterms:created xsi:type="dcterms:W3CDTF">2016-05-22T07:46:41Z</dcterms:created>
  <dcterms:modified xsi:type="dcterms:W3CDTF">2017-05-14T20:25:09Z</dcterms:modified>
</cp:coreProperties>
</file>