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sldx" ContentType="application/vnd.openxmlformats-officedocument.presentationml.slide"/>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60" r:id="rId2"/>
    <p:sldId id="397" r:id="rId3"/>
    <p:sldId id="398" r:id="rId4"/>
    <p:sldId id="399" r:id="rId5"/>
    <p:sldId id="400" r:id="rId6"/>
    <p:sldId id="401" r:id="rId7"/>
    <p:sldId id="402" r:id="rId8"/>
    <p:sldId id="375" r:id="rId9"/>
    <p:sldId id="395" r:id="rId10"/>
    <p:sldId id="307" r:id="rId11"/>
    <p:sldId id="384" r:id="rId12"/>
    <p:sldId id="271" r:id="rId13"/>
    <p:sldId id="272" r:id="rId14"/>
    <p:sldId id="281" r:id="rId15"/>
    <p:sldId id="373" r:id="rId16"/>
  </p:sldIdLst>
  <p:sldSz cx="13055600" cy="9791700"/>
  <p:notesSz cx="17475200" cy="9791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161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31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03" autoAdjust="0"/>
    <p:restoredTop sz="94651" autoAdjust="0"/>
  </p:normalViewPr>
  <p:slideViewPr>
    <p:cSldViewPr>
      <p:cViewPr varScale="1">
        <p:scale>
          <a:sx n="59" d="100"/>
          <a:sy n="59" d="100"/>
        </p:scale>
        <p:origin x="1392" y="66"/>
      </p:cViewPr>
      <p:guideLst>
        <p:guide orient="horz" pos="2880"/>
        <p:guide pos="161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72" y="-178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3D02E99-099D-425A-8699-670917785796}"/>
              </a:ext>
            </a:extLst>
          </p:cNvPr>
          <p:cNvSpPr>
            <a:spLocks noGrp="1"/>
          </p:cNvSpPr>
          <p:nvPr>
            <p:ph type="hdr" sz="quarter"/>
          </p:nvPr>
        </p:nvSpPr>
        <p:spPr>
          <a:xfrm>
            <a:off x="0" y="0"/>
            <a:ext cx="7572375" cy="49053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D608FD7A-9CC0-4599-BD0A-642F10BC2E1A}"/>
              </a:ext>
            </a:extLst>
          </p:cNvPr>
          <p:cNvSpPr>
            <a:spLocks noGrp="1"/>
          </p:cNvSpPr>
          <p:nvPr>
            <p:ph type="dt" sz="quarter" idx="1"/>
          </p:nvPr>
        </p:nvSpPr>
        <p:spPr>
          <a:xfrm>
            <a:off x="9898063" y="0"/>
            <a:ext cx="7572375" cy="490538"/>
          </a:xfrm>
          <a:prstGeom prst="rect">
            <a:avLst/>
          </a:prstGeom>
        </p:spPr>
        <p:txBody>
          <a:bodyPr vert="horz" lIns="91440" tIns="45720" rIns="91440" bIns="45720" rtlCol="0"/>
          <a:lstStyle>
            <a:lvl1pPr algn="r">
              <a:defRPr sz="1200"/>
            </a:lvl1pPr>
          </a:lstStyle>
          <a:p>
            <a:fld id="{30FD9114-80B5-4ED7-B8E5-3A0868472264}" type="datetime4">
              <a:rPr lang="en-US" smtClean="0"/>
              <a:t>October 17, 2018</a:t>
            </a:fld>
            <a:endParaRPr lang="en-US"/>
          </a:p>
        </p:txBody>
      </p:sp>
      <p:sp>
        <p:nvSpPr>
          <p:cNvPr id="4" name="Footer Placeholder 3">
            <a:extLst>
              <a:ext uri="{FF2B5EF4-FFF2-40B4-BE49-F238E27FC236}">
                <a16:creationId xmlns:a16="http://schemas.microsoft.com/office/drawing/2014/main" id="{5224D84F-C05A-462E-8E13-F79B6EFDDF67}"/>
              </a:ext>
            </a:extLst>
          </p:cNvPr>
          <p:cNvSpPr>
            <a:spLocks noGrp="1"/>
          </p:cNvSpPr>
          <p:nvPr>
            <p:ph type="ftr" sz="quarter" idx="2"/>
          </p:nvPr>
        </p:nvSpPr>
        <p:spPr>
          <a:xfrm>
            <a:off x="0" y="9301163"/>
            <a:ext cx="7572375" cy="49053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F76C693-50E9-4679-B838-D4E18430BA8C}"/>
              </a:ext>
            </a:extLst>
          </p:cNvPr>
          <p:cNvSpPr>
            <a:spLocks noGrp="1"/>
          </p:cNvSpPr>
          <p:nvPr>
            <p:ph type="sldNum" sz="quarter" idx="3"/>
          </p:nvPr>
        </p:nvSpPr>
        <p:spPr>
          <a:xfrm>
            <a:off x="9898063" y="9301163"/>
            <a:ext cx="7572375" cy="490537"/>
          </a:xfrm>
          <a:prstGeom prst="rect">
            <a:avLst/>
          </a:prstGeom>
        </p:spPr>
        <p:txBody>
          <a:bodyPr vert="horz" lIns="91440" tIns="45720" rIns="91440" bIns="45720" rtlCol="0" anchor="b"/>
          <a:lstStyle>
            <a:lvl1pPr algn="r">
              <a:defRPr sz="1200"/>
            </a:lvl1pPr>
          </a:lstStyle>
          <a:p>
            <a:fld id="{6E9B3389-A65E-496A-AB6E-7A5B74EF2665}" type="slidenum">
              <a:rPr lang="en-US" smtClean="0"/>
              <a:t>‹N°›</a:t>
            </a:fld>
            <a:endParaRPr lang="en-US"/>
          </a:p>
        </p:txBody>
      </p:sp>
    </p:spTree>
    <p:extLst>
      <p:ext uri="{BB962C8B-B14F-4D97-AF65-F5344CB8AC3E}">
        <p14:creationId xmlns:p14="http://schemas.microsoft.com/office/powerpoint/2010/main" val="19384447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7572375" cy="4905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9898063" y="0"/>
            <a:ext cx="7572375" cy="490538"/>
          </a:xfrm>
          <a:prstGeom prst="rect">
            <a:avLst/>
          </a:prstGeom>
        </p:spPr>
        <p:txBody>
          <a:bodyPr vert="horz" lIns="91440" tIns="45720" rIns="91440" bIns="45720" rtlCol="0"/>
          <a:lstStyle>
            <a:lvl1pPr algn="r">
              <a:defRPr sz="1200"/>
            </a:lvl1pPr>
          </a:lstStyle>
          <a:p>
            <a:fld id="{A80CCE7E-43AE-4D7A-AD6D-EFF496C901FD}" type="datetime4">
              <a:rPr lang="en-US" smtClean="0"/>
              <a:t>October 17, 2018</a:t>
            </a:fld>
            <a:endParaRPr lang="en-US"/>
          </a:p>
        </p:txBody>
      </p:sp>
      <p:sp>
        <p:nvSpPr>
          <p:cNvPr id="4" name="Slide Image Placeholder 3"/>
          <p:cNvSpPr>
            <a:spLocks noGrp="1" noRot="1" noChangeAspect="1"/>
          </p:cNvSpPr>
          <p:nvPr>
            <p:ph type="sldImg" idx="2"/>
          </p:nvPr>
        </p:nvSpPr>
        <p:spPr>
          <a:xfrm>
            <a:off x="6534150" y="1223963"/>
            <a:ext cx="4406900" cy="33051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747838" y="4711700"/>
            <a:ext cx="13979525" cy="3856038"/>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01163"/>
            <a:ext cx="7572375" cy="49053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9898063" y="9301163"/>
            <a:ext cx="7572375" cy="490537"/>
          </a:xfrm>
          <a:prstGeom prst="rect">
            <a:avLst/>
          </a:prstGeom>
        </p:spPr>
        <p:txBody>
          <a:bodyPr vert="horz" lIns="91440" tIns="45720" rIns="91440" bIns="45720" rtlCol="0" anchor="b"/>
          <a:lstStyle>
            <a:lvl1pPr algn="r">
              <a:defRPr sz="1200"/>
            </a:lvl1pPr>
          </a:lstStyle>
          <a:p>
            <a:fld id="{CC7BB43D-6859-4C14-84A8-D9538C9727DB}" type="slidenum">
              <a:rPr lang="en-US" smtClean="0"/>
              <a:t>‹N°›</a:t>
            </a:fld>
            <a:endParaRPr lang="en-US"/>
          </a:p>
        </p:txBody>
      </p:sp>
    </p:spTree>
    <p:extLst>
      <p:ext uri="{BB962C8B-B14F-4D97-AF65-F5344CB8AC3E}">
        <p14:creationId xmlns:p14="http://schemas.microsoft.com/office/powerpoint/2010/main" val="329832070"/>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notesMaster" Target="../notesMasters/notesMaster1.xml"/><Relationship Id="rId1" Type="http://schemas.openxmlformats.org/officeDocument/2006/relationships/vmlDrawing" Target="../drawings/vmlDrawing1.vml"/><Relationship Id="rId5" Type="http://schemas.openxmlformats.org/officeDocument/2006/relationships/image" Target="../media/image8.emf"/><Relationship Id="rId4" Type="http://schemas.openxmlformats.org/officeDocument/2006/relationships/package" Target="../embeddings/Microsoft_PowerPoint_Slide.sldx"/></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Date Placeholder 3"/>
          <p:cNvSpPr>
            <a:spLocks noGrp="1"/>
          </p:cNvSpPr>
          <p:nvPr>
            <p:ph type="dt" idx="10"/>
          </p:nvPr>
        </p:nvSpPr>
        <p:spPr/>
        <p:txBody>
          <a:bodyPr/>
          <a:lstStyle/>
          <a:p>
            <a:fld id="{A80CCE7E-43AE-4D7A-AD6D-EFF496C901FD}" type="datetime4">
              <a:rPr lang="en-US" smtClean="0"/>
              <a:t>October 17,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a:t>
            </a:fld>
            <a:endParaRPr lang="en-US"/>
          </a:p>
        </p:txBody>
      </p:sp>
    </p:spTree>
    <p:extLst>
      <p:ext uri="{BB962C8B-B14F-4D97-AF65-F5344CB8AC3E}">
        <p14:creationId xmlns:p14="http://schemas.microsoft.com/office/powerpoint/2010/main" val="9923353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example shows three “editions” of the New York Times, each issued on a different carrier type.</a:t>
            </a:r>
          </a:p>
          <a:p>
            <a:endParaRPr lang="en-GB" dirty="0"/>
          </a:p>
          <a:p>
            <a:r>
              <a:rPr lang="en-GB" dirty="0"/>
              <a:t>Following the LRM, these are described as three separate serial works. This allows each description to maintain accuracy. For example if the </a:t>
            </a:r>
            <a:r>
              <a:rPr lang="en-GB" dirty="0" err="1"/>
              <a:t>CD-Rom</a:t>
            </a:r>
            <a:r>
              <a:rPr lang="en-GB" dirty="0"/>
              <a:t> edition ceases, a user will not assume that a later issue is available in that format; if the content of the print and online editions diverges, the user will not assume that either format will contain the information required.</a:t>
            </a:r>
          </a:p>
        </p:txBody>
      </p:sp>
      <p:sp>
        <p:nvSpPr>
          <p:cNvPr id="4" name="Date Placeholder 3"/>
          <p:cNvSpPr>
            <a:spLocks noGrp="1"/>
          </p:cNvSpPr>
          <p:nvPr>
            <p:ph type="dt" idx="10"/>
          </p:nvPr>
        </p:nvSpPr>
        <p:spPr/>
        <p:txBody>
          <a:bodyPr/>
          <a:lstStyle/>
          <a:p>
            <a:fld id="{A80CCE7E-43AE-4D7A-AD6D-EFF496C901FD}" type="datetime4">
              <a:rPr lang="en-US" smtClean="0"/>
              <a:t>October 17,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10</a:t>
            </a:fld>
            <a:endParaRPr lang="en-US"/>
          </a:p>
        </p:txBody>
      </p:sp>
    </p:spTree>
    <p:extLst>
      <p:ext uri="{BB962C8B-B14F-4D97-AF65-F5344CB8AC3E}">
        <p14:creationId xmlns:p14="http://schemas.microsoft.com/office/powerpoint/2010/main" val="19640448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diagram shows how RDA can be used to collocate serial works in the same “family”.</a:t>
            </a:r>
          </a:p>
          <a:p>
            <a:endParaRPr lang="en-GB" dirty="0"/>
          </a:p>
          <a:p>
            <a:r>
              <a:rPr lang="en-GB" dirty="0"/>
              <a:t>Any set of works may be assigned a common appellation with the same </a:t>
            </a:r>
            <a:r>
              <a:rPr lang="en-GB" dirty="0" err="1"/>
              <a:t>nomen</a:t>
            </a:r>
            <a:r>
              <a:rPr lang="en-GB" dirty="0"/>
              <a:t> string.</a:t>
            </a:r>
          </a:p>
          <a:p>
            <a:endParaRPr lang="en-GB" dirty="0"/>
          </a:p>
          <a:p>
            <a:r>
              <a:rPr lang="en-GB" dirty="0"/>
              <a:t>RDA provides three sub-types of appellation element for a “work group appellation” that can be assigned to each work in the group. Only a single </a:t>
            </a:r>
            <a:r>
              <a:rPr lang="en-GB" dirty="0" err="1"/>
              <a:t>nomen</a:t>
            </a:r>
            <a:r>
              <a:rPr lang="en-GB" dirty="0"/>
              <a:t> string is required, so there is no provision for variant access points, or unstructured description; the method only works for authorized access points or an associated identifier. The general appellation element is provided as a catch-all, and as a data gathering mechanism.</a:t>
            </a:r>
          </a:p>
          <a:p>
            <a:endParaRPr lang="en-GB" dirty="0"/>
          </a:p>
          <a:p>
            <a:r>
              <a:rPr lang="en-GB" dirty="0"/>
              <a:t>This approach is already used by the ISSN Network: an ISSN-L functions as an identifier for work group, so all editions of the New York Times can be collocated in an information retrieval application.</a:t>
            </a:r>
          </a:p>
        </p:txBody>
      </p:sp>
      <p:sp>
        <p:nvSpPr>
          <p:cNvPr id="4" name="Date Placeholder 3"/>
          <p:cNvSpPr>
            <a:spLocks noGrp="1"/>
          </p:cNvSpPr>
          <p:nvPr>
            <p:ph type="dt" idx="10"/>
          </p:nvPr>
        </p:nvSpPr>
        <p:spPr/>
        <p:txBody>
          <a:bodyPr/>
          <a:lstStyle/>
          <a:p>
            <a:fld id="{A80CCE7E-43AE-4D7A-AD6D-EFF496C901FD}" type="datetime4">
              <a:rPr lang="en-US" smtClean="0"/>
              <a:t>October 17,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11</a:t>
            </a:fld>
            <a:endParaRPr lang="en-US"/>
          </a:p>
        </p:txBody>
      </p:sp>
    </p:spTree>
    <p:extLst>
      <p:ext uri="{BB962C8B-B14F-4D97-AF65-F5344CB8AC3E}">
        <p14:creationId xmlns:p14="http://schemas.microsoft.com/office/powerpoint/2010/main" val="14028132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serial work is diachronic work that is issued successively with no intended termination.</a:t>
            </a:r>
          </a:p>
          <a:p>
            <a:endParaRPr lang="en-GB" dirty="0"/>
          </a:p>
          <a:p>
            <a:r>
              <a:rPr lang="en-GB" dirty="0"/>
              <a:t>The LRM offers three high-level relationships that can be used to model the complexity of a serial work and its issues.</a:t>
            </a:r>
          </a:p>
          <a:p>
            <a:endParaRPr lang="en-GB" dirty="0"/>
          </a:p>
          <a:p>
            <a:r>
              <a:rPr lang="en-GB" dirty="0"/>
              <a:t>LRM-R19 is used to place the works that are the individual issues in sequence according to their numerical and chronological enumeration, even if an issue is embodied in a different chronological order.</a:t>
            </a:r>
          </a:p>
          <a:p>
            <a:endParaRPr lang="en-GB" dirty="0"/>
          </a:p>
          <a:p>
            <a:r>
              <a:rPr lang="en-GB" dirty="0"/>
              <a:t>LRM=R22 is used to relate serial works that undergo a change of issuance plan, for example if the carrier type of the embodied issue changes from printed volume to online resource.</a:t>
            </a:r>
          </a:p>
          <a:p>
            <a:endParaRPr lang="en-GB" dirty="0"/>
          </a:p>
          <a:p>
            <a:r>
              <a:rPr lang="en-GB" dirty="0"/>
              <a:t>LRM-R25 is used to relate the expressions of individual issues to the expression of the serial work.</a:t>
            </a:r>
          </a:p>
          <a:p>
            <a:endParaRPr lang="en-GB" dirty="0"/>
          </a:p>
          <a:p>
            <a:r>
              <a:rPr lang="en-GB" dirty="0"/>
              <a:t>These relationships have been implemented as elements in RDA. The Work-Work elements are used in the hierarchical organization of existing, more refined RDA elements.</a:t>
            </a:r>
          </a:p>
          <a:p>
            <a:endParaRPr lang="en-GB" dirty="0"/>
          </a:p>
          <a:p>
            <a:r>
              <a:rPr lang="en-GB" dirty="0"/>
              <a:t>If each “issue” of a serial work is itself an aggregate, then the serial becomes an aggregate of aggregates.</a:t>
            </a:r>
          </a:p>
        </p:txBody>
      </p:sp>
      <p:sp>
        <p:nvSpPr>
          <p:cNvPr id="4" name="Slide Number Placeholder 3"/>
          <p:cNvSpPr>
            <a:spLocks noGrp="1"/>
          </p:cNvSpPr>
          <p:nvPr>
            <p:ph type="sldNum" sz="quarter" idx="10"/>
          </p:nvPr>
        </p:nvSpPr>
        <p:spPr/>
        <p:txBody>
          <a:bodyPr/>
          <a:lstStyle/>
          <a:p>
            <a:fld id="{08F150A1-574D-469C-8C1C-54A24F397A80}" type="slidenum">
              <a:rPr lang="en-GB" smtClean="0"/>
              <a:t>12</a:t>
            </a:fld>
            <a:endParaRPr lang="en-GB"/>
          </a:p>
        </p:txBody>
      </p:sp>
    </p:spTree>
    <p:extLst>
      <p:ext uri="{BB962C8B-B14F-4D97-AF65-F5344CB8AC3E}">
        <p14:creationId xmlns:p14="http://schemas.microsoft.com/office/powerpoint/2010/main" val="25832109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this diagram, a serial work is transformed into a new, separate serial work.</a:t>
            </a:r>
          </a:p>
          <a:p>
            <a:endParaRPr lang="en-US" dirty="0"/>
          </a:p>
          <a:p>
            <a:r>
              <a:rPr lang="en-US" dirty="0"/>
              <a:t>Each work has an expression that aggregates the expressions of its issues.</a:t>
            </a:r>
          </a:p>
          <a:p>
            <a:endParaRPr lang="en-US" dirty="0"/>
          </a:p>
          <a:p>
            <a:r>
              <a:rPr lang="en-US" dirty="0"/>
              <a:t>Each work realized by an expression of an issue is related to the next issue in the sequence of enumeration.</a:t>
            </a:r>
          </a:p>
          <a:p>
            <a:endParaRPr lang="en-US" dirty="0"/>
          </a:p>
          <a:p>
            <a:r>
              <a:rPr lang="en-US" dirty="0"/>
              <a:t>The diagram does not indicate the structure of the aggregate manifestations. For example,  both serial works may be embodied as a single online resource.</a:t>
            </a:r>
          </a:p>
          <a:p>
            <a:endParaRPr lang="en-US" dirty="0"/>
          </a:p>
          <a:p>
            <a:r>
              <a:rPr lang="en-US" dirty="0"/>
              <a:t>A serial work is one of the most complex information resources that is found in most library collections.</a:t>
            </a:r>
          </a:p>
        </p:txBody>
      </p:sp>
      <p:sp>
        <p:nvSpPr>
          <p:cNvPr id="4" name="Slide Number Placeholder 3"/>
          <p:cNvSpPr>
            <a:spLocks noGrp="1"/>
          </p:cNvSpPr>
          <p:nvPr>
            <p:ph type="sldNum" sz="quarter" idx="10"/>
          </p:nvPr>
        </p:nvSpPr>
        <p:spPr/>
        <p:txBody>
          <a:bodyPr/>
          <a:lstStyle/>
          <a:p>
            <a:fld id="{08F150A1-574D-469C-8C1C-54A24F397A80}" type="slidenum">
              <a:rPr lang="en-GB" smtClean="0"/>
              <a:t>13</a:t>
            </a:fld>
            <a:endParaRPr lang="en-GB"/>
          </a:p>
        </p:txBody>
      </p:sp>
    </p:spTree>
    <p:extLst>
      <p:ext uri="{BB962C8B-B14F-4D97-AF65-F5344CB8AC3E}">
        <p14:creationId xmlns:p14="http://schemas.microsoft.com/office/powerpoint/2010/main" val="151608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RDA now clarifies how to record the provenance of metadata created with RDA. This includes the agents responsible for creating metadata, when the data is created, the source of the data, and so on.</a:t>
            </a:r>
          </a:p>
          <a:p>
            <a:endParaRPr lang="en-GB" dirty="0"/>
          </a:p>
          <a:p>
            <a:r>
              <a:rPr lang="en-GB" dirty="0"/>
              <a:t>RDA provides two provenance elements that are useful for recording changes in the metadata describing a diachronic work. Scope of validity can record a range of “issues” of a diachronic work for which metadata are valid, for example the title proper of the diachronic manifestation. Date of validity records the timespan for which metadata is valid.</a:t>
            </a:r>
          </a:p>
          <a:p>
            <a:endParaRPr lang="en-GB" dirty="0"/>
          </a:p>
          <a:p>
            <a:r>
              <a:rPr lang="en-GB" dirty="0"/>
              <a:t>Some elements have been moved from the Manifestation to Work entities. Frequency is really part of the plan for issuing a diachronic work, and is certainly not a characteristic of the manifestation of an individual issue. The WEM lock means that ISSN can identify any of the Work, Expression, or Manifestation entities, but it is more appropriate as a Work identifier.</a:t>
            </a:r>
          </a:p>
          <a:p>
            <a:endParaRPr lang="en-GB" dirty="0"/>
          </a:p>
          <a:p>
            <a:r>
              <a:rPr lang="en-GB" dirty="0"/>
              <a:t>The impact of the LRM on the ISSN Manual and the International Standard Bibliographic Description are now under review by the ISSN International Centre and the ISBD Review Group, respectively.</a:t>
            </a:r>
          </a:p>
          <a:p>
            <a:endParaRPr lang="en-GB" dirty="0"/>
          </a:p>
          <a:p>
            <a:r>
              <a:rPr lang="en-GB" dirty="0"/>
              <a:t>Liaison on harmonizing RDA, ISSN, and ISBD has been ongoing for many years. The new RDA treatment of serials and aggregates is based on joint meetings, discussions, and papers between these groups, as well as cross-membership of each standards body.</a:t>
            </a:r>
          </a:p>
          <a:p>
            <a:endParaRPr lang="en-GB" dirty="0"/>
          </a:p>
          <a:p>
            <a:r>
              <a:rPr lang="en-GB" dirty="0"/>
              <a:t>The work continues.</a:t>
            </a:r>
          </a:p>
        </p:txBody>
      </p:sp>
      <p:sp>
        <p:nvSpPr>
          <p:cNvPr id="4" name="Date Placeholder 3"/>
          <p:cNvSpPr>
            <a:spLocks noGrp="1"/>
          </p:cNvSpPr>
          <p:nvPr>
            <p:ph type="dt" idx="10"/>
          </p:nvPr>
        </p:nvSpPr>
        <p:spPr/>
        <p:txBody>
          <a:bodyPr/>
          <a:lstStyle/>
          <a:p>
            <a:fld id="{A80CCE7E-43AE-4D7A-AD6D-EFF496C901FD}" type="datetime4">
              <a:rPr lang="en-US" smtClean="0"/>
              <a:t>October 17,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14</a:t>
            </a:fld>
            <a:endParaRPr lang="en-US"/>
          </a:p>
        </p:txBody>
      </p:sp>
    </p:spTree>
    <p:extLst>
      <p:ext uri="{BB962C8B-B14F-4D97-AF65-F5344CB8AC3E}">
        <p14:creationId xmlns:p14="http://schemas.microsoft.com/office/powerpoint/2010/main" val="49601544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Date Placeholder 3"/>
          <p:cNvSpPr>
            <a:spLocks noGrp="1"/>
          </p:cNvSpPr>
          <p:nvPr>
            <p:ph type="dt" idx="10"/>
          </p:nvPr>
        </p:nvSpPr>
        <p:spPr/>
        <p:txBody>
          <a:bodyPr/>
          <a:lstStyle/>
          <a:p>
            <a:fld id="{A80CCE7E-43AE-4D7A-AD6D-EFF496C901FD}" type="datetime4">
              <a:rPr lang="en-US" smtClean="0"/>
              <a:t>October 17,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15</a:t>
            </a:fld>
            <a:endParaRPr lang="en-US"/>
          </a:p>
        </p:txBody>
      </p:sp>
    </p:spTree>
    <p:extLst>
      <p:ext uri="{BB962C8B-B14F-4D97-AF65-F5344CB8AC3E}">
        <p14:creationId xmlns:p14="http://schemas.microsoft.com/office/powerpoint/2010/main" val="3482524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development of the treatment of aggregates in RDA was set aside until the consolidation of IFLA’s Functional Requirements family of models for bibliographic description. This followed a recommendation of the IFLA Working Group on Aggregates that could not reach consensus without clarification and development of related aspects of the other models.</a:t>
            </a:r>
          </a:p>
          <a:p>
            <a:endParaRPr lang="en-GB" dirty="0"/>
          </a:p>
          <a:p>
            <a:r>
              <a:rPr lang="en-GB" dirty="0"/>
              <a:t>The delay lasted six years, although the RSC was able to see final drafts of the consolidated model, the IFLA Library Reference Model (LRM), well in advance of approval and publication in 2017 as a standard of the International Federation of Library Associations and Institutions (IFLA).</a:t>
            </a:r>
          </a:p>
          <a:p>
            <a:endParaRPr lang="en-GB" dirty="0"/>
          </a:p>
          <a:p>
            <a:r>
              <a:rPr lang="en-GB" dirty="0"/>
              <a:t>The LRM confirms the basic model proposed by the Working Group on Aggregates: aggregation is a characteristic the Manifestation entity.</a:t>
            </a:r>
          </a:p>
          <a:p>
            <a:endParaRPr lang="en-GB" dirty="0"/>
          </a:p>
          <a:p>
            <a:r>
              <a:rPr lang="en-GB" dirty="0"/>
              <a:t>The LRM specifically rejects the use of a whole/part relationship between the aggregated content and its component expressions.</a:t>
            </a:r>
          </a:p>
          <a:p>
            <a:endParaRPr lang="en-GB" dirty="0"/>
          </a:p>
          <a:p>
            <a:r>
              <a:rPr lang="en-GB" dirty="0"/>
              <a:t>Instead, the LRM refers to an aggregating work and its expression.</a:t>
            </a:r>
          </a:p>
        </p:txBody>
      </p:sp>
      <p:sp>
        <p:nvSpPr>
          <p:cNvPr id="4" name="Date Placeholder 3"/>
          <p:cNvSpPr>
            <a:spLocks noGrp="1"/>
          </p:cNvSpPr>
          <p:nvPr>
            <p:ph type="dt" idx="1"/>
          </p:nvPr>
        </p:nvSpPr>
        <p:spPr/>
        <p:txBody>
          <a:bodyPr/>
          <a:lstStyle/>
          <a:p>
            <a:fld id="{A80CCE7E-43AE-4D7A-AD6D-EFF496C901FD}" type="datetime4">
              <a:rPr lang="en-US" smtClean="0"/>
              <a:t>October 17, 2018</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2</a:t>
            </a:fld>
            <a:endParaRPr lang="en-US"/>
          </a:p>
        </p:txBody>
      </p:sp>
    </p:spTree>
    <p:extLst>
      <p:ext uri="{BB962C8B-B14F-4D97-AF65-F5344CB8AC3E}">
        <p14:creationId xmlns:p14="http://schemas.microsoft.com/office/powerpoint/2010/main" val="22906209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is the general model for aggregates, taken from the LRM.</a:t>
            </a:r>
          </a:p>
          <a:p>
            <a:endParaRPr lang="en-GB" dirty="0"/>
          </a:p>
          <a:p>
            <a:r>
              <a:rPr lang="en-GB" dirty="0"/>
              <a:t>An aggregate manifestation embodies multiple expressions of one or more works plus a single expression of a single aggregating work.</a:t>
            </a:r>
          </a:p>
          <a:p>
            <a:endParaRPr lang="en-GB" dirty="0"/>
          </a:p>
          <a:p>
            <a:r>
              <a:rPr lang="en-GB" dirty="0"/>
              <a:t>Essentially, the aggregating work and its expression are the content of the aggregate manifestation that selects, organizes, and incorporates the content of the expressions that are aggregated in the manifestation.</a:t>
            </a:r>
          </a:p>
          <a:p>
            <a:endParaRPr lang="en-GB" dirty="0"/>
          </a:p>
          <a:p>
            <a:r>
              <a:rPr lang="en-GB" dirty="0"/>
              <a:t>There is no whole/part relationship between the Work entities or the Expression entities, and no corresponding whole/part structure in the Manifestation entity.</a:t>
            </a:r>
          </a:p>
          <a:p>
            <a:endParaRPr lang="en-GB" dirty="0"/>
          </a:p>
          <a:p>
            <a:endParaRPr lang="en-GB" dirty="0"/>
          </a:p>
        </p:txBody>
      </p:sp>
      <p:sp>
        <p:nvSpPr>
          <p:cNvPr id="4" name="Date Placeholder 3"/>
          <p:cNvSpPr>
            <a:spLocks noGrp="1"/>
          </p:cNvSpPr>
          <p:nvPr>
            <p:ph type="dt" idx="1"/>
          </p:nvPr>
        </p:nvSpPr>
        <p:spPr/>
        <p:txBody>
          <a:bodyPr/>
          <a:lstStyle/>
          <a:p>
            <a:fld id="{A80CCE7E-43AE-4D7A-AD6D-EFF496C901FD}" type="datetime4">
              <a:rPr lang="en-US" smtClean="0"/>
              <a:t>October 17, 2018</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3</a:t>
            </a:fld>
            <a:endParaRPr lang="en-US"/>
          </a:p>
        </p:txBody>
      </p:sp>
    </p:spTree>
    <p:extLst>
      <p:ext uri="{BB962C8B-B14F-4D97-AF65-F5344CB8AC3E}">
        <p14:creationId xmlns:p14="http://schemas.microsoft.com/office/powerpoint/2010/main" val="38250432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85FA63E4-45E1-4846-9BD0-50D6E4DEDCA7}"/>
              </a:ext>
            </a:extLst>
          </p:cNvPr>
          <p:cNvSpPr>
            <a:spLocks noGrp="1"/>
          </p:cNvSpPr>
          <p:nvPr>
            <p:ph type="body" idx="1"/>
          </p:nvPr>
        </p:nvSpPr>
        <p:spPr/>
        <p:txBody>
          <a:bodyPr/>
          <a:lstStyle/>
          <a:p>
            <a:r>
              <a:rPr lang="en-GB" dirty="0"/>
              <a:t>It is straightforward to implement this model in RDA.</a:t>
            </a:r>
          </a:p>
          <a:p>
            <a:endParaRPr lang="en-GB" dirty="0"/>
          </a:p>
          <a:p>
            <a:r>
              <a:rPr lang="en-GB" dirty="0"/>
              <a:t>This is the RDA label and definition for the LRM “aggregate manifestation”.</a:t>
            </a:r>
          </a:p>
          <a:p>
            <a:endParaRPr lang="en-GB" dirty="0"/>
          </a:p>
          <a:p>
            <a:r>
              <a:rPr lang="en-GB" dirty="0"/>
              <a:t>This example shows that an individual poem in an anthology is not “part of” the anthology. The poem was not originally conceived as being a part of any future anthology.</a:t>
            </a:r>
          </a:p>
          <a:p>
            <a:endParaRPr lang="en-GB" dirty="0"/>
          </a:p>
          <a:p>
            <a:r>
              <a:rPr lang="en-GB" dirty="0"/>
              <a:t>The example also shows that it is not necessary to record every distinct Work and Expression. There is no need to describe the aggregating work or expression for many applications, if the individual expressions are recorded. Conversely, as perhaps in this example, it may be sufficient to describe the aggregating work and expression and ignore all of the numerous individual poems.</a:t>
            </a:r>
          </a:p>
          <a:p>
            <a:endParaRPr lang="en-GB" dirty="0"/>
          </a:p>
          <a:p>
            <a:r>
              <a:rPr lang="en-GB" dirty="0"/>
              <a:t>It does not matter if different agencies and applications record different components at different times; when the data are brought together, they will be coherent, although some redundancy or duplication will be expected.</a:t>
            </a:r>
          </a:p>
          <a:p>
            <a:endParaRPr lang="en-GB" dirty="0"/>
          </a:p>
          <a:p>
            <a:r>
              <a:rPr lang="en-GB" dirty="0"/>
              <a:t>The LRM provides a specific relationship between the aggregating expression and the expressions that are aggregated. It is not a type of whole/part relationship. This is a new RDA relationship element, labelled “aggregated by” (with inverse “aggregates”).</a:t>
            </a:r>
          </a:p>
          <a:p>
            <a:endParaRPr lang="en-GB" dirty="0"/>
          </a:p>
          <a:p>
            <a:r>
              <a:rPr lang="en-GB" dirty="0"/>
              <a:t>The terminology will be confusing until we become familiar with the new RDA Toolkit.</a:t>
            </a:r>
          </a:p>
          <a:p>
            <a:endParaRPr lang="en-GB" dirty="0"/>
          </a:p>
        </p:txBody>
      </p:sp>
      <p:graphicFrame>
        <p:nvGraphicFramePr>
          <p:cNvPr id="3" name="Objet 2">
            <a:extLst>
              <a:ext uri="{FF2B5EF4-FFF2-40B4-BE49-F238E27FC236}">
                <a16:creationId xmlns:a16="http://schemas.microsoft.com/office/drawing/2014/main" id="{BAAC02A1-2660-46E0-9292-8CE9490ADB51}"/>
              </a:ext>
            </a:extLst>
          </p:cNvPr>
          <p:cNvGraphicFramePr>
            <a:graphicFrameLocks noChangeAspect="1"/>
          </p:cNvGraphicFramePr>
          <p:nvPr>
            <p:extLst>
              <p:ext uri="{D42A27DB-BD31-4B8C-83A1-F6EECF244321}">
                <p14:modId xmlns:p14="http://schemas.microsoft.com/office/powerpoint/2010/main" val="2730913927"/>
              </p:ext>
            </p:extLst>
          </p:nvPr>
        </p:nvGraphicFramePr>
        <p:xfrm>
          <a:off x="6534000" y="1224000"/>
          <a:ext cx="4405685" cy="3304800"/>
        </p:xfrm>
        <a:graphic>
          <a:graphicData uri="http://schemas.openxmlformats.org/presentationml/2006/ole">
            <mc:AlternateContent xmlns:mc="http://schemas.openxmlformats.org/markup-compatibility/2006">
              <mc:Choice xmlns:v="urn:schemas-microsoft-com:vml" Requires="v">
                <p:oleObj spid="_x0000_s1027" name="Slide" r:id="rId4" imgW="6525251" imgH="4894752" progId="PowerPoint.Slide.12">
                  <p:embed/>
                </p:oleObj>
              </mc:Choice>
              <mc:Fallback>
                <p:oleObj name="Slide" r:id="rId4" imgW="6525251" imgH="4894752" progId="PowerPoint.Slide.12">
                  <p:embed/>
                  <p:pic>
                    <p:nvPicPr>
                      <p:cNvPr id="0" name=""/>
                      <p:cNvPicPr/>
                      <p:nvPr/>
                    </p:nvPicPr>
                    <p:blipFill>
                      <a:blip r:embed="rId5"/>
                      <a:stretch>
                        <a:fillRect/>
                      </a:stretch>
                    </p:blipFill>
                    <p:spPr>
                      <a:xfrm>
                        <a:off x="6534000" y="1224000"/>
                        <a:ext cx="4405685" cy="3304800"/>
                      </a:xfrm>
                      <a:prstGeom prst="rect">
                        <a:avLst/>
                      </a:prstGeom>
                      <a:ln w="12700">
                        <a:solidFill>
                          <a:prstClr val="black"/>
                        </a:solidFill>
                      </a:ln>
                    </p:spPr>
                  </p:pic>
                </p:oleObj>
              </mc:Fallback>
            </mc:AlternateContent>
          </a:graphicData>
        </a:graphic>
      </p:graphicFrame>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identifies three distinct categories of aggregate that are based on the relationships between the expressions selected by the aggregating work and expression.</a:t>
            </a:r>
          </a:p>
          <a:p>
            <a:endParaRPr lang="en-GB" dirty="0"/>
          </a:p>
          <a:p>
            <a:r>
              <a:rPr lang="en-GB" dirty="0"/>
              <a:t>In a collection aggregate, the expressions realize works that are intended by their creators to stand alone.</a:t>
            </a:r>
          </a:p>
          <a:p>
            <a:endParaRPr lang="en-GB" dirty="0"/>
          </a:p>
          <a:p>
            <a:r>
              <a:rPr lang="en-GB" dirty="0"/>
              <a:t>In an augmentation aggregate, one of the expressions realizes a work that is intended by its creator to stand alone, and the other expressions realize works that are intended to augment the stand alone work.</a:t>
            </a:r>
          </a:p>
          <a:p>
            <a:endParaRPr lang="en-GB" dirty="0"/>
          </a:p>
          <a:p>
            <a:r>
              <a:rPr lang="en-GB" dirty="0"/>
              <a:t>In a parallel aggregate, all of the expressions realize the same work in translations or different scripts.</a:t>
            </a:r>
          </a:p>
          <a:p>
            <a:endParaRPr lang="en-GB" dirty="0"/>
          </a:p>
          <a:p>
            <a:r>
              <a:rPr lang="en-GB" dirty="0"/>
              <a:t>It is possible for an aggregate to combine different types. For example, an anthology of poems with a commentary and translation of each poem is a combination of all three types.</a:t>
            </a:r>
          </a:p>
        </p:txBody>
      </p:sp>
      <p:sp>
        <p:nvSpPr>
          <p:cNvPr id="4" name="Date Placeholder 3"/>
          <p:cNvSpPr>
            <a:spLocks noGrp="1"/>
          </p:cNvSpPr>
          <p:nvPr>
            <p:ph type="dt" idx="1"/>
          </p:nvPr>
        </p:nvSpPr>
        <p:spPr/>
        <p:txBody>
          <a:bodyPr/>
          <a:lstStyle/>
          <a:p>
            <a:fld id="{A80CCE7E-43AE-4D7A-AD6D-EFF496C901FD}" type="datetime4">
              <a:rPr lang="en-US" smtClean="0"/>
              <a:t>October 17, 2018</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5</a:t>
            </a:fld>
            <a:endParaRPr lang="en-US"/>
          </a:p>
        </p:txBody>
      </p:sp>
    </p:spTree>
    <p:extLst>
      <p:ext uri="{BB962C8B-B14F-4D97-AF65-F5344CB8AC3E}">
        <p14:creationId xmlns:p14="http://schemas.microsoft.com/office/powerpoint/2010/main" val="3354553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LRM describe a “serial” as a complex combination of whole/part and aggregation relationships between manifestations.</a:t>
            </a:r>
          </a:p>
          <a:p>
            <a:endParaRPr lang="en-GB" dirty="0"/>
          </a:p>
          <a:p>
            <a:r>
              <a:rPr lang="en-GB" dirty="0"/>
              <a:t>RDA implements a generalization of the model of a serial manifestation being “published over time”.</a:t>
            </a:r>
          </a:p>
          <a:p>
            <a:endParaRPr lang="en-GB" dirty="0"/>
          </a:p>
          <a:p>
            <a:r>
              <a:rPr lang="en-GB" dirty="0"/>
              <a:t>This is the concept of a diachronic work.</a:t>
            </a:r>
          </a:p>
          <a:p>
            <a:endParaRPr lang="en-GB" dirty="0"/>
          </a:p>
          <a:p>
            <a:r>
              <a:rPr lang="en-GB" dirty="0"/>
              <a:t>If the content is embodied in a manifestation over a timespan, then the content changes during that timespan.</a:t>
            </a:r>
          </a:p>
          <a:p>
            <a:endParaRPr lang="en-GB" dirty="0"/>
          </a:p>
          <a:p>
            <a:r>
              <a:rPr lang="en-GB" dirty="0"/>
              <a:t>The RDA/ONIX Framework for Resource Categorization provides a model of basic attributes of a resource, described in RDA using the Work, Expression, Manifestation, and Item entities. The Framework is the underlying ontology of the RDA carrier, content, and media types.</a:t>
            </a:r>
          </a:p>
          <a:p>
            <a:endParaRPr lang="en-GB" dirty="0"/>
          </a:p>
          <a:p>
            <a:r>
              <a:rPr lang="en-GB" dirty="0"/>
              <a:t>The Framework offers three attributes that categorize how content changes over time. For example, the Extension mode distinguishes succession, where content is accumulated over time, and integration, where content is replaced over time.</a:t>
            </a:r>
          </a:p>
        </p:txBody>
      </p:sp>
      <p:sp>
        <p:nvSpPr>
          <p:cNvPr id="4" name="Date Placeholder 3"/>
          <p:cNvSpPr>
            <a:spLocks noGrp="1"/>
          </p:cNvSpPr>
          <p:nvPr>
            <p:ph type="dt" idx="1"/>
          </p:nvPr>
        </p:nvSpPr>
        <p:spPr/>
        <p:txBody>
          <a:bodyPr/>
          <a:lstStyle/>
          <a:p>
            <a:fld id="{A80CCE7E-43AE-4D7A-AD6D-EFF496C901FD}" type="datetime4">
              <a:rPr lang="en-US" smtClean="0"/>
              <a:t>October 17, 2018</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6</a:t>
            </a:fld>
            <a:endParaRPr lang="en-US"/>
          </a:p>
        </p:txBody>
      </p:sp>
    </p:spTree>
    <p:extLst>
      <p:ext uri="{BB962C8B-B14F-4D97-AF65-F5344CB8AC3E}">
        <p14:creationId xmlns:p14="http://schemas.microsoft.com/office/powerpoint/2010/main" val="2312542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RDA has a new Work element for “extension plan” that has a related RDA vocabulary encoding scheme based on the RDA/ONIX Framework.</a:t>
            </a:r>
          </a:p>
          <a:p>
            <a:endParaRPr lang="en-GB" dirty="0"/>
          </a:p>
          <a:p>
            <a:r>
              <a:rPr lang="en-GB" dirty="0"/>
              <a:t>The vocabulary terms distinguish a serial work from a static work, and distinguish serials works by their extension mode and extension termination.</a:t>
            </a:r>
          </a:p>
          <a:p>
            <a:endParaRPr lang="en-GB" dirty="0"/>
          </a:p>
          <a:p>
            <a:r>
              <a:rPr lang="en-GB" dirty="0"/>
              <a:t>A typical “serial” is a diachronic work with a “successive indeterminate plan” for extension of its content: the content will be added over time, and the timespan is open-ended.</a:t>
            </a:r>
          </a:p>
        </p:txBody>
      </p:sp>
      <p:sp>
        <p:nvSpPr>
          <p:cNvPr id="4" name="Date Placeholder 3"/>
          <p:cNvSpPr>
            <a:spLocks noGrp="1"/>
          </p:cNvSpPr>
          <p:nvPr>
            <p:ph type="dt" idx="1"/>
          </p:nvPr>
        </p:nvSpPr>
        <p:spPr/>
        <p:txBody>
          <a:bodyPr/>
          <a:lstStyle/>
          <a:p>
            <a:fld id="{A80CCE7E-43AE-4D7A-AD6D-EFF496C901FD}" type="datetime4">
              <a:rPr lang="en-US" smtClean="0"/>
              <a:t>October 17, 2018</a:t>
            </a:fld>
            <a:endParaRPr lang="en-US"/>
          </a:p>
        </p:txBody>
      </p:sp>
      <p:sp>
        <p:nvSpPr>
          <p:cNvPr id="5" name="Footer Placeholder 4"/>
          <p:cNvSpPr>
            <a:spLocks noGrp="1"/>
          </p:cNvSpPr>
          <p:nvPr>
            <p:ph type="ftr" sz="quarter" idx="4"/>
          </p:nvPr>
        </p:nvSpPr>
        <p:spPr/>
        <p:txBody>
          <a:bodyPr/>
          <a:lstStyle/>
          <a:p>
            <a:endParaRPr lang="en-US"/>
          </a:p>
        </p:txBody>
      </p:sp>
      <p:sp>
        <p:nvSpPr>
          <p:cNvPr id="6" name="Slide Number Placeholder 5"/>
          <p:cNvSpPr>
            <a:spLocks noGrp="1"/>
          </p:cNvSpPr>
          <p:nvPr>
            <p:ph type="sldNum" sz="quarter" idx="5"/>
          </p:nvPr>
        </p:nvSpPr>
        <p:spPr/>
        <p:txBody>
          <a:bodyPr/>
          <a:lstStyle/>
          <a:p>
            <a:fld id="{CC7BB43D-6859-4C14-84A8-D9538C9727DB}" type="slidenum">
              <a:rPr lang="en-US" smtClean="0"/>
              <a:t>7</a:t>
            </a:fld>
            <a:endParaRPr lang="en-US"/>
          </a:p>
        </p:txBody>
      </p:sp>
    </p:spTree>
    <p:extLst>
      <p:ext uri="{BB962C8B-B14F-4D97-AF65-F5344CB8AC3E}">
        <p14:creationId xmlns:p14="http://schemas.microsoft.com/office/powerpoint/2010/main" val="9709188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well-formed RDA description is coherent if it complies with the RDA ontology, as represented in the RDA Registry. The RDA ontology is now compatible with the ontology of the LRM.</a:t>
            </a:r>
          </a:p>
          <a:p>
            <a:endParaRPr lang="en-GB" dirty="0"/>
          </a:p>
          <a:p>
            <a:r>
              <a:rPr lang="en-GB" dirty="0"/>
              <a:t>In particular, the LRM retains the cardinality restrictions between the FRBR entities. The scope of the Item entity is further clarified: all characteristics that are common to all items that exemplify a manifestation are recorded as characteristics of the manifestation, even if there is only one item (for example, a manuscript).</a:t>
            </a:r>
          </a:p>
          <a:p>
            <a:endParaRPr lang="en-GB" dirty="0"/>
          </a:p>
        </p:txBody>
      </p:sp>
      <p:sp>
        <p:nvSpPr>
          <p:cNvPr id="4" name="Date Placeholder 3"/>
          <p:cNvSpPr>
            <a:spLocks noGrp="1"/>
          </p:cNvSpPr>
          <p:nvPr>
            <p:ph type="dt" idx="10"/>
          </p:nvPr>
        </p:nvSpPr>
        <p:spPr/>
        <p:txBody>
          <a:bodyPr/>
          <a:lstStyle/>
          <a:p>
            <a:fld id="{A80CCE7E-43AE-4D7A-AD6D-EFF496C901FD}" type="datetime4">
              <a:rPr lang="en-US" smtClean="0"/>
              <a:t>October 17,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8</a:t>
            </a:fld>
            <a:endParaRPr lang="en-US"/>
          </a:p>
        </p:txBody>
      </p:sp>
    </p:spTree>
    <p:extLst>
      <p:ext uri="{BB962C8B-B14F-4D97-AF65-F5344CB8AC3E}">
        <p14:creationId xmlns:p14="http://schemas.microsoft.com/office/powerpoint/2010/main" val="36795084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diagram shows the additional cardinality restrictions that apply to serial works.</a:t>
            </a:r>
          </a:p>
          <a:p>
            <a:endParaRPr lang="en-GB" dirty="0"/>
          </a:p>
          <a:p>
            <a:r>
              <a:rPr lang="en-GB" dirty="0"/>
              <a:t>A serial work is realized by only one expression embodied in only one manifestation. Any change in any of these entities results in a new serial work; for example, a serial published in two different carrier types is modelled as two separate serial works.</a:t>
            </a:r>
          </a:p>
          <a:p>
            <a:endParaRPr lang="en-GB" dirty="0"/>
          </a:p>
          <a:p>
            <a:r>
              <a:rPr lang="en-GB" dirty="0"/>
              <a:t>This is known as the WEM lock.</a:t>
            </a:r>
          </a:p>
          <a:p>
            <a:endParaRPr lang="en-GB" dirty="0"/>
          </a:p>
          <a:p>
            <a:r>
              <a:rPr lang="en-GB" dirty="0"/>
              <a:t>The essential fact behind these restrictions is that no plan can predict the future. A publisher may decide to stop publication on a specific carrier, or terminate the publication altogether.</a:t>
            </a:r>
          </a:p>
          <a:p>
            <a:endParaRPr lang="en-GB" dirty="0"/>
          </a:p>
          <a:p>
            <a:r>
              <a:rPr lang="en-GB" dirty="0"/>
              <a:t>The creator of a serial work may decided to split the content into two separate works from a specific point in time, or merge works, etc. These types of change are familiar to serials librarians. The LRM and RDA now provide a clearer approach for recording these changes as they occur.</a:t>
            </a:r>
          </a:p>
          <a:p>
            <a:endParaRPr lang="en-GB" dirty="0"/>
          </a:p>
          <a:p>
            <a:r>
              <a:rPr lang="en-GB" dirty="0"/>
              <a:t>The new approach requires a significant change in the context of describing serials and other diachronic works, but the data to be recorded remains the same.</a:t>
            </a:r>
          </a:p>
        </p:txBody>
      </p:sp>
      <p:sp>
        <p:nvSpPr>
          <p:cNvPr id="4" name="Date Placeholder 3"/>
          <p:cNvSpPr>
            <a:spLocks noGrp="1"/>
          </p:cNvSpPr>
          <p:nvPr>
            <p:ph type="dt" idx="10"/>
          </p:nvPr>
        </p:nvSpPr>
        <p:spPr/>
        <p:txBody>
          <a:bodyPr/>
          <a:lstStyle/>
          <a:p>
            <a:fld id="{A80CCE7E-43AE-4D7A-AD6D-EFF496C901FD}" type="datetime4">
              <a:rPr lang="en-US" smtClean="0"/>
              <a:t>October 17, 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BB43D-6859-4C14-84A8-D9538C9727DB}" type="slidenum">
              <a:rPr lang="en-US" smtClean="0"/>
              <a:t>9</a:t>
            </a:fld>
            <a:endParaRPr lang="en-US"/>
          </a:p>
        </p:txBody>
      </p:sp>
    </p:spTree>
    <p:extLst>
      <p:ext uri="{BB962C8B-B14F-4D97-AF65-F5344CB8AC3E}">
        <p14:creationId xmlns:p14="http://schemas.microsoft.com/office/powerpoint/2010/main" val="36323122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4E5F42C2-A0E0-4A3E-AF7F-14900753DACD}"/>
              </a:ext>
            </a:extLst>
          </p:cNvPr>
          <p:cNvSpPr>
            <a:spLocks noGrp="1"/>
          </p:cNvSpPr>
          <p:nvPr>
            <p:ph type="dt" sz="half" idx="10"/>
          </p:nvPr>
        </p:nvSpPr>
        <p:spPr/>
        <p:txBody>
          <a:bodyPr/>
          <a:lstStyle/>
          <a:p>
            <a:fld id="{DE2E6ABE-B97B-4A73-B202-6A3F101785E5}" type="datetime4">
              <a:rPr lang="en-US" smtClean="0"/>
              <a:t>October 17, 2018</a:t>
            </a:fld>
            <a:endParaRPr lang="en-US" dirty="0"/>
          </a:p>
        </p:txBody>
      </p:sp>
      <p:sp>
        <p:nvSpPr>
          <p:cNvPr id="4" name="Slide Number Placeholder 3">
            <a:extLst>
              <a:ext uri="{FF2B5EF4-FFF2-40B4-BE49-F238E27FC236}">
                <a16:creationId xmlns:a16="http://schemas.microsoft.com/office/drawing/2014/main" id="{1B19B245-955B-4246-A129-BE33BAC62915}"/>
              </a:ext>
            </a:extLst>
          </p:cNvPr>
          <p:cNvSpPr>
            <a:spLocks noGrp="1"/>
          </p:cNvSpPr>
          <p:nvPr>
            <p:ph type="sldNum" sz="quarter" idx="11"/>
          </p:nvPr>
        </p:nvSpPr>
        <p:spPr/>
        <p:txBody>
          <a:bodyPr/>
          <a:lstStyle/>
          <a:p>
            <a:pPr algn="ctr"/>
            <a:fld id="{6B918772-37A3-47DC-BE01-33CAE9FCB74A}" type="slidenum">
              <a:rPr lang="en-US" smtClean="0"/>
              <a:pPr algn="ctr"/>
              <a:t>‹N°›</a:t>
            </a:fld>
            <a:endParaRPr lang="en-US" dirty="0"/>
          </a:p>
        </p:txBody>
      </p:sp>
      <p:sp>
        <p:nvSpPr>
          <p:cNvPr id="5" name="bk object 20">
            <a:extLst>
              <a:ext uri="{FF2B5EF4-FFF2-40B4-BE49-F238E27FC236}">
                <a16:creationId xmlns:a16="http://schemas.microsoft.com/office/drawing/2014/main" id="{430412D5-F62C-4582-822D-523D66A3740B}"/>
              </a:ext>
            </a:extLst>
          </p:cNvPr>
          <p:cNvSpPr/>
          <p:nvPr userDrawn="1"/>
        </p:nvSpPr>
        <p:spPr>
          <a:xfrm>
            <a:off x="0" y="1"/>
            <a:ext cx="13055600" cy="7447051"/>
          </a:xfrm>
          <a:prstGeom prst="rect">
            <a:avLst/>
          </a:prstGeom>
          <a:blipFill>
            <a:blip r:embed="rId2" cstate="print"/>
            <a:stretch>
              <a:fillRect/>
            </a:stretch>
          </a:blipFill>
        </p:spPr>
        <p:txBody>
          <a:bodyPr wrap="square" lIns="0" tIns="0" rIns="0" bIns="0" rtlCol="0"/>
          <a:lstStyle/>
          <a:p>
            <a:endParaRPr sz="1345"/>
          </a:p>
        </p:txBody>
      </p:sp>
      <p:sp>
        <p:nvSpPr>
          <p:cNvPr id="6" name="Holder 3">
            <a:extLst>
              <a:ext uri="{FF2B5EF4-FFF2-40B4-BE49-F238E27FC236}">
                <a16:creationId xmlns:a16="http://schemas.microsoft.com/office/drawing/2014/main" id="{D51EB834-5A36-462F-9766-CF5252829048}"/>
              </a:ext>
            </a:extLst>
          </p:cNvPr>
          <p:cNvSpPr>
            <a:spLocks noGrp="1"/>
          </p:cNvSpPr>
          <p:nvPr>
            <p:ph idx="1" hasCustomPrompt="1"/>
          </p:nvPr>
        </p:nvSpPr>
        <p:spPr>
          <a:xfrm>
            <a:off x="948808" y="4057651"/>
            <a:ext cx="12106792" cy="1908536"/>
          </a:xfrm>
          <a:prstGeom prst="rect">
            <a:avLst/>
          </a:prstGeom>
        </p:spPr>
        <p:txBody>
          <a:bodyPr wrap="square" lIns="0" tIns="0" rIns="0" bIns="0">
            <a:spAutoFit/>
          </a:bodyPr>
          <a:lstStyle>
            <a:lvl1pPr algn="l">
              <a:defRPr sz="12402">
                <a:solidFill>
                  <a:schemeClr val="bg1"/>
                </a:solidFill>
                <a:latin typeface="Calibri Light" panose="020F0302020204030204" pitchFamily="34" charset="0"/>
              </a:defRPr>
            </a:lvl1pPr>
          </a:lstStyle>
          <a:p>
            <a:r>
              <a:rPr lang="en-US" dirty="0"/>
              <a:t>Title</a:t>
            </a:r>
          </a:p>
        </p:txBody>
      </p:sp>
    </p:spTree>
    <p:extLst>
      <p:ext uri="{BB962C8B-B14F-4D97-AF65-F5344CB8AC3E}">
        <p14:creationId xmlns:p14="http://schemas.microsoft.com/office/powerpoint/2010/main" val="2138237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Titre et contenu">
    <p:spTree>
      <p:nvGrpSpPr>
        <p:cNvPr id="1" name=""/>
        <p:cNvGrpSpPr/>
        <p:nvPr/>
      </p:nvGrpSpPr>
      <p:grpSpPr>
        <a:xfrm>
          <a:off x="0" y="0"/>
          <a:ext cx="0" cy="0"/>
          <a:chOff x="0" y="0"/>
          <a:chExt cx="0" cy="0"/>
        </a:xfrm>
      </p:grpSpPr>
      <p:sp>
        <p:nvSpPr>
          <p:cNvPr id="2" name="Titre 1"/>
          <p:cNvSpPr>
            <a:spLocks noGrp="1"/>
          </p:cNvSpPr>
          <p:nvPr>
            <p:ph type="title" hasCustomPrompt="1"/>
          </p:nvPr>
        </p:nvSpPr>
        <p:spPr>
          <a:xfrm>
            <a:off x="1130800" y="1285000"/>
            <a:ext cx="10794000" cy="790986"/>
          </a:xfrm>
        </p:spPr>
        <p:txBody>
          <a:bodyPr/>
          <a:lstStyle/>
          <a:p>
            <a:r>
              <a:rPr lang="en-GB" noProof="0" dirty="0"/>
              <a:t>Titre page courante</a:t>
            </a:r>
          </a:p>
        </p:txBody>
      </p:sp>
      <p:sp>
        <p:nvSpPr>
          <p:cNvPr id="3" name="Espace réservé du contenu 2"/>
          <p:cNvSpPr>
            <a:spLocks noGrp="1"/>
          </p:cNvSpPr>
          <p:nvPr>
            <p:ph idx="1" hasCustomPrompt="1"/>
          </p:nvPr>
        </p:nvSpPr>
        <p:spPr>
          <a:xfrm>
            <a:off x="1130800" y="2570000"/>
            <a:ext cx="10794000" cy="5654000"/>
          </a:xfrm>
        </p:spPr>
        <p:txBody>
          <a:bodyPr/>
          <a:lstStyle>
            <a:lvl1pPr marL="367177" marR="0" indent="-367177" algn="l" defTabSz="489570" rtl="0" eaLnBrk="1" fontAlgn="auto" latinLnBrk="0" hangingPunct="1">
              <a:lnSpc>
                <a:spcPct val="100000"/>
              </a:lnSpc>
              <a:spcBef>
                <a:spcPct val="20000"/>
              </a:spcBef>
              <a:spcAft>
                <a:spcPts val="0"/>
              </a:spcAft>
              <a:buClrTx/>
              <a:buSzTx/>
              <a:buFontTx/>
              <a:buChar char="-"/>
              <a:tabLst/>
              <a:defRPr/>
            </a:lvl1pPr>
            <a:lvl2pPr marL="550766" marR="0" indent="-367177" algn="l" defTabSz="489570" rtl="0" eaLnBrk="1" fontAlgn="auto" latinLnBrk="0" hangingPunct="1">
              <a:lnSpc>
                <a:spcPct val="100000"/>
              </a:lnSpc>
              <a:spcBef>
                <a:spcPct val="20000"/>
              </a:spcBef>
              <a:spcAft>
                <a:spcPts val="0"/>
              </a:spcAft>
              <a:buClrTx/>
              <a:buSzTx/>
              <a:buFont typeface="Arial" panose="020B0604020202020204" pitchFamily="34" charset="0"/>
              <a:buChar char="•"/>
              <a:tabLst/>
              <a:defRPr/>
            </a:lvl2pPr>
            <a:lvl3pPr marL="936642" marR="0" indent="-367177" algn="l" defTabSz="489570" rtl="0" eaLnBrk="1" fontAlgn="auto" latinLnBrk="0" hangingPunct="1">
              <a:lnSpc>
                <a:spcPct val="100000"/>
              </a:lnSpc>
              <a:spcBef>
                <a:spcPct val="20000"/>
              </a:spcBef>
              <a:spcAft>
                <a:spcPts val="0"/>
              </a:spcAft>
              <a:buClrTx/>
              <a:buSzTx/>
              <a:buFont typeface="Courier New" panose="02070309020205020404" pitchFamily="49" charset="0"/>
              <a:buChar char="o"/>
              <a:tabLst/>
              <a:defRPr/>
            </a:lvl3pPr>
            <a:lvl4pPr marL="2080671" marR="0" indent="-367177" algn="l" defTabSz="489570" rtl="0" eaLnBrk="1" fontAlgn="auto" latinLnBrk="0" hangingPunct="1">
              <a:lnSpc>
                <a:spcPct val="100000"/>
              </a:lnSpc>
              <a:spcBef>
                <a:spcPct val="20000"/>
              </a:spcBef>
              <a:spcAft>
                <a:spcPts val="0"/>
              </a:spcAft>
              <a:buClrTx/>
              <a:buSzTx/>
              <a:buFont typeface="Arial"/>
              <a:buChar char="–"/>
              <a:tabLst/>
              <a:defRPr/>
            </a:lvl4pPr>
            <a:lvl5pPr marL="2570241" marR="0" indent="-367177" algn="l" defTabSz="489570" rtl="0" eaLnBrk="1" fontAlgn="auto" latinLnBrk="0" hangingPunct="1">
              <a:lnSpc>
                <a:spcPct val="100000"/>
              </a:lnSpc>
              <a:spcBef>
                <a:spcPct val="20000"/>
              </a:spcBef>
              <a:spcAft>
                <a:spcPts val="0"/>
              </a:spcAft>
              <a:buClrTx/>
              <a:buSzTx/>
              <a:buFont typeface="Arial"/>
              <a:buChar char="»"/>
              <a:tabLst/>
              <a:defRPr sz="1499"/>
            </a:lvl5pPr>
          </a:lstStyle>
          <a:p>
            <a:pPr marL="367177" marR="0" lvl="0" indent="-367177" algn="l" defTabSz="489570" rtl="0" eaLnBrk="1" fontAlgn="auto" latinLnBrk="0" hangingPunct="1">
              <a:lnSpc>
                <a:spcPct val="100000"/>
              </a:lnSpc>
              <a:spcBef>
                <a:spcPct val="20000"/>
              </a:spcBef>
              <a:spcAft>
                <a:spcPts val="0"/>
              </a:spcAft>
              <a:buClrTx/>
              <a:buSzTx/>
              <a:tabLst/>
              <a:defRPr/>
            </a:pPr>
            <a:r>
              <a:rPr lang="en-GB" noProof="0" dirty="0"/>
              <a:t>Premier </a:t>
            </a:r>
            <a:r>
              <a:rPr lang="en-GB" noProof="0" dirty="0" err="1"/>
              <a:t>niveau</a:t>
            </a:r>
            <a:endParaRPr lang="en-GB" noProof="0" dirty="0"/>
          </a:p>
          <a:p>
            <a:pPr marL="550766" marR="0" lvl="1" indent="-367177" algn="l" defTabSz="489570" rtl="0" eaLnBrk="1" fontAlgn="auto" latinLnBrk="0" hangingPunct="1">
              <a:lnSpc>
                <a:spcPct val="100000"/>
              </a:lnSpc>
              <a:spcBef>
                <a:spcPct val="20000"/>
              </a:spcBef>
              <a:spcAft>
                <a:spcPts val="0"/>
              </a:spcAft>
              <a:buClrTx/>
              <a:buSzTx/>
              <a:tabLst/>
              <a:defRPr/>
            </a:pPr>
            <a:r>
              <a:rPr lang="en-GB" noProof="0" dirty="0" err="1"/>
              <a:t>Deuxième</a:t>
            </a:r>
            <a:r>
              <a:rPr lang="en-GB" noProof="0" dirty="0"/>
              <a:t> </a:t>
            </a:r>
            <a:r>
              <a:rPr lang="en-GB" noProof="0" dirty="0" err="1"/>
              <a:t>niveau</a:t>
            </a:r>
            <a:endParaRPr lang="en-GB" noProof="0" dirty="0"/>
          </a:p>
          <a:p>
            <a:pPr marL="936642" marR="0" lvl="2" indent="-367177" algn="l" defTabSz="489570" rtl="0" eaLnBrk="1" fontAlgn="auto" latinLnBrk="0" hangingPunct="1">
              <a:lnSpc>
                <a:spcPct val="100000"/>
              </a:lnSpc>
              <a:spcBef>
                <a:spcPct val="20000"/>
              </a:spcBef>
              <a:spcAft>
                <a:spcPts val="0"/>
              </a:spcAft>
              <a:buClrTx/>
              <a:buSzTx/>
              <a:tabLst/>
              <a:defRPr/>
            </a:pPr>
            <a:r>
              <a:rPr lang="en-GB" noProof="0" dirty="0" err="1"/>
              <a:t>Troisième</a:t>
            </a:r>
            <a:r>
              <a:rPr lang="en-GB" noProof="0" dirty="0"/>
              <a:t> </a:t>
            </a:r>
            <a:r>
              <a:rPr lang="en-GB" noProof="0" dirty="0" err="1"/>
              <a:t>niveau</a:t>
            </a:r>
            <a:endParaRPr lang="en-GB" noProof="0" dirty="0"/>
          </a:p>
          <a:p>
            <a:pPr marL="2080671" marR="0" lvl="3" indent="-367177" algn="l" defTabSz="489570" rtl="0" eaLnBrk="1" fontAlgn="auto" latinLnBrk="0" hangingPunct="1">
              <a:lnSpc>
                <a:spcPct val="100000"/>
              </a:lnSpc>
              <a:spcBef>
                <a:spcPct val="20000"/>
              </a:spcBef>
              <a:spcAft>
                <a:spcPts val="0"/>
              </a:spcAft>
              <a:buClrTx/>
              <a:buSzTx/>
              <a:tabLst/>
              <a:defRPr/>
            </a:pPr>
            <a:r>
              <a:rPr lang="en-GB" noProof="0" dirty="0" err="1"/>
              <a:t>Quatrième</a:t>
            </a:r>
            <a:r>
              <a:rPr lang="en-GB" noProof="0" dirty="0"/>
              <a:t> </a:t>
            </a:r>
            <a:r>
              <a:rPr lang="en-GB" noProof="0" dirty="0" err="1"/>
              <a:t>niveau</a:t>
            </a:r>
            <a:endParaRPr lang="en-GB" noProof="0" dirty="0"/>
          </a:p>
          <a:p>
            <a:pPr marL="2570241" marR="0" lvl="4" indent="-367177" algn="l" defTabSz="489570" rtl="0" eaLnBrk="1" fontAlgn="auto" latinLnBrk="0" hangingPunct="1">
              <a:lnSpc>
                <a:spcPct val="100000"/>
              </a:lnSpc>
              <a:spcBef>
                <a:spcPct val="20000"/>
              </a:spcBef>
              <a:spcAft>
                <a:spcPts val="0"/>
              </a:spcAft>
              <a:buClrTx/>
              <a:buSzTx/>
              <a:tabLst/>
              <a:defRPr/>
            </a:pPr>
            <a:r>
              <a:rPr lang="en-GB" noProof="0" dirty="0" err="1"/>
              <a:t>Cinquième</a:t>
            </a:r>
            <a:r>
              <a:rPr lang="en-GB" noProof="0" dirty="0"/>
              <a:t> </a:t>
            </a:r>
            <a:r>
              <a:rPr lang="en-GB" noProof="0" dirty="0" err="1"/>
              <a:t>niveau</a:t>
            </a:r>
            <a:endParaRPr lang="en-GB" noProof="0" dirty="0"/>
          </a:p>
          <a:p>
            <a:pPr marL="367177" marR="0" lvl="0" indent="-367177" algn="l" defTabSz="489570" rtl="0" eaLnBrk="1" fontAlgn="auto" latinLnBrk="0" hangingPunct="1">
              <a:lnSpc>
                <a:spcPct val="100000"/>
              </a:lnSpc>
              <a:spcBef>
                <a:spcPct val="20000"/>
              </a:spcBef>
              <a:spcAft>
                <a:spcPts val="0"/>
              </a:spcAft>
              <a:buClrTx/>
              <a:buSzTx/>
              <a:buFontTx/>
              <a:buChar char="-"/>
              <a:tabLst/>
              <a:defRPr/>
            </a:pPr>
            <a:endParaRPr kumimoji="0" lang="en-GB" sz="1499" b="0" i="0" u="none" strike="noStrike" kern="1200" cap="none" spc="0" normalizeH="0" baseline="0" noProof="0" dirty="0">
              <a:ln>
                <a:noFill/>
              </a:ln>
              <a:solidFill>
                <a:srgbClr val="646464"/>
              </a:solidFill>
              <a:effectLst/>
              <a:uLnTx/>
              <a:uFillTx/>
              <a:latin typeface="+mn-lt"/>
              <a:ea typeface="+mn-ea"/>
              <a:cs typeface="+mn-cs"/>
            </a:endParaRPr>
          </a:p>
        </p:txBody>
      </p:sp>
      <p:sp>
        <p:nvSpPr>
          <p:cNvPr id="5" name="Espace réservé du pied de page 4"/>
          <p:cNvSpPr>
            <a:spLocks noGrp="1"/>
          </p:cNvSpPr>
          <p:nvPr>
            <p:ph type="ftr" sz="quarter" idx="11"/>
          </p:nvPr>
        </p:nvSpPr>
        <p:spPr/>
        <p:txBody>
          <a:bodyPr/>
          <a:lstStyle/>
          <a:p>
            <a:endParaRPr lang="en-GB" dirty="0">
              <a:solidFill>
                <a:prstClr val="black"/>
              </a:solidFill>
            </a:endParaRPr>
          </a:p>
        </p:txBody>
      </p:sp>
      <p:sp>
        <p:nvSpPr>
          <p:cNvPr id="8" name="Rectangle 7">
            <a:hlinkClick r:id="" action="ppaction://hlinkshowjump?jump=nextslide"/>
          </p:cNvPr>
          <p:cNvSpPr/>
          <p:nvPr userDrawn="1"/>
        </p:nvSpPr>
        <p:spPr>
          <a:xfrm>
            <a:off x="11455384" y="8917900"/>
            <a:ext cx="524280" cy="5242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89570"/>
            <a:endParaRPr lang="fr-FR" sz="1927">
              <a:solidFill>
                <a:prstClr val="white"/>
              </a:solidFill>
            </a:endParaRPr>
          </a:p>
        </p:txBody>
      </p:sp>
      <p:sp>
        <p:nvSpPr>
          <p:cNvPr id="9" name="Rectangle 8">
            <a:hlinkClick r:id="" action="ppaction://hlinkshowjump?jump=lastslide"/>
          </p:cNvPr>
          <p:cNvSpPr/>
          <p:nvPr userDrawn="1"/>
        </p:nvSpPr>
        <p:spPr>
          <a:xfrm>
            <a:off x="12153496" y="8916792"/>
            <a:ext cx="524280" cy="5242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89570"/>
            <a:endParaRPr lang="fr-FR" sz="1927">
              <a:solidFill>
                <a:prstClr val="white"/>
              </a:solidFill>
            </a:endParaRPr>
          </a:p>
        </p:txBody>
      </p:sp>
      <p:sp>
        <p:nvSpPr>
          <p:cNvPr id="10" name="Rectangle 9">
            <a:hlinkClick r:id="" action="ppaction://hlinkshowjump?jump=firstslide"/>
          </p:cNvPr>
          <p:cNvSpPr/>
          <p:nvPr userDrawn="1"/>
        </p:nvSpPr>
        <p:spPr>
          <a:xfrm>
            <a:off x="9351982" y="8917900"/>
            <a:ext cx="524280" cy="5242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89570"/>
            <a:endParaRPr lang="fr-FR" sz="1927">
              <a:solidFill>
                <a:prstClr val="white"/>
              </a:solidFill>
            </a:endParaRPr>
          </a:p>
        </p:txBody>
      </p:sp>
      <p:sp>
        <p:nvSpPr>
          <p:cNvPr id="11" name="Rectangle 10">
            <a:hlinkClick r:id="" action="ppaction://hlinkshowjump?jump=previousslide"/>
          </p:cNvPr>
          <p:cNvSpPr/>
          <p:nvPr userDrawn="1"/>
        </p:nvSpPr>
        <p:spPr>
          <a:xfrm>
            <a:off x="10050093" y="8916792"/>
            <a:ext cx="524280" cy="524280"/>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89570"/>
            <a:endParaRPr lang="fr-FR" sz="1927">
              <a:solidFill>
                <a:prstClr val="white"/>
              </a:solidFill>
            </a:endParaRPr>
          </a:p>
        </p:txBody>
      </p:sp>
      <p:sp>
        <p:nvSpPr>
          <p:cNvPr id="12" name="Slide Number Placeholder 3">
            <a:extLst>
              <a:ext uri="{FF2B5EF4-FFF2-40B4-BE49-F238E27FC236}">
                <a16:creationId xmlns:a16="http://schemas.microsoft.com/office/drawing/2014/main" id="{73DCE0BB-C441-4437-B6BB-78B7B37A771A}"/>
              </a:ext>
            </a:extLst>
          </p:cNvPr>
          <p:cNvSpPr txBox="1">
            <a:spLocks/>
          </p:cNvSpPr>
          <p:nvPr userDrawn="1"/>
        </p:nvSpPr>
        <p:spPr>
          <a:xfrm>
            <a:off x="341572" y="8953505"/>
            <a:ext cx="474404" cy="501645"/>
          </a:xfrm>
          <a:prstGeom prst="rect">
            <a:avLst/>
          </a:prstGeom>
        </p:spPr>
        <p:txBody>
          <a:bodyPr vert="horz" lIns="91440" tIns="45720" rIns="91440" bIns="45720" rtlCol="0" anchor="ctr"/>
          <a:lstStyle>
            <a:defPPr>
              <a:defRPr lang="en-US"/>
            </a:defPPr>
            <a:lvl1pPr marL="0" algn="r" defTabSz="914400" rtl="0" eaLnBrk="1" latinLnBrk="0" hangingPunct="1">
              <a:defRPr sz="1494" b="1" i="0" kern="1200" baseline="0">
                <a:solidFill>
                  <a:schemeClr val="bg1"/>
                </a:solidFill>
                <a:latin typeface="Calibri" panose="020F050202020403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9A48D05-AF44-4D94-A505-D97A91433368}" type="slidenum">
              <a:rPr lang="en-GB" smtClean="0"/>
              <a:pPr/>
              <a:t>‹N°›</a:t>
            </a:fld>
            <a:endParaRPr lang="en-GB"/>
          </a:p>
        </p:txBody>
      </p:sp>
      <p:sp>
        <p:nvSpPr>
          <p:cNvPr id="13" name="Date Placeholder 2">
            <a:extLst>
              <a:ext uri="{FF2B5EF4-FFF2-40B4-BE49-F238E27FC236}">
                <a16:creationId xmlns:a16="http://schemas.microsoft.com/office/drawing/2014/main" id="{775954CD-31EE-48FD-ABF5-8B513E70A0BE}"/>
              </a:ext>
            </a:extLst>
          </p:cNvPr>
          <p:cNvSpPr>
            <a:spLocks noGrp="1"/>
          </p:cNvSpPr>
          <p:nvPr>
            <p:ph type="dt" sz="half" idx="10"/>
          </p:nvPr>
        </p:nvSpPr>
        <p:spPr>
          <a:xfrm>
            <a:off x="9393200" y="9010651"/>
            <a:ext cx="3344904" cy="501645"/>
          </a:xfrm>
        </p:spPr>
        <p:txBody>
          <a:bodyPr/>
          <a:lstStyle/>
          <a:p>
            <a:fld id="{E001E81F-CAD3-412B-8E6F-53481B321DC6}" type="datetime4">
              <a:rPr lang="en-US" smtClean="0"/>
              <a:t>October 17, 2018</a:t>
            </a:fld>
            <a:endParaRPr lang="en-US" dirty="0"/>
          </a:p>
        </p:txBody>
      </p:sp>
    </p:spTree>
    <p:extLst>
      <p:ext uri="{BB962C8B-B14F-4D97-AF65-F5344CB8AC3E}">
        <p14:creationId xmlns:p14="http://schemas.microsoft.com/office/powerpoint/2010/main" val="10170058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0C43566-6046-4E9C-8D17-ED54F38F8A33}"/>
              </a:ext>
            </a:extLst>
          </p:cNvPr>
          <p:cNvSpPr>
            <a:spLocks noGrp="1"/>
          </p:cNvSpPr>
          <p:nvPr>
            <p:ph type="dt" sz="half" idx="10"/>
          </p:nvPr>
        </p:nvSpPr>
        <p:spPr/>
        <p:txBody>
          <a:bodyPr/>
          <a:lstStyle/>
          <a:p>
            <a:fld id="{CA9DFB21-2B77-4727-8DA0-73215DD5C57C}" type="datetime4">
              <a:rPr lang="en-US" smtClean="0"/>
              <a:t>October 17, 2018</a:t>
            </a:fld>
            <a:endParaRPr lang="en-US" dirty="0"/>
          </a:p>
        </p:txBody>
      </p:sp>
      <p:sp>
        <p:nvSpPr>
          <p:cNvPr id="4" name="Slide Number Placeholder 3">
            <a:extLst>
              <a:ext uri="{FF2B5EF4-FFF2-40B4-BE49-F238E27FC236}">
                <a16:creationId xmlns:a16="http://schemas.microsoft.com/office/drawing/2014/main" id="{449AE417-89F3-4937-8D80-F2DD32C664B8}"/>
              </a:ext>
            </a:extLst>
          </p:cNvPr>
          <p:cNvSpPr>
            <a:spLocks noGrp="1"/>
          </p:cNvSpPr>
          <p:nvPr>
            <p:ph type="sldNum" sz="quarter" idx="11"/>
          </p:nvPr>
        </p:nvSpPr>
        <p:spPr/>
        <p:txBody>
          <a:bodyPr/>
          <a:lstStyle/>
          <a:p>
            <a:pPr algn="ctr"/>
            <a:fld id="{6B918772-37A3-47DC-BE01-33CAE9FCB74A}" type="slidenum">
              <a:rPr lang="en-US" smtClean="0"/>
              <a:pPr algn="ctr"/>
              <a:t>‹N°›</a:t>
            </a:fld>
            <a:endParaRPr lang="en-US" dirty="0"/>
          </a:p>
        </p:txBody>
      </p:sp>
      <p:sp>
        <p:nvSpPr>
          <p:cNvPr id="5" name="Title 1">
            <a:extLst>
              <a:ext uri="{FF2B5EF4-FFF2-40B4-BE49-F238E27FC236}">
                <a16:creationId xmlns:a16="http://schemas.microsoft.com/office/drawing/2014/main" id="{043FAD77-7179-4530-8741-F8500359AB01}"/>
              </a:ext>
            </a:extLst>
          </p:cNvPr>
          <p:cNvSpPr>
            <a:spLocks noGrp="1"/>
          </p:cNvSpPr>
          <p:nvPr>
            <p:ph type="title" hasCustomPrompt="1"/>
          </p:nvPr>
        </p:nvSpPr>
        <p:spPr>
          <a:xfrm>
            <a:off x="897811" y="520700"/>
            <a:ext cx="7223988" cy="1893888"/>
          </a:xfrm>
          <a:prstGeom prst="rect">
            <a:avLst/>
          </a:prstGeom>
        </p:spPr>
        <p:txBody>
          <a:bodyPr/>
          <a:lstStyle>
            <a:lvl1pPr>
              <a:defRPr sz="8592">
                <a:solidFill>
                  <a:srgbClr val="203189"/>
                </a:solidFill>
              </a:defRPr>
            </a:lvl1pPr>
          </a:lstStyle>
          <a:p>
            <a:r>
              <a:rPr lang="en-US" dirty="0"/>
              <a:t>Title</a:t>
            </a:r>
          </a:p>
        </p:txBody>
      </p:sp>
      <p:sp>
        <p:nvSpPr>
          <p:cNvPr id="6" name="object 2">
            <a:extLst>
              <a:ext uri="{FF2B5EF4-FFF2-40B4-BE49-F238E27FC236}">
                <a16:creationId xmlns:a16="http://schemas.microsoft.com/office/drawing/2014/main" id="{2D0B4B6A-2A81-4C9F-B649-C12A8B0BD189}"/>
              </a:ext>
            </a:extLst>
          </p:cNvPr>
          <p:cNvSpPr/>
          <p:nvPr userDrawn="1"/>
        </p:nvSpPr>
        <p:spPr>
          <a:xfrm>
            <a:off x="9165487" y="0"/>
            <a:ext cx="3890113" cy="4848542"/>
          </a:xfrm>
          <a:prstGeom prst="rect">
            <a:avLst/>
          </a:prstGeom>
          <a:blipFill>
            <a:blip r:embed="rId2" cstate="print"/>
            <a:stretch>
              <a:fillRect/>
            </a:stretch>
          </a:blipFill>
        </p:spPr>
        <p:txBody>
          <a:bodyPr wrap="square" lIns="0" tIns="0" rIns="0" bIns="0" rtlCol="0"/>
          <a:lstStyle/>
          <a:p>
            <a:endParaRPr sz="1345"/>
          </a:p>
        </p:txBody>
      </p:sp>
      <p:sp>
        <p:nvSpPr>
          <p:cNvPr id="7" name="Text Placeholder 6">
            <a:extLst>
              <a:ext uri="{FF2B5EF4-FFF2-40B4-BE49-F238E27FC236}">
                <a16:creationId xmlns:a16="http://schemas.microsoft.com/office/drawing/2014/main" id="{CAB047D8-AC63-4F78-8530-D1DE054AE735}"/>
              </a:ext>
            </a:extLst>
          </p:cNvPr>
          <p:cNvSpPr>
            <a:spLocks noGrp="1"/>
          </p:cNvSpPr>
          <p:nvPr>
            <p:ph type="body" sz="quarter" idx="12" hasCustomPrompt="1"/>
          </p:nvPr>
        </p:nvSpPr>
        <p:spPr>
          <a:xfrm>
            <a:off x="897810" y="2762250"/>
            <a:ext cx="10070412" cy="4343400"/>
          </a:xfrm>
          <a:prstGeom prst="rect">
            <a:avLst/>
          </a:prstGeom>
        </p:spPr>
        <p:txBody>
          <a:bodyPr/>
          <a:lstStyle>
            <a:lvl1pPr>
              <a:defRPr sz="1793"/>
            </a:lvl1pPr>
          </a:lstStyle>
          <a:p>
            <a:pPr lvl="0"/>
            <a:r>
              <a:rPr lang="en-US" dirty="0"/>
              <a:t>Click to insert text.</a:t>
            </a:r>
          </a:p>
        </p:txBody>
      </p:sp>
    </p:spTree>
    <p:extLst>
      <p:ext uri="{BB962C8B-B14F-4D97-AF65-F5344CB8AC3E}">
        <p14:creationId xmlns:p14="http://schemas.microsoft.com/office/powerpoint/2010/main" val="24580061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1BA9CF6-AB2D-46CF-8D43-4A16861899F5}"/>
              </a:ext>
            </a:extLst>
          </p:cNvPr>
          <p:cNvSpPr>
            <a:spLocks noGrp="1"/>
          </p:cNvSpPr>
          <p:nvPr>
            <p:ph type="dt" sz="half" idx="10"/>
          </p:nvPr>
        </p:nvSpPr>
        <p:spPr/>
        <p:txBody>
          <a:bodyPr/>
          <a:lstStyle/>
          <a:p>
            <a:fld id="{D2008080-C00F-4680-BFFC-33C890FA1B66}" type="datetime4">
              <a:rPr lang="en-US" smtClean="0"/>
              <a:t>October 17, 2018</a:t>
            </a:fld>
            <a:endParaRPr lang="en-US" dirty="0"/>
          </a:p>
        </p:txBody>
      </p:sp>
      <p:sp>
        <p:nvSpPr>
          <p:cNvPr id="4" name="Slide Number Placeholder 3">
            <a:extLst>
              <a:ext uri="{FF2B5EF4-FFF2-40B4-BE49-F238E27FC236}">
                <a16:creationId xmlns:a16="http://schemas.microsoft.com/office/drawing/2014/main" id="{5FC0936E-F890-4240-8C96-18902985B99A}"/>
              </a:ext>
            </a:extLst>
          </p:cNvPr>
          <p:cNvSpPr>
            <a:spLocks noGrp="1"/>
          </p:cNvSpPr>
          <p:nvPr>
            <p:ph type="sldNum" sz="quarter" idx="11"/>
          </p:nvPr>
        </p:nvSpPr>
        <p:spPr/>
        <p:txBody>
          <a:bodyPr/>
          <a:lstStyle/>
          <a:p>
            <a:pPr algn="ctr"/>
            <a:fld id="{6B918772-37A3-47DC-BE01-33CAE9FCB74A}" type="slidenum">
              <a:rPr lang="en-US" smtClean="0"/>
              <a:pPr algn="ctr"/>
              <a:t>‹N°›</a:t>
            </a:fld>
            <a:endParaRPr lang="en-US" dirty="0"/>
          </a:p>
        </p:txBody>
      </p:sp>
      <p:sp>
        <p:nvSpPr>
          <p:cNvPr id="5" name="object 2">
            <a:extLst>
              <a:ext uri="{FF2B5EF4-FFF2-40B4-BE49-F238E27FC236}">
                <a16:creationId xmlns:a16="http://schemas.microsoft.com/office/drawing/2014/main" id="{D34479D8-3FF8-47A6-AFE0-325303D56120}"/>
              </a:ext>
            </a:extLst>
          </p:cNvPr>
          <p:cNvSpPr/>
          <p:nvPr userDrawn="1"/>
        </p:nvSpPr>
        <p:spPr>
          <a:xfrm>
            <a:off x="0" y="0"/>
            <a:ext cx="4714931" cy="5876582"/>
          </a:xfrm>
          <a:prstGeom prst="rect">
            <a:avLst/>
          </a:prstGeom>
          <a:blipFill>
            <a:blip r:embed="rId2" cstate="print"/>
            <a:stretch>
              <a:fillRect/>
            </a:stretch>
          </a:blipFill>
        </p:spPr>
        <p:txBody>
          <a:bodyPr wrap="square" lIns="0" tIns="0" rIns="0" bIns="0" rtlCol="0"/>
          <a:lstStyle/>
          <a:p>
            <a:endParaRPr sz="1345"/>
          </a:p>
        </p:txBody>
      </p:sp>
      <p:sp>
        <p:nvSpPr>
          <p:cNvPr id="6" name="object 3">
            <a:extLst>
              <a:ext uri="{FF2B5EF4-FFF2-40B4-BE49-F238E27FC236}">
                <a16:creationId xmlns:a16="http://schemas.microsoft.com/office/drawing/2014/main" id="{0BCB6BE5-C74F-4DEB-9DB1-035B3B8BF99F}"/>
              </a:ext>
            </a:extLst>
          </p:cNvPr>
          <p:cNvSpPr/>
          <p:nvPr userDrawn="1"/>
        </p:nvSpPr>
        <p:spPr>
          <a:xfrm>
            <a:off x="0" y="793752"/>
            <a:ext cx="5058096" cy="914400"/>
          </a:xfrm>
          <a:custGeom>
            <a:avLst/>
            <a:gdLst/>
            <a:ahLst/>
            <a:cxnLst/>
            <a:rect l="l" t="t" r="r" b="b"/>
            <a:pathLst>
              <a:path w="6770370" h="914400">
                <a:moveTo>
                  <a:pt x="6769963" y="0"/>
                </a:moveTo>
                <a:lnTo>
                  <a:pt x="0" y="0"/>
                </a:lnTo>
                <a:lnTo>
                  <a:pt x="0" y="914400"/>
                </a:lnTo>
                <a:lnTo>
                  <a:pt x="5803036" y="914400"/>
                </a:lnTo>
                <a:lnTo>
                  <a:pt x="6769963" y="0"/>
                </a:lnTo>
                <a:close/>
              </a:path>
            </a:pathLst>
          </a:custGeom>
          <a:solidFill>
            <a:srgbClr val="203189"/>
          </a:solidFill>
        </p:spPr>
        <p:txBody>
          <a:bodyPr wrap="square" lIns="0" tIns="0" rIns="0" bIns="0" rtlCol="0"/>
          <a:lstStyle/>
          <a:p>
            <a:endParaRPr sz="1345" dirty="0"/>
          </a:p>
        </p:txBody>
      </p:sp>
      <p:sp>
        <p:nvSpPr>
          <p:cNvPr id="7" name="TextBox 6">
            <a:extLst>
              <a:ext uri="{FF2B5EF4-FFF2-40B4-BE49-F238E27FC236}">
                <a16:creationId xmlns:a16="http://schemas.microsoft.com/office/drawing/2014/main" id="{5289DB7F-780C-47BB-B26D-B55B3217E60E}"/>
              </a:ext>
            </a:extLst>
          </p:cNvPr>
          <p:cNvSpPr txBox="1"/>
          <p:nvPr userDrawn="1"/>
        </p:nvSpPr>
        <p:spPr>
          <a:xfrm>
            <a:off x="-929832" y="781051"/>
            <a:ext cx="5294349" cy="644151"/>
          </a:xfrm>
          <a:prstGeom prst="rect">
            <a:avLst/>
          </a:prstGeom>
          <a:noFill/>
        </p:spPr>
        <p:txBody>
          <a:bodyPr wrap="square" rtlCol="0">
            <a:spAutoFit/>
          </a:bodyPr>
          <a:lstStyle/>
          <a:p>
            <a:pPr algn="r"/>
            <a:r>
              <a:rPr lang="en-US" sz="3586" dirty="0">
                <a:solidFill>
                  <a:schemeClr val="bg1"/>
                </a:solidFill>
                <a:latin typeface="Calibri Light" panose="020F0302020204030204" pitchFamily="34" charset="0"/>
              </a:rPr>
              <a:t>overview </a:t>
            </a:r>
          </a:p>
        </p:txBody>
      </p:sp>
    </p:spTree>
    <p:extLst>
      <p:ext uri="{BB962C8B-B14F-4D97-AF65-F5344CB8AC3E}">
        <p14:creationId xmlns:p14="http://schemas.microsoft.com/office/powerpoint/2010/main" val="1478009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051833AC-CE29-412E-9586-A2CCCF756ADD}"/>
              </a:ext>
            </a:extLst>
          </p:cNvPr>
          <p:cNvSpPr>
            <a:spLocks noGrp="1"/>
          </p:cNvSpPr>
          <p:nvPr>
            <p:ph type="dt" sz="half" idx="10"/>
          </p:nvPr>
        </p:nvSpPr>
        <p:spPr/>
        <p:txBody>
          <a:bodyPr/>
          <a:lstStyle/>
          <a:p>
            <a:fld id="{D0F6B087-20D5-46FC-9AC3-EF55EF059985}" type="datetime4">
              <a:rPr lang="en-US" smtClean="0"/>
              <a:t>October 17, 2018</a:t>
            </a:fld>
            <a:endParaRPr lang="en-US" dirty="0"/>
          </a:p>
        </p:txBody>
      </p:sp>
      <p:sp>
        <p:nvSpPr>
          <p:cNvPr id="4" name="Slide Number Placeholder 3">
            <a:extLst>
              <a:ext uri="{FF2B5EF4-FFF2-40B4-BE49-F238E27FC236}">
                <a16:creationId xmlns:a16="http://schemas.microsoft.com/office/drawing/2014/main" id="{5785548F-1227-419F-8672-16150B2A2784}"/>
              </a:ext>
            </a:extLst>
          </p:cNvPr>
          <p:cNvSpPr>
            <a:spLocks noGrp="1"/>
          </p:cNvSpPr>
          <p:nvPr>
            <p:ph type="sldNum" sz="quarter" idx="11"/>
          </p:nvPr>
        </p:nvSpPr>
        <p:spPr/>
        <p:txBody>
          <a:bodyPr/>
          <a:lstStyle/>
          <a:p>
            <a:pPr algn="ctr"/>
            <a:fld id="{6B918772-37A3-47DC-BE01-33CAE9FCB74A}" type="slidenum">
              <a:rPr lang="en-US" smtClean="0"/>
              <a:pPr algn="ctr"/>
              <a:t>‹N°›</a:t>
            </a:fld>
            <a:endParaRPr lang="en-US" dirty="0"/>
          </a:p>
        </p:txBody>
      </p:sp>
      <p:sp>
        <p:nvSpPr>
          <p:cNvPr id="5" name="object 2">
            <a:extLst>
              <a:ext uri="{FF2B5EF4-FFF2-40B4-BE49-F238E27FC236}">
                <a16:creationId xmlns:a16="http://schemas.microsoft.com/office/drawing/2014/main" id="{1E9B1FBC-B132-49E1-B55E-D2FA9F7C099B}"/>
              </a:ext>
            </a:extLst>
          </p:cNvPr>
          <p:cNvSpPr/>
          <p:nvPr userDrawn="1"/>
        </p:nvSpPr>
        <p:spPr>
          <a:xfrm>
            <a:off x="9165487" y="0"/>
            <a:ext cx="3890113" cy="4848542"/>
          </a:xfrm>
          <a:prstGeom prst="rect">
            <a:avLst/>
          </a:prstGeom>
          <a:blipFill>
            <a:blip r:embed="rId2" cstate="print"/>
            <a:stretch>
              <a:fillRect/>
            </a:stretch>
          </a:blipFill>
        </p:spPr>
        <p:txBody>
          <a:bodyPr wrap="square" lIns="0" tIns="0" rIns="0" bIns="0" rtlCol="0"/>
          <a:lstStyle/>
          <a:p>
            <a:endParaRPr sz="1345"/>
          </a:p>
        </p:txBody>
      </p:sp>
      <p:sp>
        <p:nvSpPr>
          <p:cNvPr id="6" name="object 3">
            <a:extLst>
              <a:ext uri="{FF2B5EF4-FFF2-40B4-BE49-F238E27FC236}">
                <a16:creationId xmlns:a16="http://schemas.microsoft.com/office/drawing/2014/main" id="{1BDD7E71-4917-4E7C-ABFD-6A843BCDCA0D}"/>
              </a:ext>
            </a:extLst>
          </p:cNvPr>
          <p:cNvSpPr/>
          <p:nvPr userDrawn="1"/>
        </p:nvSpPr>
        <p:spPr>
          <a:xfrm>
            <a:off x="8405156" y="793752"/>
            <a:ext cx="4650583" cy="914400"/>
          </a:xfrm>
          <a:custGeom>
            <a:avLst/>
            <a:gdLst/>
            <a:ahLst/>
            <a:cxnLst/>
            <a:rect l="l" t="t" r="r" b="b"/>
            <a:pathLst>
              <a:path w="6224905" h="914400">
                <a:moveTo>
                  <a:pt x="6224727" y="0"/>
                </a:moveTo>
                <a:lnTo>
                  <a:pt x="0" y="0"/>
                </a:lnTo>
                <a:lnTo>
                  <a:pt x="966927" y="914400"/>
                </a:lnTo>
                <a:lnTo>
                  <a:pt x="6224727" y="914400"/>
                </a:lnTo>
                <a:lnTo>
                  <a:pt x="6224727" y="0"/>
                </a:lnTo>
                <a:close/>
              </a:path>
            </a:pathLst>
          </a:custGeom>
          <a:solidFill>
            <a:srgbClr val="203189"/>
          </a:solidFill>
        </p:spPr>
        <p:txBody>
          <a:bodyPr wrap="square" lIns="0" tIns="0" rIns="0" bIns="0" rtlCol="0"/>
          <a:lstStyle/>
          <a:p>
            <a:endParaRPr sz="1345" dirty="0"/>
          </a:p>
        </p:txBody>
      </p:sp>
      <p:sp>
        <p:nvSpPr>
          <p:cNvPr id="7" name="TextBox 6">
            <a:extLst>
              <a:ext uri="{FF2B5EF4-FFF2-40B4-BE49-F238E27FC236}">
                <a16:creationId xmlns:a16="http://schemas.microsoft.com/office/drawing/2014/main" id="{420C29F6-276F-4ED4-8E5F-E4899554D283}"/>
              </a:ext>
            </a:extLst>
          </p:cNvPr>
          <p:cNvSpPr txBox="1"/>
          <p:nvPr userDrawn="1"/>
        </p:nvSpPr>
        <p:spPr>
          <a:xfrm>
            <a:off x="9089582" y="781051"/>
            <a:ext cx="5294349" cy="644151"/>
          </a:xfrm>
          <a:prstGeom prst="rect">
            <a:avLst/>
          </a:prstGeom>
          <a:noFill/>
        </p:spPr>
        <p:txBody>
          <a:bodyPr wrap="square" rtlCol="0">
            <a:spAutoFit/>
          </a:bodyPr>
          <a:lstStyle/>
          <a:p>
            <a:r>
              <a:rPr lang="en-US" sz="3586" dirty="0">
                <a:solidFill>
                  <a:schemeClr val="bg1"/>
                </a:solidFill>
                <a:latin typeface="Calibri Light" panose="020F0302020204030204" pitchFamily="34" charset="0"/>
              </a:rPr>
              <a:t>overview</a:t>
            </a:r>
          </a:p>
        </p:txBody>
      </p:sp>
    </p:spTree>
    <p:extLst>
      <p:ext uri="{BB962C8B-B14F-4D97-AF65-F5344CB8AC3E}">
        <p14:creationId xmlns:p14="http://schemas.microsoft.com/office/powerpoint/2010/main" val="939323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2B7A163D-3886-46C1-8E21-E308A8AB96A1}"/>
              </a:ext>
            </a:extLst>
          </p:cNvPr>
          <p:cNvSpPr>
            <a:spLocks noGrp="1"/>
          </p:cNvSpPr>
          <p:nvPr>
            <p:ph type="dt" sz="half" idx="10"/>
          </p:nvPr>
        </p:nvSpPr>
        <p:spPr/>
        <p:txBody>
          <a:bodyPr/>
          <a:lstStyle/>
          <a:p>
            <a:fld id="{C8C36631-B86C-466A-BEA1-F9227B57F3C2}" type="datetime4">
              <a:rPr lang="en-US" smtClean="0"/>
              <a:t>October 17, 2018</a:t>
            </a:fld>
            <a:endParaRPr lang="en-US" dirty="0"/>
          </a:p>
        </p:txBody>
      </p:sp>
      <p:sp>
        <p:nvSpPr>
          <p:cNvPr id="4" name="Slide Number Placeholder 3">
            <a:extLst>
              <a:ext uri="{FF2B5EF4-FFF2-40B4-BE49-F238E27FC236}">
                <a16:creationId xmlns:a16="http://schemas.microsoft.com/office/drawing/2014/main" id="{95700779-0233-4175-AB80-845BB3D39F2F}"/>
              </a:ext>
            </a:extLst>
          </p:cNvPr>
          <p:cNvSpPr>
            <a:spLocks noGrp="1"/>
          </p:cNvSpPr>
          <p:nvPr>
            <p:ph type="sldNum" sz="quarter" idx="11"/>
          </p:nvPr>
        </p:nvSpPr>
        <p:spPr/>
        <p:txBody>
          <a:bodyPr/>
          <a:lstStyle/>
          <a:p>
            <a:pPr algn="ctr"/>
            <a:fld id="{6B918772-37A3-47DC-BE01-33CAE9FCB74A}" type="slidenum">
              <a:rPr lang="en-US" smtClean="0"/>
              <a:pPr algn="ctr"/>
              <a:t>‹N°›</a:t>
            </a:fld>
            <a:endParaRPr lang="en-US" dirty="0"/>
          </a:p>
        </p:txBody>
      </p:sp>
      <p:sp>
        <p:nvSpPr>
          <p:cNvPr id="5" name="Holder 3">
            <a:extLst>
              <a:ext uri="{FF2B5EF4-FFF2-40B4-BE49-F238E27FC236}">
                <a16:creationId xmlns:a16="http://schemas.microsoft.com/office/drawing/2014/main" id="{CBA3B939-BD69-4490-A25D-1CF869864331}"/>
              </a:ext>
            </a:extLst>
          </p:cNvPr>
          <p:cNvSpPr>
            <a:spLocks noGrp="1"/>
          </p:cNvSpPr>
          <p:nvPr>
            <p:ph idx="1" hasCustomPrompt="1"/>
          </p:nvPr>
        </p:nvSpPr>
        <p:spPr>
          <a:xfrm>
            <a:off x="4990731" y="4057650"/>
            <a:ext cx="8064869" cy="689869"/>
          </a:xfrm>
          <a:prstGeom prst="rect">
            <a:avLst/>
          </a:prstGeom>
        </p:spPr>
        <p:txBody>
          <a:bodyPr wrap="square" lIns="0" tIns="0" rIns="0" bIns="0">
            <a:spAutoFit/>
          </a:bodyPr>
          <a:lstStyle>
            <a:lvl1pPr algn="ctr">
              <a:defRPr sz="4483">
                <a:solidFill>
                  <a:srgbClr val="203189"/>
                </a:solidFill>
                <a:latin typeface="Calibri Light" panose="020F0302020204030204" pitchFamily="34" charset="0"/>
              </a:defRPr>
            </a:lvl1pPr>
          </a:lstStyle>
          <a:p>
            <a:r>
              <a:rPr lang="en-US" dirty="0"/>
              <a:t>Conclusion</a:t>
            </a:r>
            <a:endParaRPr dirty="0"/>
          </a:p>
        </p:txBody>
      </p:sp>
      <p:sp>
        <p:nvSpPr>
          <p:cNvPr id="6" name="bk object 16">
            <a:extLst>
              <a:ext uri="{FF2B5EF4-FFF2-40B4-BE49-F238E27FC236}">
                <a16:creationId xmlns:a16="http://schemas.microsoft.com/office/drawing/2014/main" id="{FAA1E53A-6FBD-4DBE-8C0D-055893377F68}"/>
              </a:ext>
            </a:extLst>
          </p:cNvPr>
          <p:cNvSpPr/>
          <p:nvPr userDrawn="1"/>
        </p:nvSpPr>
        <p:spPr>
          <a:xfrm>
            <a:off x="0" y="1009650"/>
            <a:ext cx="7688230" cy="7581900"/>
          </a:xfrm>
          <a:prstGeom prst="rect">
            <a:avLst/>
          </a:prstGeom>
          <a:blipFill>
            <a:blip r:embed="rId2" cstate="print"/>
            <a:stretch>
              <a:fillRect/>
            </a:stretch>
          </a:blipFill>
        </p:spPr>
        <p:txBody>
          <a:bodyPr wrap="square" lIns="0" tIns="0" rIns="0" bIns="0" rtlCol="0"/>
          <a:lstStyle/>
          <a:p>
            <a:endParaRPr sz="1345"/>
          </a:p>
        </p:txBody>
      </p:sp>
      <p:sp>
        <p:nvSpPr>
          <p:cNvPr id="7" name="bk object 17">
            <a:extLst>
              <a:ext uri="{FF2B5EF4-FFF2-40B4-BE49-F238E27FC236}">
                <a16:creationId xmlns:a16="http://schemas.microsoft.com/office/drawing/2014/main" id="{C220C9F3-64AA-448A-9B0B-92D658D4D759}"/>
              </a:ext>
            </a:extLst>
          </p:cNvPr>
          <p:cNvSpPr/>
          <p:nvPr userDrawn="1"/>
        </p:nvSpPr>
        <p:spPr>
          <a:xfrm>
            <a:off x="0" y="5556250"/>
            <a:ext cx="1869152" cy="3035300"/>
          </a:xfrm>
          <a:custGeom>
            <a:avLst/>
            <a:gdLst/>
            <a:ahLst/>
            <a:cxnLst/>
            <a:rect l="l" t="t" r="r" b="b"/>
            <a:pathLst>
              <a:path w="2501900" h="3035300">
                <a:moveTo>
                  <a:pt x="0" y="0"/>
                </a:moveTo>
                <a:lnTo>
                  <a:pt x="0" y="3035300"/>
                </a:lnTo>
                <a:lnTo>
                  <a:pt x="2501455" y="3035300"/>
                </a:lnTo>
                <a:lnTo>
                  <a:pt x="0" y="0"/>
                </a:lnTo>
                <a:close/>
              </a:path>
            </a:pathLst>
          </a:custGeom>
          <a:solidFill>
            <a:srgbClr val="203189"/>
          </a:solidFill>
        </p:spPr>
        <p:txBody>
          <a:bodyPr wrap="square" lIns="0" tIns="0" rIns="0" bIns="0" rtlCol="0"/>
          <a:lstStyle/>
          <a:p>
            <a:endParaRPr sz="1345"/>
          </a:p>
        </p:txBody>
      </p:sp>
      <p:sp>
        <p:nvSpPr>
          <p:cNvPr id="8" name="bk object 19">
            <a:extLst>
              <a:ext uri="{FF2B5EF4-FFF2-40B4-BE49-F238E27FC236}">
                <a16:creationId xmlns:a16="http://schemas.microsoft.com/office/drawing/2014/main" id="{593C4038-930A-43D6-BE50-90E2A5DB29B3}"/>
              </a:ext>
            </a:extLst>
          </p:cNvPr>
          <p:cNvSpPr/>
          <p:nvPr userDrawn="1"/>
        </p:nvSpPr>
        <p:spPr>
          <a:xfrm>
            <a:off x="0" y="342900"/>
            <a:ext cx="13055600" cy="914400"/>
          </a:xfrm>
          <a:custGeom>
            <a:avLst/>
            <a:gdLst/>
            <a:ahLst/>
            <a:cxnLst/>
            <a:rect l="l" t="t" r="r" b="b"/>
            <a:pathLst>
              <a:path w="17475200" h="914400">
                <a:moveTo>
                  <a:pt x="0" y="914400"/>
                </a:moveTo>
                <a:lnTo>
                  <a:pt x="17475200" y="914400"/>
                </a:lnTo>
                <a:lnTo>
                  <a:pt x="17475200" y="0"/>
                </a:lnTo>
                <a:lnTo>
                  <a:pt x="0" y="0"/>
                </a:lnTo>
                <a:lnTo>
                  <a:pt x="0" y="914400"/>
                </a:lnTo>
                <a:close/>
              </a:path>
            </a:pathLst>
          </a:custGeom>
          <a:solidFill>
            <a:srgbClr val="203189"/>
          </a:solidFill>
        </p:spPr>
        <p:txBody>
          <a:bodyPr wrap="square" lIns="0" tIns="0" rIns="0" bIns="0" rtlCol="0"/>
          <a:lstStyle/>
          <a:p>
            <a:endParaRPr sz="1345"/>
          </a:p>
        </p:txBody>
      </p:sp>
      <p:sp>
        <p:nvSpPr>
          <p:cNvPr id="9" name="Holder 2">
            <a:extLst>
              <a:ext uri="{FF2B5EF4-FFF2-40B4-BE49-F238E27FC236}">
                <a16:creationId xmlns:a16="http://schemas.microsoft.com/office/drawing/2014/main" id="{E2A89CE0-A685-4873-8C87-2996DED585AC}"/>
              </a:ext>
            </a:extLst>
          </p:cNvPr>
          <p:cNvSpPr>
            <a:spLocks noGrp="1"/>
          </p:cNvSpPr>
          <p:nvPr>
            <p:ph type="title" hasCustomPrompt="1"/>
          </p:nvPr>
        </p:nvSpPr>
        <p:spPr>
          <a:xfrm>
            <a:off x="400705" y="578764"/>
            <a:ext cx="12254189" cy="321948"/>
          </a:xfrm>
          <a:prstGeom prst="rect">
            <a:avLst/>
          </a:prstGeom>
        </p:spPr>
        <p:txBody>
          <a:bodyPr wrap="square" lIns="0" tIns="0" rIns="0" bIns="0">
            <a:spAutoFit/>
          </a:bodyPr>
          <a:lstStyle>
            <a:lvl1pPr>
              <a:defRPr sz="2092" b="1" i="0">
                <a:solidFill>
                  <a:schemeClr val="bg1"/>
                </a:solidFill>
                <a:latin typeface="Calibri"/>
                <a:cs typeface="Calibri"/>
              </a:defRPr>
            </a:lvl1pPr>
          </a:lstStyle>
          <a:p>
            <a:r>
              <a:rPr lang="en-US" dirty="0"/>
              <a:t>Part 2</a:t>
            </a:r>
            <a:endParaRPr dirty="0"/>
          </a:p>
        </p:txBody>
      </p:sp>
    </p:spTree>
    <p:extLst>
      <p:ext uri="{BB962C8B-B14F-4D97-AF65-F5344CB8AC3E}">
        <p14:creationId xmlns:p14="http://schemas.microsoft.com/office/powerpoint/2010/main" val="38666452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DCE6F2EA-0AF8-4EF4-BD94-B4017F857E12}"/>
              </a:ext>
            </a:extLst>
          </p:cNvPr>
          <p:cNvSpPr>
            <a:spLocks noGrp="1"/>
          </p:cNvSpPr>
          <p:nvPr>
            <p:ph type="dt" sz="half" idx="10"/>
          </p:nvPr>
        </p:nvSpPr>
        <p:spPr/>
        <p:txBody>
          <a:bodyPr/>
          <a:lstStyle/>
          <a:p>
            <a:fld id="{272804E9-DEAF-46AD-95B2-D63C78700BF2}" type="datetime4">
              <a:rPr lang="en-US" smtClean="0"/>
              <a:t>October 17, 2018</a:t>
            </a:fld>
            <a:endParaRPr lang="en-US" dirty="0"/>
          </a:p>
        </p:txBody>
      </p:sp>
      <p:sp>
        <p:nvSpPr>
          <p:cNvPr id="4" name="Slide Number Placeholder 3">
            <a:extLst>
              <a:ext uri="{FF2B5EF4-FFF2-40B4-BE49-F238E27FC236}">
                <a16:creationId xmlns:a16="http://schemas.microsoft.com/office/drawing/2014/main" id="{5C3EDB0C-E1C2-4B21-AE98-8E76A7AA44C2}"/>
              </a:ext>
            </a:extLst>
          </p:cNvPr>
          <p:cNvSpPr>
            <a:spLocks noGrp="1"/>
          </p:cNvSpPr>
          <p:nvPr>
            <p:ph type="sldNum" sz="quarter" idx="11"/>
          </p:nvPr>
        </p:nvSpPr>
        <p:spPr/>
        <p:txBody>
          <a:bodyPr/>
          <a:lstStyle/>
          <a:p>
            <a:pPr algn="ctr"/>
            <a:fld id="{6B918772-37A3-47DC-BE01-33CAE9FCB74A}" type="slidenum">
              <a:rPr lang="en-US" smtClean="0"/>
              <a:pPr algn="ctr"/>
              <a:t>‹N°›</a:t>
            </a:fld>
            <a:endParaRPr lang="en-US" dirty="0"/>
          </a:p>
        </p:txBody>
      </p:sp>
    </p:spTree>
    <p:extLst>
      <p:ext uri="{BB962C8B-B14F-4D97-AF65-F5344CB8AC3E}">
        <p14:creationId xmlns:p14="http://schemas.microsoft.com/office/powerpoint/2010/main" val="6532314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73D40DF-A59E-46E6-A858-FB93D3B74F6C}"/>
              </a:ext>
            </a:extLst>
          </p:cNvPr>
          <p:cNvSpPr>
            <a:spLocks noGrp="1"/>
          </p:cNvSpPr>
          <p:nvPr>
            <p:ph type="dt" sz="half" idx="10"/>
          </p:nvPr>
        </p:nvSpPr>
        <p:spPr/>
        <p:txBody>
          <a:bodyPr/>
          <a:lstStyle/>
          <a:p>
            <a:fld id="{E001E81F-CAD3-412B-8E6F-53481B321DC6}" type="datetime4">
              <a:rPr lang="en-US" smtClean="0"/>
              <a:t>October 17, 2018</a:t>
            </a:fld>
            <a:endParaRPr lang="en-US" dirty="0"/>
          </a:p>
        </p:txBody>
      </p:sp>
      <p:sp>
        <p:nvSpPr>
          <p:cNvPr id="4" name="Slide Number Placeholder 3">
            <a:extLst>
              <a:ext uri="{FF2B5EF4-FFF2-40B4-BE49-F238E27FC236}">
                <a16:creationId xmlns:a16="http://schemas.microsoft.com/office/drawing/2014/main" id="{5BEDDCB9-1088-4D84-A120-796874DD177F}"/>
              </a:ext>
            </a:extLst>
          </p:cNvPr>
          <p:cNvSpPr>
            <a:spLocks noGrp="1"/>
          </p:cNvSpPr>
          <p:nvPr>
            <p:ph type="sldNum" sz="quarter" idx="11"/>
          </p:nvPr>
        </p:nvSpPr>
        <p:spPr/>
        <p:txBody>
          <a:bodyPr/>
          <a:lstStyle/>
          <a:p>
            <a:pPr algn="ctr"/>
            <a:fld id="{6B918772-37A3-47DC-BE01-33CAE9FCB74A}" type="slidenum">
              <a:rPr lang="en-US" smtClean="0"/>
              <a:pPr algn="ctr"/>
              <a:t>‹N°›</a:t>
            </a:fld>
            <a:endParaRPr lang="en-US" dirty="0"/>
          </a:p>
        </p:txBody>
      </p:sp>
      <p:sp>
        <p:nvSpPr>
          <p:cNvPr id="5" name="bk object 16">
            <a:extLst>
              <a:ext uri="{FF2B5EF4-FFF2-40B4-BE49-F238E27FC236}">
                <a16:creationId xmlns:a16="http://schemas.microsoft.com/office/drawing/2014/main" id="{1D6E9937-F207-4901-947F-1AC04DC29BD8}"/>
              </a:ext>
            </a:extLst>
          </p:cNvPr>
          <p:cNvSpPr/>
          <p:nvPr userDrawn="1"/>
        </p:nvSpPr>
        <p:spPr>
          <a:xfrm>
            <a:off x="6416969" y="0"/>
            <a:ext cx="6638630" cy="4738420"/>
          </a:xfrm>
          <a:prstGeom prst="rect">
            <a:avLst/>
          </a:prstGeom>
          <a:blipFill>
            <a:blip r:embed="rId2" cstate="print"/>
            <a:stretch>
              <a:fillRect/>
            </a:stretch>
          </a:blipFill>
        </p:spPr>
        <p:txBody>
          <a:bodyPr wrap="square" lIns="0" tIns="0" rIns="0" bIns="0" rtlCol="0"/>
          <a:lstStyle/>
          <a:p>
            <a:endParaRPr sz="1345"/>
          </a:p>
        </p:txBody>
      </p:sp>
    </p:spTree>
    <p:extLst>
      <p:ext uri="{BB962C8B-B14F-4D97-AF65-F5344CB8AC3E}">
        <p14:creationId xmlns:p14="http://schemas.microsoft.com/office/powerpoint/2010/main" val="2196764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C73D40DF-A59E-46E6-A858-FB93D3B74F6C}"/>
              </a:ext>
            </a:extLst>
          </p:cNvPr>
          <p:cNvSpPr>
            <a:spLocks noGrp="1"/>
          </p:cNvSpPr>
          <p:nvPr>
            <p:ph type="dt" sz="half" idx="10"/>
          </p:nvPr>
        </p:nvSpPr>
        <p:spPr/>
        <p:txBody>
          <a:bodyPr/>
          <a:lstStyle/>
          <a:p>
            <a:fld id="{E001E81F-CAD3-412B-8E6F-53481B321DC6}" type="datetime4">
              <a:rPr lang="en-US" smtClean="0"/>
              <a:t>October 17, 2018</a:t>
            </a:fld>
            <a:endParaRPr lang="en-US" dirty="0"/>
          </a:p>
        </p:txBody>
      </p:sp>
      <p:sp>
        <p:nvSpPr>
          <p:cNvPr id="4" name="Slide Number Placeholder 3">
            <a:extLst>
              <a:ext uri="{FF2B5EF4-FFF2-40B4-BE49-F238E27FC236}">
                <a16:creationId xmlns:a16="http://schemas.microsoft.com/office/drawing/2014/main" id="{5BEDDCB9-1088-4D84-A120-796874DD177F}"/>
              </a:ext>
            </a:extLst>
          </p:cNvPr>
          <p:cNvSpPr>
            <a:spLocks noGrp="1"/>
          </p:cNvSpPr>
          <p:nvPr>
            <p:ph type="sldNum" sz="quarter" idx="11"/>
          </p:nvPr>
        </p:nvSpPr>
        <p:spPr/>
        <p:txBody>
          <a:bodyPr/>
          <a:lstStyle/>
          <a:p>
            <a:pPr algn="ctr"/>
            <a:fld id="{6B918772-37A3-47DC-BE01-33CAE9FCB74A}" type="slidenum">
              <a:rPr lang="en-US" smtClean="0"/>
              <a:pPr algn="ctr"/>
              <a:t>‹N°›</a:t>
            </a:fld>
            <a:endParaRPr lang="en-US" dirty="0"/>
          </a:p>
        </p:txBody>
      </p:sp>
      <p:sp>
        <p:nvSpPr>
          <p:cNvPr id="5" name="bk object 16">
            <a:extLst>
              <a:ext uri="{FF2B5EF4-FFF2-40B4-BE49-F238E27FC236}">
                <a16:creationId xmlns:a16="http://schemas.microsoft.com/office/drawing/2014/main" id="{1D6E9937-F207-4901-947F-1AC04DC29BD8}"/>
              </a:ext>
            </a:extLst>
          </p:cNvPr>
          <p:cNvSpPr/>
          <p:nvPr userDrawn="1"/>
        </p:nvSpPr>
        <p:spPr>
          <a:xfrm>
            <a:off x="6416969" y="0"/>
            <a:ext cx="6638630" cy="4738420"/>
          </a:xfrm>
          <a:prstGeom prst="rect">
            <a:avLst/>
          </a:prstGeom>
          <a:blipFill>
            <a:blip r:embed="rId2" cstate="print"/>
            <a:stretch>
              <a:fillRect/>
            </a:stretch>
          </a:blipFill>
        </p:spPr>
        <p:txBody>
          <a:bodyPr wrap="square" lIns="0" tIns="0" rIns="0" bIns="0" rtlCol="0"/>
          <a:lstStyle/>
          <a:p>
            <a:endParaRPr sz="1345"/>
          </a:p>
        </p:txBody>
      </p:sp>
      <p:sp>
        <p:nvSpPr>
          <p:cNvPr id="6" name="Title 1">
            <a:extLst>
              <a:ext uri="{FF2B5EF4-FFF2-40B4-BE49-F238E27FC236}">
                <a16:creationId xmlns:a16="http://schemas.microsoft.com/office/drawing/2014/main" id="{01B40AA9-D85B-4470-887F-CE34A8661CE8}"/>
              </a:ext>
            </a:extLst>
          </p:cNvPr>
          <p:cNvSpPr>
            <a:spLocks noGrp="1"/>
          </p:cNvSpPr>
          <p:nvPr>
            <p:ph type="title" hasCustomPrompt="1"/>
          </p:nvPr>
        </p:nvSpPr>
        <p:spPr>
          <a:xfrm>
            <a:off x="897811" y="520700"/>
            <a:ext cx="7223988" cy="1893888"/>
          </a:xfrm>
          <a:prstGeom prst="rect">
            <a:avLst/>
          </a:prstGeom>
        </p:spPr>
        <p:txBody>
          <a:bodyPr/>
          <a:lstStyle>
            <a:lvl1pPr>
              <a:defRPr sz="8592">
                <a:solidFill>
                  <a:srgbClr val="203189"/>
                </a:solidFill>
              </a:defRPr>
            </a:lvl1pPr>
          </a:lstStyle>
          <a:p>
            <a:r>
              <a:rPr lang="en-US" dirty="0"/>
              <a:t>Title</a:t>
            </a:r>
          </a:p>
        </p:txBody>
      </p:sp>
      <p:sp>
        <p:nvSpPr>
          <p:cNvPr id="8" name="Text Placeholder 7">
            <a:extLst>
              <a:ext uri="{FF2B5EF4-FFF2-40B4-BE49-F238E27FC236}">
                <a16:creationId xmlns:a16="http://schemas.microsoft.com/office/drawing/2014/main" id="{C020D11E-C62D-46C5-97AC-FEF02646AECA}"/>
              </a:ext>
            </a:extLst>
          </p:cNvPr>
          <p:cNvSpPr>
            <a:spLocks noGrp="1"/>
          </p:cNvSpPr>
          <p:nvPr>
            <p:ph type="body" sz="quarter" idx="12" hasCustomPrompt="1"/>
          </p:nvPr>
        </p:nvSpPr>
        <p:spPr>
          <a:xfrm>
            <a:off x="917972" y="2914650"/>
            <a:ext cx="9165487" cy="3772168"/>
          </a:xfrm>
          <a:prstGeom prst="rect">
            <a:avLst/>
          </a:prstGeom>
        </p:spPr>
        <p:txBody>
          <a:bodyPr/>
          <a:lstStyle>
            <a:lvl1pPr>
              <a:defRPr sz="1644"/>
            </a:lvl1pPr>
          </a:lstStyle>
          <a:p>
            <a:pPr lvl="0"/>
            <a:r>
              <a:rPr lang="en-US" dirty="0"/>
              <a:t>Click to insert text</a:t>
            </a:r>
          </a:p>
        </p:txBody>
      </p:sp>
    </p:spTree>
    <p:extLst>
      <p:ext uri="{BB962C8B-B14F-4D97-AF65-F5344CB8AC3E}">
        <p14:creationId xmlns:p14="http://schemas.microsoft.com/office/powerpoint/2010/main" val="1496272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9A48D05-AF44-4D94-A505-D97A91433368}" type="slidenum">
              <a:rPr lang="en-GB" smtClean="0"/>
              <a:t>‹N°›</a:t>
            </a:fld>
            <a:endParaRPr lang="en-GB"/>
          </a:p>
        </p:txBody>
      </p:sp>
      <p:sp>
        <p:nvSpPr>
          <p:cNvPr id="5" name="Date Placeholder 2">
            <a:extLst>
              <a:ext uri="{FF2B5EF4-FFF2-40B4-BE49-F238E27FC236}">
                <a16:creationId xmlns:a16="http://schemas.microsoft.com/office/drawing/2014/main" id="{070DDFBD-79BD-4AB7-BE96-E515440A9E30}"/>
              </a:ext>
            </a:extLst>
          </p:cNvPr>
          <p:cNvSpPr>
            <a:spLocks noGrp="1"/>
          </p:cNvSpPr>
          <p:nvPr>
            <p:ph type="dt" sz="half" idx="10"/>
          </p:nvPr>
        </p:nvSpPr>
        <p:spPr>
          <a:xfrm>
            <a:off x="9393200" y="9010651"/>
            <a:ext cx="3344904" cy="501645"/>
          </a:xfrm>
        </p:spPr>
        <p:txBody>
          <a:bodyPr/>
          <a:lstStyle/>
          <a:p>
            <a:fld id="{E001E81F-CAD3-412B-8E6F-53481B321DC6}" type="datetime4">
              <a:rPr lang="en-US" smtClean="0"/>
              <a:t>October 17, 2018</a:t>
            </a:fld>
            <a:endParaRPr lang="en-US" dirty="0"/>
          </a:p>
        </p:txBody>
      </p:sp>
    </p:spTree>
    <p:extLst>
      <p:ext uri="{BB962C8B-B14F-4D97-AF65-F5344CB8AC3E}">
        <p14:creationId xmlns:p14="http://schemas.microsoft.com/office/powerpoint/2010/main" val="84830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object 6">
            <a:extLst>
              <a:ext uri="{FF2B5EF4-FFF2-40B4-BE49-F238E27FC236}">
                <a16:creationId xmlns:a16="http://schemas.microsoft.com/office/drawing/2014/main" id="{EC5A0E8A-69B7-4BBF-8F6A-3839C6A15B8F}"/>
              </a:ext>
            </a:extLst>
          </p:cNvPr>
          <p:cNvSpPr/>
          <p:nvPr userDrawn="1"/>
        </p:nvSpPr>
        <p:spPr>
          <a:xfrm>
            <a:off x="0" y="8769355"/>
            <a:ext cx="9393201" cy="184150"/>
          </a:xfrm>
          <a:custGeom>
            <a:avLst/>
            <a:gdLst/>
            <a:ahLst/>
            <a:cxnLst/>
            <a:rect l="l" t="t" r="r" b="b"/>
            <a:pathLst>
              <a:path w="12573000" h="184150">
                <a:moveTo>
                  <a:pt x="12573000" y="0"/>
                </a:moveTo>
                <a:lnTo>
                  <a:pt x="0" y="0"/>
                </a:lnTo>
                <a:lnTo>
                  <a:pt x="0" y="184149"/>
                </a:lnTo>
                <a:lnTo>
                  <a:pt x="12393663" y="184149"/>
                </a:lnTo>
                <a:lnTo>
                  <a:pt x="12573000" y="0"/>
                </a:lnTo>
                <a:close/>
              </a:path>
            </a:pathLst>
          </a:custGeom>
          <a:solidFill>
            <a:srgbClr val="203189"/>
          </a:solidFill>
        </p:spPr>
        <p:txBody>
          <a:bodyPr wrap="square" lIns="0" tIns="0" rIns="0" bIns="0" rtlCol="0"/>
          <a:lstStyle/>
          <a:p>
            <a:endParaRPr sz="1345"/>
          </a:p>
        </p:txBody>
      </p:sp>
      <p:sp>
        <p:nvSpPr>
          <p:cNvPr id="15" name="object 7">
            <a:extLst>
              <a:ext uri="{FF2B5EF4-FFF2-40B4-BE49-F238E27FC236}">
                <a16:creationId xmlns:a16="http://schemas.microsoft.com/office/drawing/2014/main" id="{542D003F-B569-416D-A322-6D45F3337DC5}"/>
              </a:ext>
            </a:extLst>
          </p:cNvPr>
          <p:cNvSpPr/>
          <p:nvPr userDrawn="1"/>
        </p:nvSpPr>
        <p:spPr>
          <a:xfrm>
            <a:off x="9421666" y="8769355"/>
            <a:ext cx="3633935" cy="184150"/>
          </a:xfrm>
          <a:custGeom>
            <a:avLst/>
            <a:gdLst/>
            <a:ahLst/>
            <a:cxnLst/>
            <a:rect l="l" t="t" r="r" b="b"/>
            <a:pathLst>
              <a:path w="4864100" h="184150">
                <a:moveTo>
                  <a:pt x="4864100" y="0"/>
                </a:moveTo>
                <a:lnTo>
                  <a:pt x="165100" y="0"/>
                </a:lnTo>
                <a:lnTo>
                  <a:pt x="0" y="184149"/>
                </a:lnTo>
                <a:lnTo>
                  <a:pt x="4864100" y="184149"/>
                </a:lnTo>
                <a:lnTo>
                  <a:pt x="4864100" y="0"/>
                </a:lnTo>
                <a:close/>
              </a:path>
            </a:pathLst>
          </a:custGeom>
          <a:solidFill>
            <a:srgbClr val="1D8BC1"/>
          </a:solidFill>
        </p:spPr>
        <p:txBody>
          <a:bodyPr wrap="square" lIns="0" tIns="0" rIns="0" bIns="0" rtlCol="0"/>
          <a:lstStyle/>
          <a:p>
            <a:endParaRPr sz="1345"/>
          </a:p>
        </p:txBody>
      </p:sp>
      <p:sp>
        <p:nvSpPr>
          <p:cNvPr id="17" name="object 8">
            <a:extLst>
              <a:ext uri="{FF2B5EF4-FFF2-40B4-BE49-F238E27FC236}">
                <a16:creationId xmlns:a16="http://schemas.microsoft.com/office/drawing/2014/main" id="{4D361103-1B35-4DFB-ACCB-D2433F559F4F}"/>
              </a:ext>
            </a:extLst>
          </p:cNvPr>
          <p:cNvSpPr/>
          <p:nvPr userDrawn="1"/>
        </p:nvSpPr>
        <p:spPr>
          <a:xfrm>
            <a:off x="341571" y="8769350"/>
            <a:ext cx="474404" cy="768350"/>
          </a:xfrm>
          <a:custGeom>
            <a:avLst/>
            <a:gdLst/>
            <a:ahLst/>
            <a:cxnLst/>
            <a:rect l="l" t="t" r="r" b="b"/>
            <a:pathLst>
              <a:path w="635000" h="768350">
                <a:moveTo>
                  <a:pt x="0" y="768350"/>
                </a:moveTo>
                <a:lnTo>
                  <a:pt x="635000" y="768350"/>
                </a:lnTo>
                <a:lnTo>
                  <a:pt x="635000" y="0"/>
                </a:lnTo>
                <a:lnTo>
                  <a:pt x="0" y="0"/>
                </a:lnTo>
                <a:lnTo>
                  <a:pt x="0" y="768350"/>
                </a:lnTo>
                <a:close/>
              </a:path>
            </a:pathLst>
          </a:custGeom>
          <a:solidFill>
            <a:srgbClr val="203189"/>
          </a:solidFill>
        </p:spPr>
        <p:txBody>
          <a:bodyPr wrap="square" lIns="0" tIns="0" rIns="0" bIns="0" rtlCol="0"/>
          <a:lstStyle/>
          <a:p>
            <a:endParaRPr sz="1345"/>
          </a:p>
        </p:txBody>
      </p:sp>
      <p:sp>
        <p:nvSpPr>
          <p:cNvPr id="2" name="Date Placeholder 1">
            <a:extLst>
              <a:ext uri="{FF2B5EF4-FFF2-40B4-BE49-F238E27FC236}">
                <a16:creationId xmlns:a16="http://schemas.microsoft.com/office/drawing/2014/main" id="{949C34AD-FD71-460F-9ECD-D1EB5F35AA35}"/>
              </a:ext>
            </a:extLst>
          </p:cNvPr>
          <p:cNvSpPr>
            <a:spLocks noGrp="1"/>
          </p:cNvSpPr>
          <p:nvPr>
            <p:ph type="dt" sz="half" idx="2"/>
          </p:nvPr>
        </p:nvSpPr>
        <p:spPr>
          <a:xfrm>
            <a:off x="9393200" y="9010651"/>
            <a:ext cx="3344904" cy="501645"/>
          </a:xfrm>
          <a:prstGeom prst="rect">
            <a:avLst/>
          </a:prstGeom>
        </p:spPr>
        <p:txBody>
          <a:bodyPr vert="horz" lIns="91440" tIns="45720" rIns="91440" bIns="45720" rtlCol="0" anchor="ctr"/>
          <a:lstStyle>
            <a:lvl1pPr algn="r">
              <a:defRPr sz="1644" baseline="0">
                <a:solidFill>
                  <a:srgbClr val="203189"/>
                </a:solidFill>
                <a:latin typeface="Calibri Light" panose="020F0302020204030204" pitchFamily="34" charset="0"/>
              </a:defRPr>
            </a:lvl1pPr>
          </a:lstStyle>
          <a:p>
            <a:r>
              <a:rPr lang="en-US" dirty="0"/>
              <a:t>/</a:t>
            </a:r>
          </a:p>
        </p:txBody>
      </p:sp>
      <p:sp>
        <p:nvSpPr>
          <p:cNvPr id="3" name="Slide Number Placeholder 2">
            <a:extLst>
              <a:ext uri="{FF2B5EF4-FFF2-40B4-BE49-F238E27FC236}">
                <a16:creationId xmlns:a16="http://schemas.microsoft.com/office/drawing/2014/main" id="{F3213C5B-0668-4A88-8A60-00E4C593989F}"/>
              </a:ext>
            </a:extLst>
          </p:cNvPr>
          <p:cNvSpPr>
            <a:spLocks noGrp="1"/>
          </p:cNvSpPr>
          <p:nvPr>
            <p:ph type="sldNum" sz="quarter" idx="4"/>
          </p:nvPr>
        </p:nvSpPr>
        <p:spPr>
          <a:xfrm>
            <a:off x="341572" y="8953505"/>
            <a:ext cx="474404" cy="501645"/>
          </a:xfrm>
          <a:prstGeom prst="rect">
            <a:avLst/>
          </a:prstGeom>
        </p:spPr>
        <p:txBody>
          <a:bodyPr vert="horz" lIns="91440" tIns="45720" rIns="91440" bIns="45720" rtlCol="0" anchor="ctr"/>
          <a:lstStyle>
            <a:lvl1pPr algn="r">
              <a:defRPr sz="1494" b="1" i="0" baseline="0">
                <a:solidFill>
                  <a:schemeClr val="bg1"/>
                </a:solidFill>
                <a:latin typeface="Calibri" panose="020F0502020204030204" pitchFamily="34" charset="0"/>
              </a:defRPr>
            </a:lvl1pPr>
          </a:lstStyle>
          <a:p>
            <a:pPr algn="ctr"/>
            <a:fld id="{6B918772-37A3-47DC-BE01-33CAE9FCB74A}" type="slidenum">
              <a:rPr lang="en-US" smtClean="0"/>
              <a:pPr algn="ctr"/>
              <a:t>‹N°›</a:t>
            </a:fld>
            <a:endParaRPr lang="en-US" dirty="0"/>
          </a:p>
        </p:txBody>
      </p:sp>
      <p:sp>
        <p:nvSpPr>
          <p:cNvPr id="9" name="Date Placeholder 1">
            <a:extLst>
              <a:ext uri="{FF2B5EF4-FFF2-40B4-BE49-F238E27FC236}">
                <a16:creationId xmlns:a16="http://schemas.microsoft.com/office/drawing/2014/main" id="{E15B787B-E169-4A6D-9BAB-6F919C455F16}"/>
              </a:ext>
            </a:extLst>
          </p:cNvPr>
          <p:cNvSpPr txBox="1">
            <a:spLocks/>
          </p:cNvSpPr>
          <p:nvPr userDrawn="1"/>
        </p:nvSpPr>
        <p:spPr>
          <a:xfrm>
            <a:off x="948808" y="9010651"/>
            <a:ext cx="5045592" cy="501645"/>
          </a:xfrm>
          <a:prstGeom prst="rect">
            <a:avLst/>
          </a:prstGeom>
        </p:spPr>
        <p:txBody>
          <a:bodyPr vert="horz" lIns="68314" tIns="34157" rIns="68314" bIns="34157" rtlCol="0" anchor="ctr"/>
          <a:lstStyle>
            <a:defPPr>
              <a:defRPr lang="en-US"/>
            </a:defPPr>
            <a:lvl1pPr marL="0" algn="r" defTabSz="914400" rtl="0" eaLnBrk="1" latinLnBrk="0" hangingPunct="1">
              <a:defRPr sz="2200" kern="1200" baseline="0">
                <a:solidFill>
                  <a:srgbClr val="203189"/>
                </a:solidFill>
                <a:latin typeface="Calibri Light" panose="020F0302020204030204" pitchFamily="34"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644" dirty="0"/>
              <a:t>Aggregates and diachronic works</a:t>
            </a:r>
          </a:p>
        </p:txBody>
      </p:sp>
      <p:sp>
        <p:nvSpPr>
          <p:cNvPr id="11" name="object 5">
            <a:extLst>
              <a:ext uri="{FF2B5EF4-FFF2-40B4-BE49-F238E27FC236}">
                <a16:creationId xmlns:a16="http://schemas.microsoft.com/office/drawing/2014/main" id="{9A570B3C-81C1-42F9-8484-11ABABD9899B}"/>
              </a:ext>
            </a:extLst>
          </p:cNvPr>
          <p:cNvSpPr/>
          <p:nvPr userDrawn="1"/>
        </p:nvSpPr>
        <p:spPr>
          <a:xfrm>
            <a:off x="10272369" y="7784375"/>
            <a:ext cx="2427631" cy="927834"/>
          </a:xfrm>
          <a:prstGeom prst="rect">
            <a:avLst/>
          </a:prstGeom>
          <a:blipFill>
            <a:blip r:embed="rId12" cstate="print"/>
            <a:stretch>
              <a:fillRect/>
            </a:stretch>
          </a:blipFill>
        </p:spPr>
        <p:txBody>
          <a:bodyPr wrap="square" lIns="0" tIns="0" rIns="0" bIns="0" rtlCol="0"/>
          <a:lstStyle/>
          <a:p>
            <a:endParaRPr/>
          </a:p>
        </p:txBody>
      </p:sp>
    </p:spTree>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7" r:id="rId6"/>
    <p:sldLayoutId id="2147483678" r:id="rId7"/>
    <p:sldLayoutId id="2147483675" r:id="rId8"/>
    <p:sldLayoutId id="2147483679" r:id="rId9"/>
    <p:sldLayoutId id="2147483680" r:id="rId10"/>
  </p:sldLayoutIdLst>
  <p:hf hdr="0"/>
  <p:txStyles>
    <p:titleStyle>
      <a:lvl1pPr>
        <a:defRPr>
          <a:latin typeface="+mj-lt"/>
          <a:ea typeface="+mj-ea"/>
          <a:cs typeface="+mj-cs"/>
        </a:defRPr>
      </a:lvl1pPr>
    </p:titleStyle>
    <p:bodyStyle>
      <a:lvl1pPr marL="0">
        <a:defRPr>
          <a:latin typeface="+mn-lt"/>
          <a:ea typeface="+mn-ea"/>
          <a:cs typeface="+mn-cs"/>
        </a:defRPr>
      </a:lvl1pPr>
      <a:lvl2pPr marL="341574">
        <a:defRPr>
          <a:latin typeface="+mn-lt"/>
          <a:ea typeface="+mn-ea"/>
          <a:cs typeface="+mn-cs"/>
        </a:defRPr>
      </a:lvl2pPr>
      <a:lvl3pPr marL="683148">
        <a:defRPr>
          <a:latin typeface="+mn-lt"/>
          <a:ea typeface="+mn-ea"/>
          <a:cs typeface="+mn-cs"/>
        </a:defRPr>
      </a:lvl3pPr>
      <a:lvl4pPr marL="1024722">
        <a:defRPr>
          <a:latin typeface="+mn-lt"/>
          <a:ea typeface="+mn-ea"/>
          <a:cs typeface="+mn-cs"/>
        </a:defRPr>
      </a:lvl4pPr>
      <a:lvl5pPr marL="1366296">
        <a:defRPr>
          <a:latin typeface="+mn-lt"/>
          <a:ea typeface="+mn-ea"/>
          <a:cs typeface="+mn-cs"/>
        </a:defRPr>
      </a:lvl5pPr>
      <a:lvl6pPr marL="1707871">
        <a:defRPr>
          <a:latin typeface="+mn-lt"/>
          <a:ea typeface="+mn-ea"/>
          <a:cs typeface="+mn-cs"/>
        </a:defRPr>
      </a:lvl6pPr>
      <a:lvl7pPr marL="2049445">
        <a:defRPr>
          <a:latin typeface="+mn-lt"/>
          <a:ea typeface="+mn-ea"/>
          <a:cs typeface="+mn-cs"/>
        </a:defRPr>
      </a:lvl7pPr>
      <a:lvl8pPr marL="2391019">
        <a:defRPr>
          <a:latin typeface="+mn-lt"/>
          <a:ea typeface="+mn-ea"/>
          <a:cs typeface="+mn-cs"/>
        </a:defRPr>
      </a:lvl8pPr>
      <a:lvl9pPr marL="2732593">
        <a:defRPr>
          <a:latin typeface="+mn-lt"/>
          <a:ea typeface="+mn-ea"/>
          <a:cs typeface="+mn-cs"/>
        </a:defRPr>
      </a:lvl9pPr>
    </p:bodyStyle>
    <p:otherStyle>
      <a:lvl1pPr marL="0">
        <a:defRPr>
          <a:latin typeface="+mn-lt"/>
          <a:ea typeface="+mn-ea"/>
          <a:cs typeface="+mn-cs"/>
        </a:defRPr>
      </a:lvl1pPr>
      <a:lvl2pPr marL="341574">
        <a:defRPr>
          <a:latin typeface="+mn-lt"/>
          <a:ea typeface="+mn-ea"/>
          <a:cs typeface="+mn-cs"/>
        </a:defRPr>
      </a:lvl2pPr>
      <a:lvl3pPr marL="683148">
        <a:defRPr>
          <a:latin typeface="+mn-lt"/>
          <a:ea typeface="+mn-ea"/>
          <a:cs typeface="+mn-cs"/>
        </a:defRPr>
      </a:lvl3pPr>
      <a:lvl4pPr marL="1024722">
        <a:defRPr>
          <a:latin typeface="+mn-lt"/>
          <a:ea typeface="+mn-ea"/>
          <a:cs typeface="+mn-cs"/>
        </a:defRPr>
      </a:lvl4pPr>
      <a:lvl5pPr marL="1366296">
        <a:defRPr>
          <a:latin typeface="+mn-lt"/>
          <a:ea typeface="+mn-ea"/>
          <a:cs typeface="+mn-cs"/>
        </a:defRPr>
      </a:lvl5pPr>
      <a:lvl6pPr marL="1707871">
        <a:defRPr>
          <a:latin typeface="+mn-lt"/>
          <a:ea typeface="+mn-ea"/>
          <a:cs typeface="+mn-cs"/>
        </a:defRPr>
      </a:lvl6pPr>
      <a:lvl7pPr marL="2049445">
        <a:defRPr>
          <a:latin typeface="+mn-lt"/>
          <a:ea typeface="+mn-ea"/>
          <a:cs typeface="+mn-cs"/>
        </a:defRPr>
      </a:lvl7pPr>
      <a:lvl8pPr marL="2391019">
        <a:defRPr>
          <a:latin typeface="+mn-lt"/>
          <a:ea typeface="+mn-ea"/>
          <a:cs typeface="+mn-cs"/>
        </a:defRPr>
      </a:lvl8pPr>
      <a:lvl9pPr marL="2732593">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0.xml"/><Relationship Id="rId1" Type="http://schemas.openxmlformats.org/officeDocument/2006/relationships/slideLayout" Target="../slideLayouts/slideLayout9.xml"/><Relationship Id="rId6" Type="http://schemas.openxmlformats.org/officeDocument/2006/relationships/image" Target="../media/image15.png"/><Relationship Id="rId5" Type="http://schemas.openxmlformats.org/officeDocument/2006/relationships/image" Target="../media/image14.jpeg"/><Relationship Id="rId4" Type="http://schemas.openxmlformats.org/officeDocument/2006/relationships/image" Target="../media/image13.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EDB831-3D3F-414C-BD80-80F881A22730}"/>
              </a:ext>
            </a:extLst>
          </p:cNvPr>
          <p:cNvSpPr>
            <a:spLocks noGrp="1"/>
          </p:cNvSpPr>
          <p:nvPr>
            <p:ph type="dt" sz="half" idx="10"/>
          </p:nvPr>
        </p:nvSpPr>
        <p:spPr/>
        <p:txBody>
          <a:bodyPr/>
          <a:lstStyle/>
          <a:p>
            <a:fld id="{272804E9-DEAF-46AD-95B2-D63C78700BF2}" type="datetime4">
              <a:rPr lang="en-US" smtClean="0"/>
              <a:t>October 17, 2018</a:t>
            </a:fld>
            <a:endParaRPr lang="en-US" dirty="0"/>
          </a:p>
        </p:txBody>
      </p:sp>
      <p:sp>
        <p:nvSpPr>
          <p:cNvPr id="3" name="Slide Number Placeholder 2">
            <a:extLst>
              <a:ext uri="{FF2B5EF4-FFF2-40B4-BE49-F238E27FC236}">
                <a16:creationId xmlns:a16="http://schemas.microsoft.com/office/drawing/2014/main" id="{BB1C251D-DA0F-4B81-AEB6-433E94280727}"/>
              </a:ext>
            </a:extLst>
          </p:cNvPr>
          <p:cNvSpPr>
            <a:spLocks noGrp="1"/>
          </p:cNvSpPr>
          <p:nvPr>
            <p:ph type="sldNum" sz="quarter" idx="11"/>
          </p:nvPr>
        </p:nvSpPr>
        <p:spPr/>
        <p:txBody>
          <a:bodyPr/>
          <a:lstStyle/>
          <a:p>
            <a:pPr algn="ctr"/>
            <a:fld id="{6B918772-37A3-47DC-BE01-33CAE9FCB74A}" type="slidenum">
              <a:rPr lang="en-US" smtClean="0"/>
              <a:pPr algn="ctr"/>
              <a:t>1</a:t>
            </a:fld>
            <a:endParaRPr lang="en-US" dirty="0"/>
          </a:p>
        </p:txBody>
      </p:sp>
      <p:sp>
        <p:nvSpPr>
          <p:cNvPr id="4" name="TextBox 3">
            <a:extLst>
              <a:ext uri="{FF2B5EF4-FFF2-40B4-BE49-F238E27FC236}">
                <a16:creationId xmlns:a16="http://schemas.microsoft.com/office/drawing/2014/main" id="{5265570B-69DE-458E-AADA-19513974CE03}"/>
              </a:ext>
            </a:extLst>
          </p:cNvPr>
          <p:cNvSpPr txBox="1"/>
          <p:nvPr/>
        </p:nvSpPr>
        <p:spPr>
          <a:xfrm>
            <a:off x="1193800" y="716373"/>
            <a:ext cx="10668000" cy="2800767"/>
          </a:xfrm>
          <a:prstGeom prst="rect">
            <a:avLst/>
          </a:prstGeom>
          <a:noFill/>
        </p:spPr>
        <p:txBody>
          <a:bodyPr wrap="square" rtlCol="0">
            <a:spAutoFit/>
          </a:bodyPr>
          <a:lstStyle/>
          <a:p>
            <a:pPr algn="ctr"/>
            <a:r>
              <a:rPr lang="en-US" sz="8800" dirty="0">
                <a:solidFill>
                  <a:schemeClr val="tx2"/>
                </a:solidFill>
              </a:rPr>
              <a:t>Aggregates and Diachronic Works</a:t>
            </a:r>
            <a:endParaRPr lang="en-GB" sz="8800" dirty="0">
              <a:solidFill>
                <a:schemeClr val="tx2"/>
              </a:solidFill>
            </a:endParaRPr>
          </a:p>
        </p:txBody>
      </p:sp>
      <p:sp>
        <p:nvSpPr>
          <p:cNvPr id="5" name="TextBox 4">
            <a:extLst>
              <a:ext uri="{FF2B5EF4-FFF2-40B4-BE49-F238E27FC236}">
                <a16:creationId xmlns:a16="http://schemas.microsoft.com/office/drawing/2014/main" id="{15813FB1-E211-4561-901E-456C608675E0}"/>
              </a:ext>
            </a:extLst>
          </p:cNvPr>
          <p:cNvSpPr txBox="1"/>
          <p:nvPr/>
        </p:nvSpPr>
        <p:spPr>
          <a:xfrm>
            <a:off x="578774" y="4920344"/>
            <a:ext cx="11887200" cy="2554545"/>
          </a:xfrm>
          <a:prstGeom prst="rect">
            <a:avLst/>
          </a:prstGeom>
          <a:noFill/>
        </p:spPr>
        <p:txBody>
          <a:bodyPr wrap="square" rtlCol="0">
            <a:spAutoFit/>
          </a:bodyPr>
          <a:lstStyle/>
          <a:p>
            <a:pPr algn="ctr"/>
            <a:r>
              <a:rPr lang="en-US" sz="4000" dirty="0">
                <a:solidFill>
                  <a:schemeClr val="tx2"/>
                </a:solidFill>
              </a:rPr>
              <a:t>Gordon Dunsire, Chair, RSC</a:t>
            </a:r>
          </a:p>
          <a:p>
            <a:pPr algn="ctr"/>
            <a:r>
              <a:rPr lang="en-US" sz="4000" dirty="0">
                <a:solidFill>
                  <a:schemeClr val="tx2"/>
                </a:solidFill>
              </a:rPr>
              <a:t>Presented at “The redesigned RDA Toolkit: what you need to know to get ready”,</a:t>
            </a:r>
          </a:p>
          <a:p>
            <a:pPr algn="ctr"/>
            <a:r>
              <a:rPr lang="en-US" sz="4000" dirty="0">
                <a:solidFill>
                  <a:schemeClr val="tx2"/>
                </a:solidFill>
              </a:rPr>
              <a:t>Montréal, Québec, Canada, 22 October 2018</a:t>
            </a:r>
          </a:p>
        </p:txBody>
      </p:sp>
    </p:spTree>
    <p:extLst>
      <p:ext uri="{BB962C8B-B14F-4D97-AF65-F5344CB8AC3E}">
        <p14:creationId xmlns:p14="http://schemas.microsoft.com/office/powerpoint/2010/main" val="36588383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pied de page 3"/>
          <p:cNvSpPr>
            <a:spLocks noGrp="1"/>
          </p:cNvSpPr>
          <p:nvPr>
            <p:ph type="ftr" sz="quarter" idx="11"/>
          </p:nvPr>
        </p:nvSpPr>
        <p:spPr/>
        <p:txBody>
          <a:bodyPr/>
          <a:lstStyle/>
          <a:p>
            <a:endParaRPr lang="en-GB" noProof="0" dirty="0">
              <a:solidFill>
                <a:prstClr val="black"/>
              </a:solidFill>
            </a:endParaRPr>
          </a:p>
        </p:txBody>
      </p:sp>
      <p:sp>
        <p:nvSpPr>
          <p:cNvPr id="26" name="Date Placeholder 1">
            <a:extLst>
              <a:ext uri="{FF2B5EF4-FFF2-40B4-BE49-F238E27FC236}">
                <a16:creationId xmlns:a16="http://schemas.microsoft.com/office/drawing/2014/main" id="{A28CB737-AAB3-424D-B592-992B593CB3B6}"/>
              </a:ext>
            </a:extLst>
          </p:cNvPr>
          <p:cNvSpPr>
            <a:spLocks noGrp="1"/>
          </p:cNvSpPr>
          <p:nvPr>
            <p:ph type="dt" sz="half" idx="10"/>
          </p:nvPr>
        </p:nvSpPr>
        <p:spPr/>
        <p:txBody>
          <a:bodyPr/>
          <a:lstStyle/>
          <a:p>
            <a:fld id="{E001E81F-CAD3-412B-8E6F-53481B321DC6}" type="datetime4">
              <a:rPr lang="en-US" smtClean="0"/>
              <a:t>October 17, 2018</a:t>
            </a:fld>
            <a:endParaRPr lang="en-US" dirty="0"/>
          </a:p>
        </p:txBody>
      </p:sp>
      <p:sp>
        <p:nvSpPr>
          <p:cNvPr id="6" name="Rectangle 5"/>
          <p:cNvSpPr/>
          <p:nvPr/>
        </p:nvSpPr>
        <p:spPr>
          <a:xfrm>
            <a:off x="11020509" y="996847"/>
            <a:ext cx="1200405" cy="553678"/>
          </a:xfrm>
          <a:prstGeom prst="rect">
            <a:avLst/>
          </a:prstGeom>
        </p:spPr>
        <p:txBody>
          <a:bodyPr wrap="square">
            <a:spAutoFit/>
          </a:bodyPr>
          <a:lstStyle/>
          <a:p>
            <a:r>
              <a:rPr lang="fr-FR" sz="2998" b="1" dirty="0" err="1">
                <a:solidFill>
                  <a:srgbClr val="4B7D91"/>
                </a:solidFill>
                <a:latin typeface="arial" panose="020B0604020202020204" pitchFamily="34" charset="0"/>
              </a:rPr>
              <a:t>Work</a:t>
            </a:r>
            <a:endParaRPr lang="fr-FR" sz="1927" dirty="0"/>
          </a:p>
        </p:txBody>
      </p:sp>
      <p:sp>
        <p:nvSpPr>
          <p:cNvPr id="7" name="Ellipse 6"/>
          <p:cNvSpPr/>
          <p:nvPr/>
        </p:nvSpPr>
        <p:spPr>
          <a:xfrm>
            <a:off x="256457" y="709541"/>
            <a:ext cx="3020661" cy="786901"/>
          </a:xfrm>
          <a:prstGeom prst="ellipse">
            <a:avLst/>
          </a:prstGeom>
          <a:ln/>
        </p:spPr>
        <p:style>
          <a:lnRef idx="1">
            <a:schemeClr val="accent4"/>
          </a:lnRef>
          <a:fillRef idx="2">
            <a:schemeClr val="accent4"/>
          </a:fillRef>
          <a:effectRef idx="1">
            <a:schemeClr val="accent4"/>
          </a:effectRef>
          <a:fontRef idx="minor">
            <a:schemeClr val="dk1"/>
          </a:fontRef>
        </p:style>
        <p:txBody>
          <a:bodyPr rtlCol="0" anchor="ctr"/>
          <a:lstStyle/>
          <a:p>
            <a:r>
              <a:rPr lang="fr-FR" sz="1927" b="1" dirty="0">
                <a:solidFill>
                  <a:srgbClr val="4B7D91"/>
                </a:solidFill>
                <a:latin typeface="arial" panose="020B0604020202020204" pitchFamily="34" charset="0"/>
              </a:rPr>
              <a:t>The New York times (</a:t>
            </a:r>
            <a:r>
              <a:rPr lang="fr-FR" sz="1927" b="1" dirty="0" err="1">
                <a:solidFill>
                  <a:srgbClr val="4B7D91"/>
                </a:solidFill>
                <a:latin typeface="arial" panose="020B0604020202020204" pitchFamily="34" charset="0"/>
              </a:rPr>
              <a:t>print</a:t>
            </a:r>
            <a:r>
              <a:rPr lang="fr-FR" sz="1927" b="1" dirty="0">
                <a:solidFill>
                  <a:srgbClr val="4B7D91"/>
                </a:solidFill>
                <a:latin typeface="arial" panose="020B0604020202020204" pitchFamily="34" charset="0"/>
              </a:rPr>
              <a:t>)</a:t>
            </a:r>
            <a:endParaRPr lang="fr-FR" sz="1927" dirty="0"/>
          </a:p>
        </p:txBody>
      </p:sp>
      <p:sp>
        <p:nvSpPr>
          <p:cNvPr id="8" name="Rectangle 7"/>
          <p:cNvSpPr/>
          <p:nvPr/>
        </p:nvSpPr>
        <p:spPr>
          <a:xfrm>
            <a:off x="10203931" y="3968331"/>
            <a:ext cx="2833558" cy="586635"/>
          </a:xfrm>
          <a:prstGeom prst="rect">
            <a:avLst/>
          </a:prstGeom>
        </p:spPr>
        <p:txBody>
          <a:bodyPr wrap="square">
            <a:spAutoFit/>
          </a:bodyPr>
          <a:lstStyle/>
          <a:p>
            <a:r>
              <a:rPr lang="fr-FR" sz="3212" b="1" dirty="0">
                <a:solidFill>
                  <a:srgbClr val="4B7D91"/>
                </a:solidFill>
                <a:latin typeface="arial" panose="020B0604020202020204" pitchFamily="34" charset="0"/>
              </a:rPr>
              <a:t>Manifestation</a:t>
            </a:r>
            <a:endParaRPr lang="fr-FR" sz="3212" dirty="0"/>
          </a:p>
        </p:txBody>
      </p:sp>
      <p:sp>
        <p:nvSpPr>
          <p:cNvPr id="10" name="Rectangle 9"/>
          <p:cNvSpPr/>
          <p:nvPr/>
        </p:nvSpPr>
        <p:spPr>
          <a:xfrm>
            <a:off x="10360345" y="2208259"/>
            <a:ext cx="2520733" cy="586635"/>
          </a:xfrm>
          <a:prstGeom prst="rect">
            <a:avLst/>
          </a:prstGeom>
        </p:spPr>
        <p:txBody>
          <a:bodyPr wrap="square">
            <a:spAutoFit/>
          </a:bodyPr>
          <a:lstStyle/>
          <a:p>
            <a:r>
              <a:rPr lang="fr-FR" sz="3212" b="1" dirty="0">
                <a:solidFill>
                  <a:srgbClr val="4B7D91"/>
                </a:solidFill>
                <a:latin typeface="arial" panose="020B0604020202020204" pitchFamily="34" charset="0"/>
              </a:rPr>
              <a:t>Expression</a:t>
            </a:r>
            <a:endParaRPr lang="fr-FR" sz="3212" dirty="0"/>
          </a:p>
        </p:txBody>
      </p:sp>
      <p:pic>
        <p:nvPicPr>
          <p:cNvPr id="12" name="Image 11"/>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7140159" y="3901146"/>
            <a:ext cx="2761073" cy="787209"/>
          </a:xfrm>
          <a:prstGeom prst="rect">
            <a:avLst/>
          </a:prstGeom>
        </p:spPr>
      </p:pic>
      <p:pic>
        <p:nvPicPr>
          <p:cNvPr id="13" name="Picture 2" descr="Afficher l'image d'origine"/>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94458" y="3472918"/>
            <a:ext cx="2355327" cy="1713606"/>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4" descr="Afficher l'image d'origine"/>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9595196" y="3686114"/>
            <a:ext cx="570665" cy="570665"/>
          </a:xfrm>
          <a:prstGeom prst="rect">
            <a:avLst/>
          </a:prstGeom>
          <a:noFill/>
          <a:extLst>
            <a:ext uri="{909E8E84-426E-40DD-AFC4-6F175D3DCCD1}">
              <a14:hiddenFill xmlns:a14="http://schemas.microsoft.com/office/drawing/2010/main">
                <a:solidFill>
                  <a:srgbClr val="FFFFFF"/>
                </a:solidFill>
              </a14:hiddenFill>
            </a:ext>
          </a:extLst>
        </p:spPr>
      </p:pic>
      <p:pic>
        <p:nvPicPr>
          <p:cNvPr id="18" name="Image 17"/>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3678096" y="3901039"/>
            <a:ext cx="2759994" cy="786901"/>
          </a:xfrm>
          <a:prstGeom prst="rect">
            <a:avLst/>
          </a:prstGeom>
        </p:spPr>
      </p:pic>
      <p:pic>
        <p:nvPicPr>
          <p:cNvPr id="19" name="Picture 6" descr="Afficher l'image d'origine"/>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6082022" y="3691842"/>
            <a:ext cx="625209" cy="629739"/>
          </a:xfrm>
          <a:prstGeom prst="rect">
            <a:avLst/>
          </a:prstGeom>
          <a:noFill/>
          <a:extLst>
            <a:ext uri="{909E8E84-426E-40DD-AFC4-6F175D3DCCD1}">
              <a14:hiddenFill xmlns:a14="http://schemas.microsoft.com/office/drawing/2010/main">
                <a:solidFill>
                  <a:srgbClr val="FFFFFF"/>
                </a:solidFill>
              </a14:hiddenFill>
            </a:ext>
          </a:extLst>
        </p:spPr>
      </p:pic>
      <p:cxnSp>
        <p:nvCxnSpPr>
          <p:cNvPr id="22" name="Connecteur droit 21"/>
          <p:cNvCxnSpPr>
            <a:stCxn id="13" idx="0"/>
            <a:endCxn id="20" idx="4"/>
          </p:cNvCxnSpPr>
          <p:nvPr/>
        </p:nvCxnSpPr>
        <p:spPr>
          <a:xfrm flipH="1" flipV="1">
            <a:off x="1766788" y="2854718"/>
            <a:ext cx="5334" cy="618199"/>
          </a:xfrm>
          <a:prstGeom prst="line">
            <a:avLst/>
          </a:prstGeom>
          <a:ln w="19050">
            <a:solidFill>
              <a:srgbClr val="4D4D4D"/>
            </a:solidFill>
          </a:ln>
        </p:spPr>
        <p:style>
          <a:lnRef idx="2">
            <a:schemeClr val="dk1"/>
          </a:lnRef>
          <a:fillRef idx="0">
            <a:schemeClr val="dk1"/>
          </a:fillRef>
          <a:effectRef idx="1">
            <a:schemeClr val="dk1"/>
          </a:effectRef>
          <a:fontRef idx="minor">
            <a:schemeClr val="tx1"/>
          </a:fontRef>
        </p:style>
      </p:cxnSp>
      <p:cxnSp>
        <p:nvCxnSpPr>
          <p:cNvPr id="31" name="Connecteur droit 30"/>
          <p:cNvCxnSpPr>
            <a:stCxn id="20" idx="0"/>
            <a:endCxn id="7" idx="4"/>
          </p:cNvCxnSpPr>
          <p:nvPr/>
        </p:nvCxnSpPr>
        <p:spPr>
          <a:xfrm flipV="1">
            <a:off x="1766787" y="1496442"/>
            <a:ext cx="0" cy="571376"/>
          </a:xfrm>
          <a:prstGeom prst="line">
            <a:avLst/>
          </a:prstGeom>
          <a:ln w="19050">
            <a:solidFill>
              <a:srgbClr val="4D4D4D"/>
            </a:solidFill>
          </a:ln>
        </p:spPr>
        <p:style>
          <a:lnRef idx="2">
            <a:schemeClr val="dk1"/>
          </a:lnRef>
          <a:fillRef idx="0">
            <a:schemeClr val="dk1"/>
          </a:fillRef>
          <a:effectRef idx="1">
            <a:schemeClr val="dk1"/>
          </a:effectRef>
          <a:fontRef idx="minor">
            <a:schemeClr val="tx1"/>
          </a:fontRef>
        </p:style>
      </p:cxnSp>
      <p:sp>
        <p:nvSpPr>
          <p:cNvPr id="20" name="Ellipse 19"/>
          <p:cNvSpPr/>
          <p:nvPr/>
        </p:nvSpPr>
        <p:spPr>
          <a:xfrm>
            <a:off x="256457" y="2067818"/>
            <a:ext cx="3020661" cy="786901"/>
          </a:xfrm>
          <a:prstGeom prst="ellipse">
            <a:avLst/>
          </a:prstGeom>
          <a:ln/>
        </p:spPr>
        <p:style>
          <a:lnRef idx="1">
            <a:schemeClr val="accent4"/>
          </a:lnRef>
          <a:fillRef idx="2">
            <a:schemeClr val="accent4"/>
          </a:fillRef>
          <a:effectRef idx="1">
            <a:schemeClr val="accent4"/>
          </a:effectRef>
          <a:fontRef idx="minor">
            <a:schemeClr val="dk1"/>
          </a:fontRef>
        </p:style>
        <p:txBody>
          <a:bodyPr rtlCol="0" anchor="ctr"/>
          <a:lstStyle/>
          <a:p>
            <a:r>
              <a:rPr lang="fr-FR" sz="1927" b="1" dirty="0">
                <a:solidFill>
                  <a:srgbClr val="4B7D91"/>
                </a:solidFill>
                <a:latin typeface="arial" panose="020B0604020202020204" pitchFamily="34" charset="0"/>
              </a:rPr>
              <a:t>The New York times (</a:t>
            </a:r>
            <a:r>
              <a:rPr lang="fr-FR" sz="1927" b="1" dirty="0" err="1">
                <a:solidFill>
                  <a:srgbClr val="4B7D91"/>
                </a:solidFill>
                <a:latin typeface="arial" panose="020B0604020202020204" pitchFamily="34" charset="0"/>
              </a:rPr>
              <a:t>print</a:t>
            </a:r>
            <a:r>
              <a:rPr lang="fr-FR" sz="1927" b="1" dirty="0">
                <a:solidFill>
                  <a:srgbClr val="4B7D91"/>
                </a:solidFill>
                <a:latin typeface="arial" panose="020B0604020202020204" pitchFamily="34" charset="0"/>
              </a:rPr>
              <a:t>)</a:t>
            </a:r>
            <a:endParaRPr lang="fr-FR" sz="1927" dirty="0"/>
          </a:p>
        </p:txBody>
      </p:sp>
      <p:sp>
        <p:nvSpPr>
          <p:cNvPr id="23" name="Ellipse 22"/>
          <p:cNvSpPr/>
          <p:nvPr/>
        </p:nvSpPr>
        <p:spPr>
          <a:xfrm>
            <a:off x="3547763" y="702515"/>
            <a:ext cx="3020661" cy="786901"/>
          </a:xfrm>
          <a:prstGeom prst="ellipse">
            <a:avLst/>
          </a:prstGeom>
          <a:ln/>
        </p:spPr>
        <p:style>
          <a:lnRef idx="1">
            <a:schemeClr val="accent4"/>
          </a:lnRef>
          <a:fillRef idx="2">
            <a:schemeClr val="accent4"/>
          </a:fillRef>
          <a:effectRef idx="1">
            <a:schemeClr val="accent4"/>
          </a:effectRef>
          <a:fontRef idx="minor">
            <a:schemeClr val="dk1"/>
          </a:fontRef>
        </p:style>
        <p:txBody>
          <a:bodyPr rtlCol="0" anchor="ctr"/>
          <a:lstStyle/>
          <a:p>
            <a:r>
              <a:rPr lang="fr-FR" sz="1927" b="1" dirty="0">
                <a:solidFill>
                  <a:srgbClr val="4B7D91"/>
                </a:solidFill>
                <a:latin typeface="arial" panose="020B0604020202020204" pitchFamily="34" charset="0"/>
              </a:rPr>
              <a:t>The New York times (CD-Rom)</a:t>
            </a:r>
            <a:endParaRPr lang="fr-FR" sz="1927" dirty="0"/>
          </a:p>
        </p:txBody>
      </p:sp>
      <p:cxnSp>
        <p:nvCxnSpPr>
          <p:cNvPr id="24" name="Connecteur droit 23"/>
          <p:cNvCxnSpPr>
            <a:stCxn id="18" idx="0"/>
            <a:endCxn id="28" idx="4"/>
          </p:cNvCxnSpPr>
          <p:nvPr/>
        </p:nvCxnSpPr>
        <p:spPr>
          <a:xfrm flipV="1">
            <a:off x="5058094" y="2856881"/>
            <a:ext cx="5184" cy="1044157"/>
          </a:xfrm>
          <a:prstGeom prst="line">
            <a:avLst/>
          </a:prstGeom>
          <a:ln w="19050">
            <a:solidFill>
              <a:srgbClr val="4D4D4D"/>
            </a:solidFill>
          </a:ln>
        </p:spPr>
        <p:style>
          <a:lnRef idx="2">
            <a:schemeClr val="dk1"/>
          </a:lnRef>
          <a:fillRef idx="0">
            <a:schemeClr val="dk1"/>
          </a:fillRef>
          <a:effectRef idx="1">
            <a:schemeClr val="dk1"/>
          </a:effectRef>
          <a:fontRef idx="minor">
            <a:schemeClr val="tx1"/>
          </a:fontRef>
        </p:style>
      </p:cxnSp>
      <p:cxnSp>
        <p:nvCxnSpPr>
          <p:cNvPr id="27" name="Connecteur droit 26"/>
          <p:cNvCxnSpPr>
            <a:stCxn id="28" idx="0"/>
            <a:endCxn id="23" idx="4"/>
          </p:cNvCxnSpPr>
          <p:nvPr/>
        </p:nvCxnSpPr>
        <p:spPr>
          <a:xfrm flipH="1" flipV="1">
            <a:off x="5058094" y="1489416"/>
            <a:ext cx="5184" cy="580565"/>
          </a:xfrm>
          <a:prstGeom prst="line">
            <a:avLst/>
          </a:prstGeom>
          <a:ln w="19050">
            <a:solidFill>
              <a:srgbClr val="4D4D4D"/>
            </a:solidFill>
          </a:ln>
        </p:spPr>
        <p:style>
          <a:lnRef idx="2">
            <a:schemeClr val="dk1"/>
          </a:lnRef>
          <a:fillRef idx="0">
            <a:schemeClr val="dk1"/>
          </a:fillRef>
          <a:effectRef idx="1">
            <a:schemeClr val="dk1"/>
          </a:effectRef>
          <a:fontRef idx="minor">
            <a:schemeClr val="tx1"/>
          </a:fontRef>
        </p:style>
      </p:cxnSp>
      <p:sp>
        <p:nvSpPr>
          <p:cNvPr id="28" name="Ellipse 27"/>
          <p:cNvSpPr/>
          <p:nvPr/>
        </p:nvSpPr>
        <p:spPr>
          <a:xfrm>
            <a:off x="3552946" y="2069981"/>
            <a:ext cx="3020661" cy="786901"/>
          </a:xfrm>
          <a:prstGeom prst="ellipse">
            <a:avLst/>
          </a:prstGeom>
          <a:ln/>
        </p:spPr>
        <p:style>
          <a:lnRef idx="1">
            <a:schemeClr val="accent4"/>
          </a:lnRef>
          <a:fillRef idx="2">
            <a:schemeClr val="accent4"/>
          </a:fillRef>
          <a:effectRef idx="1">
            <a:schemeClr val="accent4"/>
          </a:effectRef>
          <a:fontRef idx="minor">
            <a:schemeClr val="dk1"/>
          </a:fontRef>
        </p:style>
        <p:txBody>
          <a:bodyPr rtlCol="0" anchor="ctr"/>
          <a:lstStyle/>
          <a:p>
            <a:r>
              <a:rPr lang="fr-FR" sz="1927" b="1" dirty="0">
                <a:solidFill>
                  <a:srgbClr val="4B7D91"/>
                </a:solidFill>
                <a:latin typeface="arial" panose="020B0604020202020204" pitchFamily="34" charset="0"/>
              </a:rPr>
              <a:t>The New York times (CD-Rom)</a:t>
            </a:r>
            <a:endParaRPr lang="fr-FR" sz="1927" dirty="0"/>
          </a:p>
        </p:txBody>
      </p:sp>
      <p:sp>
        <p:nvSpPr>
          <p:cNvPr id="29" name="Ellipse 28"/>
          <p:cNvSpPr/>
          <p:nvPr/>
        </p:nvSpPr>
        <p:spPr>
          <a:xfrm>
            <a:off x="7001032" y="704850"/>
            <a:ext cx="3020661" cy="786901"/>
          </a:xfrm>
          <a:prstGeom prst="ellipse">
            <a:avLst/>
          </a:prstGeom>
          <a:ln/>
        </p:spPr>
        <p:style>
          <a:lnRef idx="1">
            <a:schemeClr val="accent4"/>
          </a:lnRef>
          <a:fillRef idx="2">
            <a:schemeClr val="accent4"/>
          </a:fillRef>
          <a:effectRef idx="1">
            <a:schemeClr val="accent4"/>
          </a:effectRef>
          <a:fontRef idx="minor">
            <a:schemeClr val="dk1"/>
          </a:fontRef>
        </p:style>
        <p:txBody>
          <a:bodyPr rtlCol="0" anchor="ctr"/>
          <a:lstStyle/>
          <a:p>
            <a:r>
              <a:rPr lang="fr-FR" sz="1927" b="1" dirty="0">
                <a:solidFill>
                  <a:srgbClr val="4B7D91"/>
                </a:solidFill>
                <a:latin typeface="arial" panose="020B0604020202020204" pitchFamily="34" charset="0"/>
              </a:rPr>
              <a:t>The New York times (online)</a:t>
            </a:r>
            <a:endParaRPr lang="fr-FR" sz="1927" dirty="0"/>
          </a:p>
        </p:txBody>
      </p:sp>
      <p:cxnSp>
        <p:nvCxnSpPr>
          <p:cNvPr id="30" name="Connecteur droit 29"/>
          <p:cNvCxnSpPr>
            <a:stCxn id="12" idx="0"/>
            <a:endCxn id="33" idx="4"/>
          </p:cNvCxnSpPr>
          <p:nvPr/>
        </p:nvCxnSpPr>
        <p:spPr>
          <a:xfrm flipH="1" flipV="1">
            <a:off x="8511362" y="2854720"/>
            <a:ext cx="9334" cy="1046426"/>
          </a:xfrm>
          <a:prstGeom prst="line">
            <a:avLst/>
          </a:prstGeom>
          <a:ln w="19050">
            <a:solidFill>
              <a:srgbClr val="4D4D4D"/>
            </a:solidFill>
          </a:ln>
        </p:spPr>
        <p:style>
          <a:lnRef idx="2">
            <a:schemeClr val="dk1"/>
          </a:lnRef>
          <a:fillRef idx="0">
            <a:schemeClr val="dk1"/>
          </a:fillRef>
          <a:effectRef idx="1">
            <a:schemeClr val="dk1"/>
          </a:effectRef>
          <a:fontRef idx="minor">
            <a:schemeClr val="tx1"/>
          </a:fontRef>
        </p:style>
      </p:cxnSp>
      <p:cxnSp>
        <p:nvCxnSpPr>
          <p:cNvPr id="32" name="Connecteur droit 31"/>
          <p:cNvCxnSpPr>
            <a:stCxn id="33" idx="0"/>
            <a:endCxn id="29" idx="4"/>
          </p:cNvCxnSpPr>
          <p:nvPr/>
        </p:nvCxnSpPr>
        <p:spPr>
          <a:xfrm flipV="1">
            <a:off x="8511362" y="1491750"/>
            <a:ext cx="1" cy="576069"/>
          </a:xfrm>
          <a:prstGeom prst="line">
            <a:avLst/>
          </a:prstGeom>
          <a:ln w="19050">
            <a:solidFill>
              <a:srgbClr val="4D4D4D"/>
            </a:solidFill>
          </a:ln>
        </p:spPr>
        <p:style>
          <a:lnRef idx="2">
            <a:schemeClr val="dk1"/>
          </a:lnRef>
          <a:fillRef idx="0">
            <a:schemeClr val="dk1"/>
          </a:fillRef>
          <a:effectRef idx="1">
            <a:schemeClr val="dk1"/>
          </a:effectRef>
          <a:fontRef idx="minor">
            <a:schemeClr val="tx1"/>
          </a:fontRef>
        </p:style>
      </p:cxnSp>
      <p:sp>
        <p:nvSpPr>
          <p:cNvPr id="33" name="Ellipse 32"/>
          <p:cNvSpPr/>
          <p:nvPr/>
        </p:nvSpPr>
        <p:spPr>
          <a:xfrm>
            <a:off x="7001031" y="2067819"/>
            <a:ext cx="3020661" cy="786901"/>
          </a:xfrm>
          <a:prstGeom prst="ellipse">
            <a:avLst/>
          </a:prstGeom>
          <a:ln/>
        </p:spPr>
        <p:style>
          <a:lnRef idx="1">
            <a:schemeClr val="accent4"/>
          </a:lnRef>
          <a:fillRef idx="2">
            <a:schemeClr val="accent4"/>
          </a:fillRef>
          <a:effectRef idx="1">
            <a:schemeClr val="accent4"/>
          </a:effectRef>
          <a:fontRef idx="minor">
            <a:schemeClr val="dk1"/>
          </a:fontRef>
        </p:style>
        <p:txBody>
          <a:bodyPr rtlCol="0" anchor="ctr"/>
          <a:lstStyle/>
          <a:p>
            <a:r>
              <a:rPr lang="fr-FR" sz="1927" b="1" dirty="0">
                <a:solidFill>
                  <a:srgbClr val="4B7D91"/>
                </a:solidFill>
                <a:latin typeface="arial" panose="020B0604020202020204" pitchFamily="34" charset="0"/>
              </a:rPr>
              <a:t>The New York times (online)</a:t>
            </a:r>
            <a:endParaRPr lang="fr-FR" sz="1927" dirty="0"/>
          </a:p>
        </p:txBody>
      </p:sp>
      <p:sp>
        <p:nvSpPr>
          <p:cNvPr id="25" name="TextBox 24">
            <a:extLst>
              <a:ext uri="{FF2B5EF4-FFF2-40B4-BE49-F238E27FC236}">
                <a16:creationId xmlns:a16="http://schemas.microsoft.com/office/drawing/2014/main" id="{B06DBB41-AB91-4BBC-8101-043F61C9B956}"/>
              </a:ext>
            </a:extLst>
          </p:cNvPr>
          <p:cNvSpPr txBox="1"/>
          <p:nvPr/>
        </p:nvSpPr>
        <p:spPr>
          <a:xfrm>
            <a:off x="807804" y="6056044"/>
            <a:ext cx="11049000" cy="1323439"/>
          </a:xfrm>
          <a:prstGeom prst="rect">
            <a:avLst/>
          </a:prstGeom>
          <a:noFill/>
        </p:spPr>
        <p:txBody>
          <a:bodyPr wrap="square" rtlCol="0">
            <a:spAutoFit/>
          </a:bodyPr>
          <a:lstStyle/>
          <a:p>
            <a:r>
              <a:rPr lang="en-GB" sz="4000" dirty="0"/>
              <a:t>If one of the carrier types ceases publication, it cannot imply that all carrier types have ceased.</a:t>
            </a:r>
          </a:p>
        </p:txBody>
      </p:sp>
      <p:sp>
        <p:nvSpPr>
          <p:cNvPr id="34" name="Slide Number Placeholder 2">
            <a:extLst>
              <a:ext uri="{FF2B5EF4-FFF2-40B4-BE49-F238E27FC236}">
                <a16:creationId xmlns:a16="http://schemas.microsoft.com/office/drawing/2014/main" id="{5DFB308E-DBC1-4391-8402-7045EC292EFB}"/>
              </a:ext>
            </a:extLst>
          </p:cNvPr>
          <p:cNvSpPr txBox="1">
            <a:spLocks/>
          </p:cNvSpPr>
          <p:nvPr/>
        </p:nvSpPr>
        <p:spPr>
          <a:xfrm>
            <a:off x="341572" y="8953505"/>
            <a:ext cx="474404" cy="501645"/>
          </a:xfrm>
        </p:spPr>
        <p:txBody>
          <a:bodyPr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6B918772-37A3-47DC-BE01-33CAE9FCB74A}" type="slidenum">
              <a:rPr lang="en-US" sz="1494" b="1" smtClean="0">
                <a:solidFill>
                  <a:schemeClr val="bg1"/>
                </a:solidFill>
                <a:latin typeface="Calibri" panose="020F0502020204030204" pitchFamily="34" charset="0"/>
              </a:rPr>
              <a:pPr algn="ctr"/>
              <a:t>10</a:t>
            </a:fld>
            <a:endParaRPr lang="en-US" sz="1494" b="1" dirty="0">
              <a:solidFill>
                <a:schemeClr val="bg1"/>
              </a:solidFill>
              <a:latin typeface="Calibri" panose="020F0502020204030204" pitchFamily="34" charset="0"/>
            </a:endParaRPr>
          </a:p>
        </p:txBody>
      </p:sp>
    </p:spTree>
    <p:extLst>
      <p:ext uri="{BB962C8B-B14F-4D97-AF65-F5344CB8AC3E}">
        <p14:creationId xmlns:p14="http://schemas.microsoft.com/office/powerpoint/2010/main" val="25477363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AAE041-1F86-4FAD-8EFD-2DA4BE2D90A3}"/>
              </a:ext>
            </a:extLst>
          </p:cNvPr>
          <p:cNvSpPr>
            <a:spLocks noGrp="1"/>
          </p:cNvSpPr>
          <p:nvPr>
            <p:ph type="dt" sz="half" idx="10"/>
          </p:nvPr>
        </p:nvSpPr>
        <p:spPr/>
        <p:txBody>
          <a:bodyPr/>
          <a:lstStyle/>
          <a:p>
            <a:fld id="{E001E81F-CAD3-412B-8E6F-53481B321DC6}" type="datetime4">
              <a:rPr lang="en-US" smtClean="0"/>
              <a:t>October 17, 2018</a:t>
            </a:fld>
            <a:endParaRPr lang="en-US" dirty="0"/>
          </a:p>
        </p:txBody>
      </p:sp>
      <p:sp>
        <p:nvSpPr>
          <p:cNvPr id="3" name="Slide Number Placeholder 2">
            <a:extLst>
              <a:ext uri="{FF2B5EF4-FFF2-40B4-BE49-F238E27FC236}">
                <a16:creationId xmlns:a16="http://schemas.microsoft.com/office/drawing/2014/main" id="{6DBB4C4D-CEAF-4C6D-AE40-311D0A41C241}"/>
              </a:ext>
            </a:extLst>
          </p:cNvPr>
          <p:cNvSpPr>
            <a:spLocks noGrp="1"/>
          </p:cNvSpPr>
          <p:nvPr>
            <p:ph type="sldNum" sz="quarter" idx="11"/>
          </p:nvPr>
        </p:nvSpPr>
        <p:spPr/>
        <p:txBody>
          <a:bodyPr/>
          <a:lstStyle/>
          <a:p>
            <a:pPr algn="ctr"/>
            <a:fld id="{6B918772-37A3-47DC-BE01-33CAE9FCB74A}" type="slidenum">
              <a:rPr lang="en-US" smtClean="0"/>
              <a:pPr algn="ctr"/>
              <a:t>11</a:t>
            </a:fld>
            <a:endParaRPr lang="en-US" dirty="0"/>
          </a:p>
        </p:txBody>
      </p:sp>
      <p:sp>
        <p:nvSpPr>
          <p:cNvPr id="4" name="TextBox 3">
            <a:extLst>
              <a:ext uri="{FF2B5EF4-FFF2-40B4-BE49-F238E27FC236}">
                <a16:creationId xmlns:a16="http://schemas.microsoft.com/office/drawing/2014/main" id="{6ABD3FA4-AFCB-4E2A-90DE-249633EA3885}"/>
              </a:ext>
            </a:extLst>
          </p:cNvPr>
          <p:cNvSpPr txBox="1"/>
          <p:nvPr/>
        </p:nvSpPr>
        <p:spPr>
          <a:xfrm>
            <a:off x="642840" y="289434"/>
            <a:ext cx="4162934" cy="1015663"/>
          </a:xfrm>
          <a:prstGeom prst="rect">
            <a:avLst/>
          </a:prstGeom>
          <a:noFill/>
        </p:spPr>
        <p:txBody>
          <a:bodyPr wrap="none" rtlCol="0">
            <a:spAutoFit/>
          </a:bodyPr>
          <a:lstStyle/>
          <a:p>
            <a:r>
              <a:rPr lang="en-GB" sz="6000" dirty="0">
                <a:solidFill>
                  <a:schemeClr val="tx2"/>
                </a:solidFill>
              </a:rPr>
              <a:t>Work groups</a:t>
            </a:r>
          </a:p>
        </p:txBody>
      </p:sp>
      <p:sp>
        <p:nvSpPr>
          <p:cNvPr id="5" name="TextBox 4">
            <a:extLst>
              <a:ext uri="{FF2B5EF4-FFF2-40B4-BE49-F238E27FC236}">
                <a16:creationId xmlns:a16="http://schemas.microsoft.com/office/drawing/2014/main" id="{5CBFFFF7-21EA-46F9-9F0F-C3C8FA5970EA}"/>
              </a:ext>
            </a:extLst>
          </p:cNvPr>
          <p:cNvSpPr txBox="1"/>
          <p:nvPr/>
        </p:nvSpPr>
        <p:spPr>
          <a:xfrm>
            <a:off x="665955" y="4539063"/>
            <a:ext cx="1515765" cy="822305"/>
          </a:xfrm>
          <a:prstGeom prst="ellipse">
            <a:avLst/>
          </a:prstGeom>
          <a:solidFill>
            <a:schemeClr val="bg1"/>
          </a:solidFill>
          <a:ln w="38100">
            <a:solidFill>
              <a:schemeClr val="tx2"/>
            </a:solidFill>
          </a:ln>
        </p:spPr>
        <p:txBody>
          <a:bodyPr wrap="none" rtlCol="0">
            <a:spAutoFit/>
          </a:bodyPr>
          <a:lstStyle/>
          <a:p>
            <a:pPr algn="ctr"/>
            <a:r>
              <a:rPr lang="en-GB" sz="3200" dirty="0"/>
              <a:t>Work</a:t>
            </a:r>
          </a:p>
        </p:txBody>
      </p:sp>
      <p:cxnSp>
        <p:nvCxnSpPr>
          <p:cNvPr id="7" name="Connector: Curved 6">
            <a:extLst>
              <a:ext uri="{FF2B5EF4-FFF2-40B4-BE49-F238E27FC236}">
                <a16:creationId xmlns:a16="http://schemas.microsoft.com/office/drawing/2014/main" id="{52E3C741-6589-4859-8427-A466B30ADCBC}"/>
              </a:ext>
            </a:extLst>
          </p:cNvPr>
          <p:cNvCxnSpPr>
            <a:cxnSpLocks/>
            <a:stCxn id="5" idx="5"/>
            <a:endCxn id="9" idx="1"/>
          </p:cNvCxnSpPr>
          <p:nvPr/>
        </p:nvCxnSpPr>
        <p:spPr>
          <a:xfrm rot="16200000" flipH="1">
            <a:off x="3312414" y="3888271"/>
            <a:ext cx="1989713" cy="4695058"/>
          </a:xfrm>
          <a:prstGeom prst="curvedConnector2">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D0DC0EB5-469D-49E5-9370-05B7BB8C3857}"/>
              </a:ext>
            </a:extLst>
          </p:cNvPr>
          <p:cNvSpPr txBox="1"/>
          <p:nvPr/>
        </p:nvSpPr>
        <p:spPr>
          <a:xfrm>
            <a:off x="6654799" y="4189359"/>
            <a:ext cx="4847271" cy="1569660"/>
          </a:xfrm>
          <a:prstGeom prst="rect">
            <a:avLst/>
          </a:prstGeom>
          <a:solidFill>
            <a:schemeClr val="bg1"/>
          </a:solidFill>
          <a:ln w="38100">
            <a:solidFill>
              <a:schemeClr val="tx2"/>
            </a:solidFill>
          </a:ln>
        </p:spPr>
        <p:txBody>
          <a:bodyPr wrap="square" rtlCol="0">
            <a:spAutoFit/>
          </a:bodyPr>
          <a:lstStyle/>
          <a:p>
            <a:r>
              <a:rPr lang="en-GB" sz="3200" dirty="0"/>
              <a:t>“Authorized access point for work group”</a:t>
            </a:r>
          </a:p>
          <a:p>
            <a:r>
              <a:rPr lang="en-GB" sz="3200" dirty="0"/>
              <a:t>e.g. “New York Times …”</a:t>
            </a:r>
          </a:p>
        </p:txBody>
      </p:sp>
      <p:sp>
        <p:nvSpPr>
          <p:cNvPr id="9" name="TextBox 8">
            <a:extLst>
              <a:ext uri="{FF2B5EF4-FFF2-40B4-BE49-F238E27FC236}">
                <a16:creationId xmlns:a16="http://schemas.microsoft.com/office/drawing/2014/main" id="{C005730F-680C-4BCC-88E8-415528508492}"/>
              </a:ext>
            </a:extLst>
          </p:cNvPr>
          <p:cNvSpPr txBox="1"/>
          <p:nvPr/>
        </p:nvSpPr>
        <p:spPr>
          <a:xfrm>
            <a:off x="6654799" y="6692048"/>
            <a:ext cx="4631076" cy="1077218"/>
          </a:xfrm>
          <a:prstGeom prst="rect">
            <a:avLst/>
          </a:prstGeom>
          <a:solidFill>
            <a:schemeClr val="bg1"/>
          </a:solidFill>
          <a:ln w="38100">
            <a:solidFill>
              <a:schemeClr val="tx2"/>
            </a:solidFill>
          </a:ln>
        </p:spPr>
        <p:txBody>
          <a:bodyPr wrap="none" rtlCol="0">
            <a:spAutoFit/>
          </a:bodyPr>
          <a:lstStyle/>
          <a:p>
            <a:r>
              <a:rPr lang="en-GB" sz="3200" dirty="0"/>
              <a:t>“Identifier for work group”</a:t>
            </a:r>
          </a:p>
          <a:p>
            <a:r>
              <a:rPr lang="en-GB" sz="3200" dirty="0"/>
              <a:t>e.g. ISSN-L</a:t>
            </a:r>
          </a:p>
        </p:txBody>
      </p:sp>
      <p:cxnSp>
        <p:nvCxnSpPr>
          <p:cNvPr id="10" name="Connector: Curved 9">
            <a:extLst>
              <a:ext uri="{FF2B5EF4-FFF2-40B4-BE49-F238E27FC236}">
                <a16:creationId xmlns:a16="http://schemas.microsoft.com/office/drawing/2014/main" id="{DA830E32-2BC9-4B24-96D6-2BBDCE5091C7}"/>
              </a:ext>
            </a:extLst>
          </p:cNvPr>
          <p:cNvCxnSpPr>
            <a:cxnSpLocks/>
            <a:stCxn id="5" idx="6"/>
            <a:endCxn id="8" idx="1"/>
          </p:cNvCxnSpPr>
          <p:nvPr/>
        </p:nvCxnSpPr>
        <p:spPr>
          <a:xfrm>
            <a:off x="2181720" y="4950216"/>
            <a:ext cx="4473079" cy="23973"/>
          </a:xfrm>
          <a:prstGeom prst="curvedConnector3">
            <a:avLst>
              <a:gd name="adj1" fmla="val 50000"/>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1" name="Connector: Curved 10">
            <a:extLst>
              <a:ext uri="{FF2B5EF4-FFF2-40B4-BE49-F238E27FC236}">
                <a16:creationId xmlns:a16="http://schemas.microsoft.com/office/drawing/2014/main" id="{5A15F535-FD8E-441E-8E66-7D842D1543A4}"/>
              </a:ext>
            </a:extLst>
          </p:cNvPr>
          <p:cNvCxnSpPr>
            <a:cxnSpLocks/>
            <a:stCxn id="5" idx="7"/>
          </p:cNvCxnSpPr>
          <p:nvPr/>
        </p:nvCxnSpPr>
        <p:spPr>
          <a:xfrm rot="5400000" flipH="1" flipV="1">
            <a:off x="3692148" y="1696836"/>
            <a:ext cx="1230244" cy="4695059"/>
          </a:xfrm>
          <a:prstGeom prst="curvedConnector2">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E9307568-C424-4E8C-9F03-E3C318B287C5}"/>
              </a:ext>
            </a:extLst>
          </p:cNvPr>
          <p:cNvSpPr txBox="1"/>
          <p:nvPr/>
        </p:nvSpPr>
        <p:spPr>
          <a:xfrm>
            <a:off x="2397259" y="4935361"/>
            <a:ext cx="4199996" cy="954107"/>
          </a:xfrm>
          <a:prstGeom prst="rect">
            <a:avLst/>
          </a:prstGeom>
          <a:noFill/>
        </p:spPr>
        <p:txBody>
          <a:bodyPr wrap="none" rtlCol="0">
            <a:spAutoFit/>
          </a:bodyPr>
          <a:lstStyle/>
          <a:p>
            <a:pPr algn="r"/>
            <a:r>
              <a:rPr lang="en-GB" sz="2800" dirty="0"/>
              <a:t>has authorized access point</a:t>
            </a:r>
          </a:p>
          <a:p>
            <a:pPr algn="r"/>
            <a:r>
              <a:rPr lang="en-GB" sz="2800" dirty="0"/>
              <a:t>for work group</a:t>
            </a:r>
          </a:p>
        </p:txBody>
      </p:sp>
      <p:sp>
        <p:nvSpPr>
          <p:cNvPr id="14" name="TextBox 13">
            <a:extLst>
              <a:ext uri="{FF2B5EF4-FFF2-40B4-BE49-F238E27FC236}">
                <a16:creationId xmlns:a16="http://schemas.microsoft.com/office/drawing/2014/main" id="{DE44D88C-6B95-406A-AFCB-B59A5BE36A19}"/>
              </a:ext>
            </a:extLst>
          </p:cNvPr>
          <p:cNvSpPr txBox="1"/>
          <p:nvPr/>
        </p:nvSpPr>
        <p:spPr>
          <a:xfrm>
            <a:off x="2245613" y="7230657"/>
            <a:ext cx="4345292" cy="523220"/>
          </a:xfrm>
          <a:prstGeom prst="rect">
            <a:avLst/>
          </a:prstGeom>
          <a:noFill/>
        </p:spPr>
        <p:txBody>
          <a:bodyPr wrap="none" rtlCol="0">
            <a:spAutoFit/>
          </a:bodyPr>
          <a:lstStyle/>
          <a:p>
            <a:r>
              <a:rPr lang="en-GB" sz="2800" dirty="0"/>
              <a:t>has identifier for work group</a:t>
            </a:r>
          </a:p>
        </p:txBody>
      </p:sp>
      <p:sp>
        <p:nvSpPr>
          <p:cNvPr id="17" name="TextBox 16">
            <a:extLst>
              <a:ext uri="{FF2B5EF4-FFF2-40B4-BE49-F238E27FC236}">
                <a16:creationId xmlns:a16="http://schemas.microsoft.com/office/drawing/2014/main" id="{FF4CB161-BBD5-4416-BD1B-FAC02C271FA6}"/>
              </a:ext>
            </a:extLst>
          </p:cNvPr>
          <p:cNvSpPr txBox="1"/>
          <p:nvPr/>
        </p:nvSpPr>
        <p:spPr>
          <a:xfrm>
            <a:off x="2117595" y="2838236"/>
            <a:ext cx="4537204" cy="523220"/>
          </a:xfrm>
          <a:prstGeom prst="rect">
            <a:avLst/>
          </a:prstGeom>
          <a:noFill/>
        </p:spPr>
        <p:txBody>
          <a:bodyPr wrap="none" rtlCol="0">
            <a:spAutoFit/>
          </a:bodyPr>
          <a:lstStyle/>
          <a:p>
            <a:r>
              <a:rPr lang="en-GB" sz="2800" dirty="0"/>
              <a:t>has appellation of work group</a:t>
            </a:r>
          </a:p>
        </p:txBody>
      </p:sp>
      <p:sp>
        <p:nvSpPr>
          <p:cNvPr id="21" name="TextBox 20">
            <a:extLst>
              <a:ext uri="{FF2B5EF4-FFF2-40B4-BE49-F238E27FC236}">
                <a16:creationId xmlns:a16="http://schemas.microsoft.com/office/drawing/2014/main" id="{AE06B057-7F32-42B2-B037-0ADBED0D53FA}"/>
              </a:ext>
            </a:extLst>
          </p:cNvPr>
          <p:cNvSpPr txBox="1"/>
          <p:nvPr/>
        </p:nvSpPr>
        <p:spPr>
          <a:xfrm>
            <a:off x="6654799" y="3136855"/>
            <a:ext cx="4848828" cy="584775"/>
          </a:xfrm>
          <a:prstGeom prst="rect">
            <a:avLst/>
          </a:prstGeom>
          <a:solidFill>
            <a:schemeClr val="bg1"/>
          </a:solidFill>
          <a:ln w="38100">
            <a:solidFill>
              <a:schemeClr val="tx2"/>
            </a:solidFill>
          </a:ln>
        </p:spPr>
        <p:txBody>
          <a:bodyPr wrap="none" rtlCol="0">
            <a:spAutoFit/>
          </a:bodyPr>
          <a:lstStyle/>
          <a:p>
            <a:pPr algn="ctr"/>
            <a:r>
              <a:rPr lang="en-GB" sz="3200" dirty="0"/>
              <a:t>“Appellation of work group”</a:t>
            </a:r>
          </a:p>
        </p:txBody>
      </p:sp>
      <p:sp>
        <p:nvSpPr>
          <p:cNvPr id="32" name="TextBox 31">
            <a:extLst>
              <a:ext uri="{FF2B5EF4-FFF2-40B4-BE49-F238E27FC236}">
                <a16:creationId xmlns:a16="http://schemas.microsoft.com/office/drawing/2014/main" id="{4F236DDC-AEC1-46C3-BE6C-182CD03165EE}"/>
              </a:ext>
            </a:extLst>
          </p:cNvPr>
          <p:cNvSpPr txBox="1"/>
          <p:nvPr/>
        </p:nvSpPr>
        <p:spPr>
          <a:xfrm>
            <a:off x="665954" y="1696815"/>
            <a:ext cx="9301329" cy="707886"/>
          </a:xfrm>
          <a:prstGeom prst="rect">
            <a:avLst/>
          </a:prstGeom>
          <a:noFill/>
        </p:spPr>
        <p:txBody>
          <a:bodyPr wrap="none" rtlCol="0">
            <a:spAutoFit/>
          </a:bodyPr>
          <a:lstStyle/>
          <a:p>
            <a:r>
              <a:rPr lang="en-GB" sz="4000" dirty="0"/>
              <a:t>A set of works that are identified as a whole</a:t>
            </a:r>
          </a:p>
        </p:txBody>
      </p:sp>
    </p:spTree>
    <p:extLst>
      <p:ext uri="{BB962C8B-B14F-4D97-AF65-F5344CB8AC3E}">
        <p14:creationId xmlns:p14="http://schemas.microsoft.com/office/powerpoint/2010/main" val="10808459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9BD6005-830A-4F7C-A541-F1C39D25F4AB}"/>
              </a:ext>
            </a:extLst>
          </p:cNvPr>
          <p:cNvSpPr txBox="1"/>
          <p:nvPr/>
        </p:nvSpPr>
        <p:spPr>
          <a:xfrm>
            <a:off x="682010" y="623551"/>
            <a:ext cx="3484865" cy="971163"/>
          </a:xfrm>
          <a:prstGeom prst="rect">
            <a:avLst/>
          </a:prstGeom>
          <a:noFill/>
        </p:spPr>
        <p:txBody>
          <a:bodyPr wrap="none" rtlCol="0">
            <a:spAutoFit/>
          </a:bodyPr>
          <a:lstStyle/>
          <a:p>
            <a:r>
              <a:rPr lang="en-GB" sz="5711" dirty="0"/>
              <a:t>Serial work</a:t>
            </a:r>
          </a:p>
        </p:txBody>
      </p:sp>
      <p:sp>
        <p:nvSpPr>
          <p:cNvPr id="3" name="TextBox 2">
            <a:extLst>
              <a:ext uri="{FF2B5EF4-FFF2-40B4-BE49-F238E27FC236}">
                <a16:creationId xmlns:a16="http://schemas.microsoft.com/office/drawing/2014/main" id="{258EE967-A8B2-4C7A-AAF9-B1D0B70D1CD6}"/>
              </a:ext>
            </a:extLst>
          </p:cNvPr>
          <p:cNvSpPr txBox="1"/>
          <p:nvPr/>
        </p:nvSpPr>
        <p:spPr>
          <a:xfrm>
            <a:off x="988309" y="1873330"/>
            <a:ext cx="9959091" cy="2038122"/>
          </a:xfrm>
          <a:prstGeom prst="rect">
            <a:avLst/>
          </a:prstGeom>
          <a:noFill/>
        </p:spPr>
        <p:txBody>
          <a:bodyPr wrap="square" rtlCol="0">
            <a:spAutoFit/>
          </a:bodyPr>
          <a:lstStyle/>
          <a:p>
            <a:pPr>
              <a:lnSpc>
                <a:spcPct val="107000"/>
              </a:lnSpc>
              <a:spcAft>
                <a:spcPts val="1142"/>
              </a:spcAft>
            </a:pPr>
            <a:r>
              <a:rPr lang="en-US" sz="3998" dirty="0"/>
              <a:t>A work intended to be realized in multiple distinct expressions embodied during a timespan with no ending.</a:t>
            </a:r>
            <a:endParaRPr lang="en-GB" sz="3998" dirty="0">
              <a:solidFill>
                <a:srgbClr val="000000"/>
              </a:solidFill>
              <a:latin typeface="Calibri" panose="020F0502020204030204" pitchFamily="34" charset="0"/>
              <a:ea typeface="Calibri" panose="020F0502020204030204" pitchFamily="34" charset="0"/>
            </a:endParaRPr>
          </a:p>
        </p:txBody>
      </p:sp>
      <p:sp>
        <p:nvSpPr>
          <p:cNvPr id="4" name="TextBox 3">
            <a:extLst>
              <a:ext uri="{FF2B5EF4-FFF2-40B4-BE49-F238E27FC236}">
                <a16:creationId xmlns:a16="http://schemas.microsoft.com/office/drawing/2014/main" id="{DB24BCE2-3B7A-4BC8-87D7-465B3BFB277C}"/>
              </a:ext>
            </a:extLst>
          </p:cNvPr>
          <p:cNvSpPr txBox="1"/>
          <p:nvPr/>
        </p:nvSpPr>
        <p:spPr>
          <a:xfrm>
            <a:off x="988309" y="4316142"/>
            <a:ext cx="10521278" cy="3168496"/>
          </a:xfrm>
          <a:prstGeom prst="rect">
            <a:avLst/>
          </a:prstGeom>
          <a:noFill/>
        </p:spPr>
        <p:txBody>
          <a:bodyPr wrap="none" rtlCol="0">
            <a:spAutoFit/>
          </a:bodyPr>
          <a:lstStyle/>
          <a:p>
            <a:pPr lvl="0"/>
            <a:r>
              <a:rPr lang="en-US" sz="3998" dirty="0"/>
              <a:t>Work-Work relationships</a:t>
            </a:r>
          </a:p>
          <a:p>
            <a:pPr marL="652790" indent="-652790">
              <a:buFont typeface="Arial" panose="020B0604020202020204" pitchFamily="34" charset="0"/>
              <a:buChar char="•"/>
            </a:pPr>
            <a:r>
              <a:rPr lang="en-US" sz="3998" dirty="0"/>
              <a:t>LRM-R19 precedes [logical, not chronological]</a:t>
            </a:r>
            <a:endParaRPr lang="en-GB" sz="3998" dirty="0"/>
          </a:p>
          <a:p>
            <a:pPr marL="652790" indent="-652790">
              <a:buFont typeface="Arial" panose="020B0604020202020204" pitchFamily="34" charset="0"/>
              <a:buChar char="•"/>
            </a:pPr>
            <a:r>
              <a:rPr lang="en-US" sz="3998" dirty="0"/>
              <a:t>LRM-R22 was transformed into [by policy, etc.]</a:t>
            </a:r>
          </a:p>
          <a:p>
            <a:pPr lvl="0"/>
            <a:r>
              <a:rPr lang="en-US" sz="3998" dirty="0"/>
              <a:t>Expression-Expression relationship:</a:t>
            </a:r>
            <a:endParaRPr lang="en-GB" sz="3998" dirty="0"/>
          </a:p>
          <a:p>
            <a:pPr marL="652790" indent="-652790">
              <a:buFont typeface="Arial" panose="020B0604020202020204" pitchFamily="34" charset="0"/>
              <a:buChar char="•"/>
            </a:pPr>
            <a:r>
              <a:rPr lang="en-US" sz="3998" dirty="0"/>
              <a:t>LRM-R25 was aggregated by</a:t>
            </a:r>
            <a:endParaRPr lang="en-GB" sz="3998" dirty="0"/>
          </a:p>
        </p:txBody>
      </p:sp>
      <p:sp>
        <p:nvSpPr>
          <p:cNvPr id="5" name="Slide Number Placeholder 2">
            <a:extLst>
              <a:ext uri="{FF2B5EF4-FFF2-40B4-BE49-F238E27FC236}">
                <a16:creationId xmlns:a16="http://schemas.microsoft.com/office/drawing/2014/main" id="{16A4DE5A-CA3D-40C5-85F0-5573C66EBD84}"/>
              </a:ext>
            </a:extLst>
          </p:cNvPr>
          <p:cNvSpPr>
            <a:spLocks noGrp="1"/>
          </p:cNvSpPr>
          <p:nvPr>
            <p:ph type="sldNum" sz="quarter" idx="11"/>
          </p:nvPr>
        </p:nvSpPr>
        <p:spPr>
          <a:xfrm>
            <a:off x="341572" y="8953505"/>
            <a:ext cx="474404" cy="501645"/>
          </a:xfrm>
        </p:spPr>
        <p:txBody>
          <a:bodyPr/>
          <a:lstStyle/>
          <a:p>
            <a:pPr algn="ctr"/>
            <a:fld id="{6B918772-37A3-47DC-BE01-33CAE9FCB74A}" type="slidenum">
              <a:rPr lang="en-US" smtClean="0"/>
              <a:pPr algn="ctr"/>
              <a:t>12</a:t>
            </a:fld>
            <a:endParaRPr lang="en-US" dirty="0"/>
          </a:p>
        </p:txBody>
      </p:sp>
      <p:sp>
        <p:nvSpPr>
          <p:cNvPr id="6" name="Date Placeholder 1">
            <a:extLst>
              <a:ext uri="{FF2B5EF4-FFF2-40B4-BE49-F238E27FC236}">
                <a16:creationId xmlns:a16="http://schemas.microsoft.com/office/drawing/2014/main" id="{24B829D0-4760-4930-8470-F1EE993108DB}"/>
              </a:ext>
            </a:extLst>
          </p:cNvPr>
          <p:cNvSpPr>
            <a:spLocks noGrp="1"/>
          </p:cNvSpPr>
          <p:nvPr>
            <p:ph type="dt" sz="half" idx="10"/>
          </p:nvPr>
        </p:nvSpPr>
        <p:spPr>
          <a:xfrm>
            <a:off x="9393200" y="9010651"/>
            <a:ext cx="3344904" cy="501645"/>
          </a:xfrm>
        </p:spPr>
        <p:txBody>
          <a:bodyPr/>
          <a:lstStyle/>
          <a:p>
            <a:fld id="{E001E81F-CAD3-412B-8E6F-53481B321DC6}" type="datetime4">
              <a:rPr lang="en-US" smtClean="0"/>
              <a:t>October 17, 2018</a:t>
            </a:fld>
            <a:endParaRPr lang="en-US" dirty="0"/>
          </a:p>
        </p:txBody>
      </p:sp>
    </p:spTree>
    <p:extLst>
      <p:ext uri="{BB962C8B-B14F-4D97-AF65-F5344CB8AC3E}">
        <p14:creationId xmlns:p14="http://schemas.microsoft.com/office/powerpoint/2010/main" val="19638806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E11AEE7-2D59-4D09-9D79-F6D2AB33F45A}"/>
              </a:ext>
            </a:extLst>
          </p:cNvPr>
          <p:cNvSpPr txBox="1"/>
          <p:nvPr/>
        </p:nvSpPr>
        <p:spPr>
          <a:xfrm>
            <a:off x="2119266" y="542238"/>
            <a:ext cx="2666361" cy="1242114"/>
          </a:xfrm>
          <a:prstGeom prst="ellipse">
            <a:avLst/>
          </a:prstGeom>
          <a:noFill/>
          <a:ln w="19050">
            <a:solidFill>
              <a:schemeClr val="tx1"/>
            </a:solidFill>
          </a:ln>
        </p:spPr>
        <p:txBody>
          <a:bodyPr wrap="none" rtlCol="0">
            <a:spAutoFit/>
          </a:bodyPr>
          <a:lstStyle/>
          <a:p>
            <a:pPr algn="ctr"/>
            <a:r>
              <a:rPr lang="en-GB" sz="2570" dirty="0" err="1"/>
              <a:t>DiachronicW</a:t>
            </a:r>
            <a:endParaRPr lang="en-GB" sz="2570" dirty="0"/>
          </a:p>
          <a:p>
            <a:pPr algn="ctr"/>
            <a:r>
              <a:rPr lang="en-GB" sz="2570" dirty="0"/>
              <a:t>1</a:t>
            </a:r>
          </a:p>
        </p:txBody>
      </p:sp>
      <p:sp>
        <p:nvSpPr>
          <p:cNvPr id="3" name="TextBox 2">
            <a:extLst>
              <a:ext uri="{FF2B5EF4-FFF2-40B4-BE49-F238E27FC236}">
                <a16:creationId xmlns:a16="http://schemas.microsoft.com/office/drawing/2014/main" id="{3A6FC43D-7F8B-43AB-B896-68B4A5CACD6C}"/>
              </a:ext>
            </a:extLst>
          </p:cNvPr>
          <p:cNvSpPr txBox="1"/>
          <p:nvPr/>
        </p:nvSpPr>
        <p:spPr>
          <a:xfrm>
            <a:off x="7442200" y="552450"/>
            <a:ext cx="2666361" cy="1242114"/>
          </a:xfrm>
          <a:prstGeom prst="ellipse">
            <a:avLst/>
          </a:prstGeom>
          <a:noFill/>
          <a:ln w="19050">
            <a:solidFill>
              <a:schemeClr val="tx1"/>
            </a:solidFill>
          </a:ln>
        </p:spPr>
        <p:txBody>
          <a:bodyPr wrap="none" rtlCol="0">
            <a:spAutoFit/>
          </a:bodyPr>
          <a:lstStyle/>
          <a:p>
            <a:pPr algn="ctr"/>
            <a:r>
              <a:rPr lang="en-GB" sz="2570" dirty="0" err="1"/>
              <a:t>DiachronicW</a:t>
            </a:r>
            <a:endParaRPr lang="en-GB" sz="2570" dirty="0"/>
          </a:p>
          <a:p>
            <a:pPr algn="ctr"/>
            <a:r>
              <a:rPr lang="en-GB" sz="2570" dirty="0"/>
              <a:t>2</a:t>
            </a:r>
          </a:p>
        </p:txBody>
      </p:sp>
      <p:sp>
        <p:nvSpPr>
          <p:cNvPr id="4" name="TextBox 3">
            <a:extLst>
              <a:ext uri="{FF2B5EF4-FFF2-40B4-BE49-F238E27FC236}">
                <a16:creationId xmlns:a16="http://schemas.microsoft.com/office/drawing/2014/main" id="{A30B1135-9696-4CF8-B03D-BE4EA3C1AAA3}"/>
              </a:ext>
            </a:extLst>
          </p:cNvPr>
          <p:cNvSpPr txBox="1"/>
          <p:nvPr/>
        </p:nvSpPr>
        <p:spPr>
          <a:xfrm>
            <a:off x="559510" y="4194224"/>
            <a:ext cx="1623422" cy="1242114"/>
          </a:xfrm>
          <a:prstGeom prst="ellipse">
            <a:avLst/>
          </a:prstGeom>
          <a:noFill/>
          <a:ln w="19050">
            <a:solidFill>
              <a:schemeClr val="tx1"/>
            </a:solidFill>
          </a:ln>
        </p:spPr>
        <p:txBody>
          <a:bodyPr wrap="none" rtlCol="0">
            <a:spAutoFit/>
          </a:bodyPr>
          <a:lstStyle/>
          <a:p>
            <a:pPr algn="ctr"/>
            <a:r>
              <a:rPr lang="en-GB" sz="2570" dirty="0" err="1"/>
              <a:t>IssueW</a:t>
            </a:r>
            <a:endParaRPr lang="en-GB" sz="2570" dirty="0"/>
          </a:p>
          <a:p>
            <a:pPr algn="ctr"/>
            <a:r>
              <a:rPr lang="en-GB" sz="2570" dirty="0"/>
              <a:t>1A</a:t>
            </a:r>
          </a:p>
        </p:txBody>
      </p:sp>
      <p:sp>
        <p:nvSpPr>
          <p:cNvPr id="5" name="TextBox 4">
            <a:extLst>
              <a:ext uri="{FF2B5EF4-FFF2-40B4-BE49-F238E27FC236}">
                <a16:creationId xmlns:a16="http://schemas.microsoft.com/office/drawing/2014/main" id="{FBA62E93-95A4-43D4-9478-8F3E7F870610}"/>
              </a:ext>
            </a:extLst>
          </p:cNvPr>
          <p:cNvSpPr txBox="1"/>
          <p:nvPr/>
        </p:nvSpPr>
        <p:spPr>
          <a:xfrm>
            <a:off x="10129778" y="4170267"/>
            <a:ext cx="1623422" cy="1242114"/>
          </a:xfrm>
          <a:prstGeom prst="ellipse">
            <a:avLst/>
          </a:prstGeom>
          <a:noFill/>
          <a:ln w="19050">
            <a:solidFill>
              <a:schemeClr val="tx1"/>
            </a:solidFill>
          </a:ln>
        </p:spPr>
        <p:txBody>
          <a:bodyPr wrap="none" rtlCol="0">
            <a:spAutoFit/>
          </a:bodyPr>
          <a:lstStyle/>
          <a:p>
            <a:pPr algn="ctr"/>
            <a:r>
              <a:rPr lang="en-GB" sz="2570" dirty="0" err="1"/>
              <a:t>IssueW</a:t>
            </a:r>
            <a:endParaRPr lang="en-GB" sz="2570" dirty="0"/>
          </a:p>
          <a:p>
            <a:pPr algn="ctr"/>
            <a:r>
              <a:rPr lang="en-GB" sz="2570" dirty="0"/>
              <a:t>1B</a:t>
            </a:r>
            <a:endParaRPr lang="en-GB" sz="2570" b="1" dirty="0"/>
          </a:p>
        </p:txBody>
      </p:sp>
      <p:sp>
        <p:nvSpPr>
          <p:cNvPr id="6" name="TextBox 5">
            <a:extLst>
              <a:ext uri="{FF2B5EF4-FFF2-40B4-BE49-F238E27FC236}">
                <a16:creationId xmlns:a16="http://schemas.microsoft.com/office/drawing/2014/main" id="{D881B689-DBA6-4D99-A498-A249B5167BA7}"/>
              </a:ext>
            </a:extLst>
          </p:cNvPr>
          <p:cNvSpPr txBox="1"/>
          <p:nvPr/>
        </p:nvSpPr>
        <p:spPr>
          <a:xfrm>
            <a:off x="580147" y="6067449"/>
            <a:ext cx="1623422" cy="1242114"/>
          </a:xfrm>
          <a:prstGeom prst="ellipse">
            <a:avLst/>
          </a:prstGeom>
          <a:noFill/>
          <a:ln w="19050">
            <a:solidFill>
              <a:schemeClr val="tx1"/>
            </a:solidFill>
          </a:ln>
        </p:spPr>
        <p:txBody>
          <a:bodyPr wrap="none" rtlCol="0">
            <a:spAutoFit/>
          </a:bodyPr>
          <a:lstStyle/>
          <a:p>
            <a:pPr algn="ctr"/>
            <a:r>
              <a:rPr lang="en-GB" sz="2570" dirty="0" err="1"/>
              <a:t>IssueW</a:t>
            </a:r>
            <a:endParaRPr lang="en-GB" sz="2570" dirty="0"/>
          </a:p>
          <a:p>
            <a:pPr algn="ctr"/>
            <a:r>
              <a:rPr lang="en-GB" sz="2570" dirty="0"/>
              <a:t>2A</a:t>
            </a:r>
          </a:p>
        </p:txBody>
      </p:sp>
      <p:sp>
        <p:nvSpPr>
          <p:cNvPr id="7" name="TextBox 6">
            <a:extLst>
              <a:ext uri="{FF2B5EF4-FFF2-40B4-BE49-F238E27FC236}">
                <a16:creationId xmlns:a16="http://schemas.microsoft.com/office/drawing/2014/main" id="{2D0A0BEB-ED72-486B-BF50-FAD7B5FFFAD9}"/>
              </a:ext>
            </a:extLst>
          </p:cNvPr>
          <p:cNvSpPr txBox="1"/>
          <p:nvPr/>
        </p:nvSpPr>
        <p:spPr>
          <a:xfrm>
            <a:off x="10120711" y="6113076"/>
            <a:ext cx="1623422" cy="1242114"/>
          </a:xfrm>
          <a:prstGeom prst="ellipse">
            <a:avLst/>
          </a:prstGeom>
          <a:noFill/>
          <a:ln w="19050">
            <a:solidFill>
              <a:schemeClr val="tx1"/>
            </a:solidFill>
          </a:ln>
        </p:spPr>
        <p:txBody>
          <a:bodyPr wrap="none" rtlCol="0">
            <a:spAutoFit/>
          </a:bodyPr>
          <a:lstStyle/>
          <a:p>
            <a:pPr algn="ctr"/>
            <a:r>
              <a:rPr lang="en-GB" sz="2570" dirty="0" err="1"/>
              <a:t>IssueW</a:t>
            </a:r>
            <a:endParaRPr lang="en-GB" sz="2570" dirty="0"/>
          </a:p>
          <a:p>
            <a:pPr algn="ctr"/>
            <a:r>
              <a:rPr lang="en-GB" sz="2570" dirty="0"/>
              <a:t>2B</a:t>
            </a:r>
          </a:p>
        </p:txBody>
      </p:sp>
      <p:sp>
        <p:nvSpPr>
          <p:cNvPr id="8" name="TextBox 7">
            <a:extLst>
              <a:ext uri="{FF2B5EF4-FFF2-40B4-BE49-F238E27FC236}">
                <a16:creationId xmlns:a16="http://schemas.microsoft.com/office/drawing/2014/main" id="{AFECCC80-DC37-49A5-B9D7-4782A4FB38C2}"/>
              </a:ext>
            </a:extLst>
          </p:cNvPr>
          <p:cNvSpPr txBox="1"/>
          <p:nvPr/>
        </p:nvSpPr>
        <p:spPr>
          <a:xfrm>
            <a:off x="2212814" y="2368231"/>
            <a:ext cx="2479269" cy="1242114"/>
          </a:xfrm>
          <a:prstGeom prst="ellipse">
            <a:avLst/>
          </a:prstGeom>
          <a:noFill/>
          <a:ln w="19050">
            <a:solidFill>
              <a:schemeClr val="tx1"/>
            </a:solidFill>
          </a:ln>
        </p:spPr>
        <p:txBody>
          <a:bodyPr wrap="none" rtlCol="0">
            <a:spAutoFit/>
          </a:bodyPr>
          <a:lstStyle/>
          <a:p>
            <a:pPr algn="ctr"/>
            <a:r>
              <a:rPr lang="en-GB" sz="2570" dirty="0" err="1"/>
              <a:t>DiachronicE</a:t>
            </a:r>
            <a:endParaRPr lang="en-GB" sz="2570" dirty="0"/>
          </a:p>
          <a:p>
            <a:pPr algn="ctr"/>
            <a:r>
              <a:rPr lang="en-GB" sz="2570" dirty="0"/>
              <a:t>1</a:t>
            </a:r>
          </a:p>
        </p:txBody>
      </p:sp>
      <p:sp>
        <p:nvSpPr>
          <p:cNvPr id="9" name="TextBox 8">
            <a:extLst>
              <a:ext uri="{FF2B5EF4-FFF2-40B4-BE49-F238E27FC236}">
                <a16:creationId xmlns:a16="http://schemas.microsoft.com/office/drawing/2014/main" id="{E773819F-7624-43E4-AE5E-CA06139A8813}"/>
              </a:ext>
            </a:extLst>
          </p:cNvPr>
          <p:cNvSpPr txBox="1"/>
          <p:nvPr/>
        </p:nvSpPr>
        <p:spPr>
          <a:xfrm>
            <a:off x="7532006" y="2368231"/>
            <a:ext cx="2486752" cy="1242114"/>
          </a:xfrm>
          <a:prstGeom prst="ellipse">
            <a:avLst/>
          </a:prstGeom>
          <a:noFill/>
          <a:ln w="19050">
            <a:solidFill>
              <a:schemeClr val="tx1"/>
            </a:solidFill>
          </a:ln>
        </p:spPr>
        <p:txBody>
          <a:bodyPr wrap="none" rtlCol="0">
            <a:spAutoFit/>
          </a:bodyPr>
          <a:lstStyle/>
          <a:p>
            <a:pPr algn="ctr"/>
            <a:r>
              <a:rPr lang="en-GB" sz="2570" dirty="0" err="1"/>
              <a:t>DiachronicE</a:t>
            </a:r>
            <a:endParaRPr lang="en-GB" sz="2570" dirty="0"/>
          </a:p>
          <a:p>
            <a:pPr algn="ctr"/>
            <a:r>
              <a:rPr lang="en-GB" sz="2570" dirty="0"/>
              <a:t>2</a:t>
            </a:r>
          </a:p>
        </p:txBody>
      </p:sp>
      <p:cxnSp>
        <p:nvCxnSpPr>
          <p:cNvPr id="11" name="Connector: Curved 10">
            <a:extLst>
              <a:ext uri="{FF2B5EF4-FFF2-40B4-BE49-F238E27FC236}">
                <a16:creationId xmlns:a16="http://schemas.microsoft.com/office/drawing/2014/main" id="{F93FFF40-51FB-493B-95F9-0BF2BD426127}"/>
              </a:ext>
            </a:extLst>
          </p:cNvPr>
          <p:cNvCxnSpPr>
            <a:cxnSpLocks/>
            <a:stCxn id="8" idx="0"/>
            <a:endCxn id="2" idx="4"/>
          </p:cNvCxnSpPr>
          <p:nvPr/>
        </p:nvCxnSpPr>
        <p:spPr>
          <a:xfrm rot="16200000" flipV="1">
            <a:off x="3160509" y="2076291"/>
            <a:ext cx="583879" cy="2"/>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2" name="Connector: Curved 11">
            <a:extLst>
              <a:ext uri="{FF2B5EF4-FFF2-40B4-BE49-F238E27FC236}">
                <a16:creationId xmlns:a16="http://schemas.microsoft.com/office/drawing/2014/main" id="{85981B2D-E08A-4F9E-96D3-118BD8C01835}"/>
              </a:ext>
            </a:extLst>
          </p:cNvPr>
          <p:cNvCxnSpPr>
            <a:cxnSpLocks/>
            <a:stCxn id="2" idx="6"/>
            <a:endCxn id="3" idx="2"/>
          </p:cNvCxnSpPr>
          <p:nvPr/>
        </p:nvCxnSpPr>
        <p:spPr>
          <a:xfrm>
            <a:off x="4785627" y="1163295"/>
            <a:ext cx="2656573" cy="10212"/>
          </a:xfrm>
          <a:prstGeom prst="curvedConnector3">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Connector: Curved 17">
            <a:extLst>
              <a:ext uri="{FF2B5EF4-FFF2-40B4-BE49-F238E27FC236}">
                <a16:creationId xmlns:a16="http://schemas.microsoft.com/office/drawing/2014/main" id="{75C840DD-6D17-4858-A0C7-C80188ECAE22}"/>
              </a:ext>
            </a:extLst>
          </p:cNvPr>
          <p:cNvCxnSpPr>
            <a:cxnSpLocks/>
            <a:stCxn id="4" idx="4"/>
            <a:endCxn id="6" idx="0"/>
          </p:cNvCxnSpPr>
          <p:nvPr/>
        </p:nvCxnSpPr>
        <p:spPr>
          <a:xfrm rot="16200000" flipH="1">
            <a:off x="1065984" y="5741574"/>
            <a:ext cx="631111" cy="20637"/>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Connector: Curved 23">
            <a:extLst>
              <a:ext uri="{FF2B5EF4-FFF2-40B4-BE49-F238E27FC236}">
                <a16:creationId xmlns:a16="http://schemas.microsoft.com/office/drawing/2014/main" id="{84A1B280-0EC4-48DF-8FD9-96B2C4302FAE}"/>
              </a:ext>
            </a:extLst>
          </p:cNvPr>
          <p:cNvCxnSpPr>
            <a:cxnSpLocks/>
            <a:stCxn id="9" idx="0"/>
            <a:endCxn id="3" idx="4"/>
          </p:cNvCxnSpPr>
          <p:nvPr/>
        </p:nvCxnSpPr>
        <p:spPr>
          <a:xfrm rot="16200000" flipV="1">
            <a:off x="8488549" y="2081397"/>
            <a:ext cx="573667" cy="1"/>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A768B872-2072-46F6-AE97-3DA667A74960}"/>
              </a:ext>
            </a:extLst>
          </p:cNvPr>
          <p:cNvSpPr txBox="1"/>
          <p:nvPr/>
        </p:nvSpPr>
        <p:spPr>
          <a:xfrm>
            <a:off x="2740604" y="4194224"/>
            <a:ext cx="1436329" cy="1242114"/>
          </a:xfrm>
          <a:prstGeom prst="ellipse">
            <a:avLst/>
          </a:prstGeom>
          <a:noFill/>
          <a:ln w="19050">
            <a:solidFill>
              <a:schemeClr val="tx1"/>
            </a:solidFill>
          </a:ln>
        </p:spPr>
        <p:txBody>
          <a:bodyPr wrap="none" rtlCol="0">
            <a:spAutoFit/>
          </a:bodyPr>
          <a:lstStyle/>
          <a:p>
            <a:pPr algn="ctr"/>
            <a:r>
              <a:rPr lang="en-GB" sz="2570" dirty="0" err="1"/>
              <a:t>IssueE</a:t>
            </a:r>
            <a:endParaRPr lang="en-GB" sz="2570" dirty="0"/>
          </a:p>
          <a:p>
            <a:pPr algn="ctr"/>
            <a:r>
              <a:rPr lang="en-GB" sz="2570" dirty="0"/>
              <a:t>1A</a:t>
            </a:r>
          </a:p>
        </p:txBody>
      </p:sp>
      <p:sp>
        <p:nvSpPr>
          <p:cNvPr id="30" name="TextBox 29">
            <a:extLst>
              <a:ext uri="{FF2B5EF4-FFF2-40B4-BE49-F238E27FC236}">
                <a16:creationId xmlns:a16="http://schemas.microsoft.com/office/drawing/2014/main" id="{B917E704-EFE9-47FB-98DB-E5CA2E2D1932}"/>
              </a:ext>
            </a:extLst>
          </p:cNvPr>
          <p:cNvSpPr txBox="1"/>
          <p:nvPr/>
        </p:nvSpPr>
        <p:spPr>
          <a:xfrm>
            <a:off x="2772637" y="6067449"/>
            <a:ext cx="1436329" cy="1242114"/>
          </a:xfrm>
          <a:prstGeom prst="ellipse">
            <a:avLst/>
          </a:prstGeom>
          <a:noFill/>
          <a:ln w="19050">
            <a:solidFill>
              <a:schemeClr val="tx1"/>
            </a:solidFill>
          </a:ln>
        </p:spPr>
        <p:txBody>
          <a:bodyPr wrap="none" rtlCol="0">
            <a:spAutoFit/>
          </a:bodyPr>
          <a:lstStyle/>
          <a:p>
            <a:pPr algn="ctr"/>
            <a:r>
              <a:rPr lang="en-GB" sz="2570" dirty="0" err="1"/>
              <a:t>IssueE</a:t>
            </a:r>
            <a:endParaRPr lang="en-GB" sz="2570" dirty="0"/>
          </a:p>
          <a:p>
            <a:pPr algn="ctr"/>
            <a:r>
              <a:rPr lang="en-GB" sz="2570" dirty="0"/>
              <a:t>2A</a:t>
            </a:r>
          </a:p>
        </p:txBody>
      </p:sp>
      <p:sp>
        <p:nvSpPr>
          <p:cNvPr id="31" name="TextBox 30">
            <a:extLst>
              <a:ext uri="{FF2B5EF4-FFF2-40B4-BE49-F238E27FC236}">
                <a16:creationId xmlns:a16="http://schemas.microsoft.com/office/drawing/2014/main" id="{0A875208-5004-41A7-AE15-90C375C660C0}"/>
              </a:ext>
            </a:extLst>
          </p:cNvPr>
          <p:cNvSpPr txBox="1"/>
          <p:nvPr/>
        </p:nvSpPr>
        <p:spPr>
          <a:xfrm>
            <a:off x="8116095" y="4166592"/>
            <a:ext cx="1436329" cy="1242114"/>
          </a:xfrm>
          <a:prstGeom prst="ellipse">
            <a:avLst/>
          </a:prstGeom>
          <a:noFill/>
          <a:ln w="19050">
            <a:solidFill>
              <a:schemeClr val="tx1"/>
            </a:solidFill>
          </a:ln>
        </p:spPr>
        <p:txBody>
          <a:bodyPr wrap="none" rtlCol="0">
            <a:spAutoFit/>
          </a:bodyPr>
          <a:lstStyle/>
          <a:p>
            <a:pPr algn="ctr"/>
            <a:r>
              <a:rPr lang="en-GB" sz="2570" dirty="0" err="1"/>
              <a:t>IssueE</a:t>
            </a:r>
            <a:endParaRPr lang="en-GB" sz="2570" dirty="0"/>
          </a:p>
          <a:p>
            <a:pPr algn="ctr"/>
            <a:r>
              <a:rPr lang="en-GB" sz="2570" dirty="0"/>
              <a:t>1B</a:t>
            </a:r>
            <a:endParaRPr lang="en-GB" sz="2570" b="1" dirty="0"/>
          </a:p>
        </p:txBody>
      </p:sp>
      <p:sp>
        <p:nvSpPr>
          <p:cNvPr id="32" name="TextBox 31">
            <a:extLst>
              <a:ext uri="{FF2B5EF4-FFF2-40B4-BE49-F238E27FC236}">
                <a16:creationId xmlns:a16="http://schemas.microsoft.com/office/drawing/2014/main" id="{7E2D677A-97C7-4A0E-8C38-CF280585963B}"/>
              </a:ext>
            </a:extLst>
          </p:cNvPr>
          <p:cNvSpPr txBox="1"/>
          <p:nvPr/>
        </p:nvSpPr>
        <p:spPr>
          <a:xfrm>
            <a:off x="8107029" y="6113076"/>
            <a:ext cx="1436329" cy="1242114"/>
          </a:xfrm>
          <a:prstGeom prst="ellipse">
            <a:avLst/>
          </a:prstGeom>
          <a:noFill/>
          <a:ln w="19050">
            <a:solidFill>
              <a:schemeClr val="tx1"/>
            </a:solidFill>
          </a:ln>
        </p:spPr>
        <p:txBody>
          <a:bodyPr wrap="none" rtlCol="0">
            <a:spAutoFit/>
          </a:bodyPr>
          <a:lstStyle/>
          <a:p>
            <a:pPr algn="ctr"/>
            <a:r>
              <a:rPr lang="en-GB" sz="2570" dirty="0" err="1"/>
              <a:t>IssueE</a:t>
            </a:r>
            <a:endParaRPr lang="en-GB" sz="2570" dirty="0"/>
          </a:p>
          <a:p>
            <a:pPr algn="ctr"/>
            <a:r>
              <a:rPr lang="en-GB" sz="2570" dirty="0"/>
              <a:t>2B</a:t>
            </a:r>
          </a:p>
        </p:txBody>
      </p:sp>
      <p:cxnSp>
        <p:nvCxnSpPr>
          <p:cNvPr id="33" name="Connector: Curved 32">
            <a:extLst>
              <a:ext uri="{FF2B5EF4-FFF2-40B4-BE49-F238E27FC236}">
                <a16:creationId xmlns:a16="http://schemas.microsoft.com/office/drawing/2014/main" id="{2A0DA317-3A28-45F7-999C-918D6CB8AD75}"/>
              </a:ext>
            </a:extLst>
          </p:cNvPr>
          <p:cNvCxnSpPr>
            <a:cxnSpLocks/>
            <a:stCxn id="29" idx="2"/>
            <a:endCxn id="4" idx="6"/>
          </p:cNvCxnSpPr>
          <p:nvPr/>
        </p:nvCxnSpPr>
        <p:spPr>
          <a:xfrm rot="10800000">
            <a:off x="2182932" y="4815281"/>
            <a:ext cx="557672" cy="12700"/>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36" name="Connector: Curved 35">
            <a:extLst>
              <a:ext uri="{FF2B5EF4-FFF2-40B4-BE49-F238E27FC236}">
                <a16:creationId xmlns:a16="http://schemas.microsoft.com/office/drawing/2014/main" id="{190B3604-392D-4F67-A671-957AA838502C}"/>
              </a:ext>
            </a:extLst>
          </p:cNvPr>
          <p:cNvCxnSpPr>
            <a:cxnSpLocks/>
            <a:stCxn id="30" idx="2"/>
            <a:endCxn id="6" idx="6"/>
          </p:cNvCxnSpPr>
          <p:nvPr/>
        </p:nvCxnSpPr>
        <p:spPr>
          <a:xfrm rot="10800000">
            <a:off x="2203569" y="6688506"/>
            <a:ext cx="569068" cy="12700"/>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39" name="Connector: Curved 38">
            <a:extLst>
              <a:ext uri="{FF2B5EF4-FFF2-40B4-BE49-F238E27FC236}">
                <a16:creationId xmlns:a16="http://schemas.microsoft.com/office/drawing/2014/main" id="{07EF177B-1D88-49C2-A8BA-7D03BD2E6D0F}"/>
              </a:ext>
            </a:extLst>
          </p:cNvPr>
          <p:cNvCxnSpPr>
            <a:cxnSpLocks/>
            <a:stCxn id="31" idx="6"/>
            <a:endCxn id="5" idx="2"/>
          </p:cNvCxnSpPr>
          <p:nvPr/>
        </p:nvCxnSpPr>
        <p:spPr>
          <a:xfrm>
            <a:off x="9552424" y="4787649"/>
            <a:ext cx="577354" cy="3675"/>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42" name="Connector: Curved 41">
            <a:extLst>
              <a:ext uri="{FF2B5EF4-FFF2-40B4-BE49-F238E27FC236}">
                <a16:creationId xmlns:a16="http://schemas.microsoft.com/office/drawing/2014/main" id="{1750E2CD-6BE7-4E03-A519-6B7B5F985BBB}"/>
              </a:ext>
            </a:extLst>
          </p:cNvPr>
          <p:cNvCxnSpPr>
            <a:cxnSpLocks/>
            <a:stCxn id="32" idx="6"/>
            <a:endCxn id="7" idx="2"/>
          </p:cNvCxnSpPr>
          <p:nvPr/>
        </p:nvCxnSpPr>
        <p:spPr>
          <a:xfrm>
            <a:off x="9543358" y="6734133"/>
            <a:ext cx="577353" cy="12700"/>
          </a:xfrm>
          <a:prstGeom prst="curvedConnector3">
            <a:avLst>
              <a:gd name="adj1" fmla="val 50000"/>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47" name="Connector: Curved 46">
            <a:extLst>
              <a:ext uri="{FF2B5EF4-FFF2-40B4-BE49-F238E27FC236}">
                <a16:creationId xmlns:a16="http://schemas.microsoft.com/office/drawing/2014/main" id="{62992746-A5C2-42C7-AB80-07FAEF3D12C1}"/>
              </a:ext>
            </a:extLst>
          </p:cNvPr>
          <p:cNvCxnSpPr>
            <a:cxnSpLocks/>
            <a:stCxn id="5" idx="4"/>
            <a:endCxn id="7" idx="0"/>
          </p:cNvCxnSpPr>
          <p:nvPr/>
        </p:nvCxnSpPr>
        <p:spPr>
          <a:xfrm rot="5400000">
            <a:off x="10586609" y="5758195"/>
            <a:ext cx="700695" cy="9067"/>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0" name="Connector: Curved 49">
            <a:extLst>
              <a:ext uri="{FF2B5EF4-FFF2-40B4-BE49-F238E27FC236}">
                <a16:creationId xmlns:a16="http://schemas.microsoft.com/office/drawing/2014/main" id="{41DC51D0-B2E2-4477-87B1-65F8AE17D001}"/>
              </a:ext>
            </a:extLst>
          </p:cNvPr>
          <p:cNvCxnSpPr>
            <a:cxnSpLocks/>
            <a:stCxn id="29" idx="6"/>
            <a:endCxn id="8" idx="6"/>
          </p:cNvCxnSpPr>
          <p:nvPr/>
        </p:nvCxnSpPr>
        <p:spPr>
          <a:xfrm flipV="1">
            <a:off x="4176933" y="2989288"/>
            <a:ext cx="515150" cy="1825993"/>
          </a:xfrm>
          <a:prstGeom prst="curvedConnector3">
            <a:avLst>
              <a:gd name="adj1" fmla="val 144375"/>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4" name="Connector: Curved 53">
            <a:extLst>
              <a:ext uri="{FF2B5EF4-FFF2-40B4-BE49-F238E27FC236}">
                <a16:creationId xmlns:a16="http://schemas.microsoft.com/office/drawing/2014/main" id="{6F0A0527-247E-4D4F-AF07-EBD0A2DBF72F}"/>
              </a:ext>
            </a:extLst>
          </p:cNvPr>
          <p:cNvCxnSpPr>
            <a:cxnSpLocks/>
            <a:stCxn id="30" idx="6"/>
            <a:endCxn id="8" idx="6"/>
          </p:cNvCxnSpPr>
          <p:nvPr/>
        </p:nvCxnSpPr>
        <p:spPr>
          <a:xfrm flipV="1">
            <a:off x="4208966" y="2989288"/>
            <a:ext cx="483117" cy="3699218"/>
          </a:xfrm>
          <a:prstGeom prst="curvedConnector3">
            <a:avLst>
              <a:gd name="adj1" fmla="val 147318"/>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7" name="Connector: Curved 56">
            <a:extLst>
              <a:ext uri="{FF2B5EF4-FFF2-40B4-BE49-F238E27FC236}">
                <a16:creationId xmlns:a16="http://schemas.microsoft.com/office/drawing/2014/main" id="{D54A1E6D-DC0A-47ED-A411-BF9CD531B79B}"/>
              </a:ext>
            </a:extLst>
          </p:cNvPr>
          <p:cNvCxnSpPr>
            <a:cxnSpLocks/>
            <a:stCxn id="32" idx="2"/>
            <a:endCxn id="9" idx="2"/>
          </p:cNvCxnSpPr>
          <p:nvPr/>
        </p:nvCxnSpPr>
        <p:spPr>
          <a:xfrm rot="10800000">
            <a:off x="7532007" y="2989289"/>
            <a:ext cx="575023" cy="3744845"/>
          </a:xfrm>
          <a:prstGeom prst="curvedConnector3">
            <a:avLst>
              <a:gd name="adj1" fmla="val 139755"/>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8" name="Connector: Curved 67">
            <a:extLst>
              <a:ext uri="{FF2B5EF4-FFF2-40B4-BE49-F238E27FC236}">
                <a16:creationId xmlns:a16="http://schemas.microsoft.com/office/drawing/2014/main" id="{DB83C886-882C-4AAE-942F-0B619E25E07E}"/>
              </a:ext>
            </a:extLst>
          </p:cNvPr>
          <p:cNvCxnSpPr>
            <a:cxnSpLocks/>
            <a:stCxn id="31" idx="2"/>
            <a:endCxn id="9" idx="2"/>
          </p:cNvCxnSpPr>
          <p:nvPr/>
        </p:nvCxnSpPr>
        <p:spPr>
          <a:xfrm rot="10800000">
            <a:off x="7532007" y="2989289"/>
            <a:ext cx="584089" cy="1798361"/>
          </a:xfrm>
          <a:prstGeom prst="curvedConnector3">
            <a:avLst>
              <a:gd name="adj1" fmla="val 139138"/>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03" name="TextBox 102">
            <a:extLst>
              <a:ext uri="{FF2B5EF4-FFF2-40B4-BE49-F238E27FC236}">
                <a16:creationId xmlns:a16="http://schemas.microsoft.com/office/drawing/2014/main" id="{62683CF5-D9C7-4B04-9DF6-50576A3EA5A3}"/>
              </a:ext>
            </a:extLst>
          </p:cNvPr>
          <p:cNvSpPr txBox="1"/>
          <p:nvPr/>
        </p:nvSpPr>
        <p:spPr>
          <a:xfrm>
            <a:off x="4858783" y="520319"/>
            <a:ext cx="2464136" cy="487826"/>
          </a:xfrm>
          <a:prstGeom prst="rect">
            <a:avLst/>
          </a:prstGeom>
          <a:noFill/>
        </p:spPr>
        <p:txBody>
          <a:bodyPr wrap="none" rtlCol="0">
            <a:spAutoFit/>
          </a:bodyPr>
          <a:lstStyle/>
          <a:p>
            <a:r>
              <a:rPr lang="en-GB" sz="2570" dirty="0"/>
              <a:t>transformed into</a:t>
            </a:r>
          </a:p>
        </p:txBody>
      </p:sp>
      <p:sp>
        <p:nvSpPr>
          <p:cNvPr id="137" name="TextBox 136">
            <a:extLst>
              <a:ext uri="{FF2B5EF4-FFF2-40B4-BE49-F238E27FC236}">
                <a16:creationId xmlns:a16="http://schemas.microsoft.com/office/drawing/2014/main" id="{A9417C24-D9D8-4EBF-B520-BB30296428A4}"/>
              </a:ext>
            </a:extLst>
          </p:cNvPr>
          <p:cNvSpPr txBox="1"/>
          <p:nvPr/>
        </p:nvSpPr>
        <p:spPr>
          <a:xfrm>
            <a:off x="1539068" y="5467923"/>
            <a:ext cx="1404552" cy="487826"/>
          </a:xfrm>
          <a:prstGeom prst="rect">
            <a:avLst/>
          </a:prstGeom>
          <a:noFill/>
        </p:spPr>
        <p:txBody>
          <a:bodyPr wrap="none" rtlCol="0">
            <a:spAutoFit/>
          </a:bodyPr>
          <a:lstStyle/>
          <a:p>
            <a:r>
              <a:rPr lang="en-GB" sz="2570" dirty="0"/>
              <a:t>precedes</a:t>
            </a:r>
          </a:p>
        </p:txBody>
      </p:sp>
      <p:sp>
        <p:nvSpPr>
          <p:cNvPr id="138" name="TextBox 137">
            <a:extLst>
              <a:ext uri="{FF2B5EF4-FFF2-40B4-BE49-F238E27FC236}">
                <a16:creationId xmlns:a16="http://schemas.microsoft.com/office/drawing/2014/main" id="{4730A276-A860-4F38-B969-32806A0FE333}"/>
              </a:ext>
            </a:extLst>
          </p:cNvPr>
          <p:cNvSpPr txBox="1"/>
          <p:nvPr/>
        </p:nvSpPr>
        <p:spPr>
          <a:xfrm>
            <a:off x="9331893" y="5467923"/>
            <a:ext cx="1400192" cy="487826"/>
          </a:xfrm>
          <a:prstGeom prst="rect">
            <a:avLst/>
          </a:prstGeom>
          <a:noFill/>
        </p:spPr>
        <p:txBody>
          <a:bodyPr wrap="none" rtlCol="0">
            <a:spAutoFit/>
          </a:bodyPr>
          <a:lstStyle/>
          <a:p>
            <a:r>
              <a:rPr lang="en-GB" sz="2570" dirty="0"/>
              <a:t>precedes</a:t>
            </a:r>
          </a:p>
        </p:txBody>
      </p:sp>
      <p:sp>
        <p:nvSpPr>
          <p:cNvPr id="162" name="TextBox 161">
            <a:extLst>
              <a:ext uri="{FF2B5EF4-FFF2-40B4-BE49-F238E27FC236}">
                <a16:creationId xmlns:a16="http://schemas.microsoft.com/office/drawing/2014/main" id="{668F8D0B-975F-46B9-9A56-47132BE292F5}"/>
              </a:ext>
            </a:extLst>
          </p:cNvPr>
          <p:cNvSpPr txBox="1"/>
          <p:nvPr/>
        </p:nvSpPr>
        <p:spPr>
          <a:xfrm>
            <a:off x="2701974" y="3653909"/>
            <a:ext cx="2087431" cy="487826"/>
          </a:xfrm>
          <a:prstGeom prst="rect">
            <a:avLst/>
          </a:prstGeom>
          <a:noFill/>
        </p:spPr>
        <p:txBody>
          <a:bodyPr wrap="none" rtlCol="0">
            <a:spAutoFit/>
          </a:bodyPr>
          <a:lstStyle/>
          <a:p>
            <a:r>
              <a:rPr lang="en-GB" sz="2570" dirty="0"/>
              <a:t>aggregated by</a:t>
            </a:r>
          </a:p>
        </p:txBody>
      </p:sp>
      <p:sp>
        <p:nvSpPr>
          <p:cNvPr id="163" name="TextBox 162">
            <a:extLst>
              <a:ext uri="{FF2B5EF4-FFF2-40B4-BE49-F238E27FC236}">
                <a16:creationId xmlns:a16="http://schemas.microsoft.com/office/drawing/2014/main" id="{99484F8A-8AEF-4726-BED1-555BE2C229D4}"/>
              </a:ext>
            </a:extLst>
          </p:cNvPr>
          <p:cNvSpPr txBox="1"/>
          <p:nvPr/>
        </p:nvSpPr>
        <p:spPr>
          <a:xfrm>
            <a:off x="7326267" y="3652580"/>
            <a:ext cx="2071849" cy="487826"/>
          </a:xfrm>
          <a:prstGeom prst="rect">
            <a:avLst/>
          </a:prstGeom>
          <a:noFill/>
        </p:spPr>
        <p:txBody>
          <a:bodyPr wrap="none" rtlCol="0">
            <a:spAutoFit/>
          </a:bodyPr>
          <a:lstStyle/>
          <a:p>
            <a:r>
              <a:rPr lang="en-GB" sz="2570" dirty="0"/>
              <a:t>aggregated by</a:t>
            </a:r>
          </a:p>
        </p:txBody>
      </p:sp>
      <p:sp>
        <p:nvSpPr>
          <p:cNvPr id="164" name="TextBox 163">
            <a:extLst>
              <a:ext uri="{FF2B5EF4-FFF2-40B4-BE49-F238E27FC236}">
                <a16:creationId xmlns:a16="http://schemas.microsoft.com/office/drawing/2014/main" id="{220FA1B7-640D-431D-949B-54902712A4B2}"/>
              </a:ext>
            </a:extLst>
          </p:cNvPr>
          <p:cNvSpPr txBox="1"/>
          <p:nvPr/>
        </p:nvSpPr>
        <p:spPr>
          <a:xfrm>
            <a:off x="4071763" y="7677011"/>
            <a:ext cx="1820178" cy="487826"/>
          </a:xfrm>
          <a:prstGeom prst="rect">
            <a:avLst/>
          </a:prstGeom>
          <a:noFill/>
          <a:ln w="19050">
            <a:solidFill>
              <a:schemeClr val="tx1"/>
            </a:solidFill>
          </a:ln>
        </p:spPr>
        <p:txBody>
          <a:bodyPr wrap="none" rtlCol="0">
            <a:spAutoFit/>
          </a:bodyPr>
          <a:lstStyle/>
          <a:p>
            <a:r>
              <a:rPr lang="en-GB" sz="2570" dirty="0" err="1"/>
              <a:t>AggregateM</a:t>
            </a:r>
            <a:endParaRPr lang="en-GB" sz="2570" dirty="0"/>
          </a:p>
        </p:txBody>
      </p:sp>
      <p:cxnSp>
        <p:nvCxnSpPr>
          <p:cNvPr id="169" name="Connector: Curved 168">
            <a:extLst>
              <a:ext uri="{FF2B5EF4-FFF2-40B4-BE49-F238E27FC236}">
                <a16:creationId xmlns:a16="http://schemas.microsoft.com/office/drawing/2014/main" id="{782B204A-17F5-4735-9432-F4DDA023617D}"/>
              </a:ext>
            </a:extLst>
          </p:cNvPr>
          <p:cNvCxnSpPr>
            <a:cxnSpLocks/>
            <a:stCxn id="8" idx="6"/>
            <a:endCxn id="164" idx="0"/>
          </p:cNvCxnSpPr>
          <p:nvPr/>
        </p:nvCxnSpPr>
        <p:spPr>
          <a:xfrm>
            <a:off x="4692083" y="2989288"/>
            <a:ext cx="289769" cy="4687723"/>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73" name="Connector: Curved 172">
            <a:extLst>
              <a:ext uri="{FF2B5EF4-FFF2-40B4-BE49-F238E27FC236}">
                <a16:creationId xmlns:a16="http://schemas.microsoft.com/office/drawing/2014/main" id="{D3C7791B-CCAB-46A5-8A00-85741EE7865C}"/>
              </a:ext>
            </a:extLst>
          </p:cNvPr>
          <p:cNvCxnSpPr>
            <a:cxnSpLocks/>
            <a:stCxn id="9" idx="2"/>
            <a:endCxn id="46" idx="0"/>
          </p:cNvCxnSpPr>
          <p:nvPr/>
        </p:nvCxnSpPr>
        <p:spPr>
          <a:xfrm rot="10800000" flipV="1">
            <a:off x="7138346" y="2989287"/>
            <a:ext cx="393661" cy="4687525"/>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76" name="Connector: Curved 175">
            <a:extLst>
              <a:ext uri="{FF2B5EF4-FFF2-40B4-BE49-F238E27FC236}">
                <a16:creationId xmlns:a16="http://schemas.microsoft.com/office/drawing/2014/main" id="{F51E4C54-CDE5-4A78-91F4-1E2097B62AFD}"/>
              </a:ext>
            </a:extLst>
          </p:cNvPr>
          <p:cNvCxnSpPr>
            <a:cxnSpLocks/>
            <a:stCxn id="29" idx="6"/>
            <a:endCxn id="164" idx="0"/>
          </p:cNvCxnSpPr>
          <p:nvPr/>
        </p:nvCxnSpPr>
        <p:spPr>
          <a:xfrm>
            <a:off x="4176933" y="4815281"/>
            <a:ext cx="804919" cy="2861730"/>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79" name="Connector: Curved 178">
            <a:extLst>
              <a:ext uri="{FF2B5EF4-FFF2-40B4-BE49-F238E27FC236}">
                <a16:creationId xmlns:a16="http://schemas.microsoft.com/office/drawing/2014/main" id="{C1C2B8DF-6B8B-4CE9-9C84-F28D43E6821A}"/>
              </a:ext>
            </a:extLst>
          </p:cNvPr>
          <p:cNvCxnSpPr>
            <a:cxnSpLocks/>
            <a:stCxn id="31" idx="2"/>
            <a:endCxn id="46" idx="0"/>
          </p:cNvCxnSpPr>
          <p:nvPr/>
        </p:nvCxnSpPr>
        <p:spPr>
          <a:xfrm rot="10800000" flipV="1">
            <a:off x="7138345" y="4787649"/>
            <a:ext cx="977750" cy="2889164"/>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82" name="Connector: Curved 181">
            <a:extLst>
              <a:ext uri="{FF2B5EF4-FFF2-40B4-BE49-F238E27FC236}">
                <a16:creationId xmlns:a16="http://schemas.microsoft.com/office/drawing/2014/main" id="{8D0157DD-7263-4547-A031-F82292409B46}"/>
              </a:ext>
            </a:extLst>
          </p:cNvPr>
          <p:cNvCxnSpPr>
            <a:cxnSpLocks/>
            <a:stCxn id="30" idx="6"/>
            <a:endCxn id="164" idx="0"/>
          </p:cNvCxnSpPr>
          <p:nvPr/>
        </p:nvCxnSpPr>
        <p:spPr>
          <a:xfrm>
            <a:off x="4208966" y="6688506"/>
            <a:ext cx="772886" cy="988505"/>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cxnSp>
        <p:nvCxnSpPr>
          <p:cNvPr id="185" name="Connector: Curved 184">
            <a:extLst>
              <a:ext uri="{FF2B5EF4-FFF2-40B4-BE49-F238E27FC236}">
                <a16:creationId xmlns:a16="http://schemas.microsoft.com/office/drawing/2014/main" id="{C1C0B88F-A6FE-4FA3-8AAF-52B8D071A5BC}"/>
              </a:ext>
            </a:extLst>
          </p:cNvPr>
          <p:cNvCxnSpPr>
            <a:cxnSpLocks/>
            <a:stCxn id="32" idx="2"/>
            <a:endCxn id="46" idx="0"/>
          </p:cNvCxnSpPr>
          <p:nvPr/>
        </p:nvCxnSpPr>
        <p:spPr>
          <a:xfrm rot="10800000" flipV="1">
            <a:off x="7138345" y="6734133"/>
            <a:ext cx="968684" cy="942680"/>
          </a:xfrm>
          <a:prstGeom prst="curvedConnector2">
            <a:avLst/>
          </a:prstGeom>
          <a:ln w="28575">
            <a:solidFill>
              <a:schemeClr val="tx1"/>
            </a:solidFill>
            <a:prstDash val="sysDot"/>
            <a:tailEnd type="triangle" w="lg" len="lg"/>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832707FD-C989-4347-A2FA-C706920F57B1}"/>
              </a:ext>
            </a:extLst>
          </p:cNvPr>
          <p:cNvSpPr txBox="1"/>
          <p:nvPr/>
        </p:nvSpPr>
        <p:spPr>
          <a:xfrm>
            <a:off x="6228256" y="7676813"/>
            <a:ext cx="1820178" cy="487826"/>
          </a:xfrm>
          <a:prstGeom prst="rect">
            <a:avLst/>
          </a:prstGeom>
          <a:noFill/>
          <a:ln w="19050">
            <a:solidFill>
              <a:schemeClr val="tx1"/>
            </a:solidFill>
          </a:ln>
        </p:spPr>
        <p:txBody>
          <a:bodyPr wrap="none" rtlCol="0">
            <a:spAutoFit/>
          </a:bodyPr>
          <a:lstStyle/>
          <a:p>
            <a:r>
              <a:rPr lang="en-GB" sz="2570" dirty="0" err="1"/>
              <a:t>AggregateM</a:t>
            </a:r>
            <a:endParaRPr lang="en-GB" sz="2570" dirty="0"/>
          </a:p>
        </p:txBody>
      </p:sp>
      <p:sp>
        <p:nvSpPr>
          <p:cNvPr id="43" name="Slide Number Placeholder 2">
            <a:extLst>
              <a:ext uri="{FF2B5EF4-FFF2-40B4-BE49-F238E27FC236}">
                <a16:creationId xmlns:a16="http://schemas.microsoft.com/office/drawing/2014/main" id="{3C5E4063-0A5F-4F64-B7AB-8C85B0B37489}"/>
              </a:ext>
            </a:extLst>
          </p:cNvPr>
          <p:cNvSpPr txBox="1">
            <a:spLocks/>
          </p:cNvSpPr>
          <p:nvPr/>
        </p:nvSpPr>
        <p:spPr>
          <a:xfrm>
            <a:off x="341572" y="8953505"/>
            <a:ext cx="474404" cy="501645"/>
          </a:xfrm>
        </p:spPr>
        <p:txBody>
          <a:bodyPr anchor="ctr" anchorCtr="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6B918772-37A3-47DC-BE01-33CAE9FCB74A}" type="slidenum">
              <a:rPr lang="en-US" sz="1494" b="1" smtClean="0">
                <a:solidFill>
                  <a:schemeClr val="bg1"/>
                </a:solidFill>
                <a:latin typeface="Calibri" panose="020F0502020204030204" pitchFamily="34" charset="0"/>
              </a:rPr>
              <a:pPr algn="ctr"/>
              <a:t>13</a:t>
            </a:fld>
            <a:endParaRPr lang="en-US" sz="1494" b="1" dirty="0">
              <a:solidFill>
                <a:schemeClr val="bg1"/>
              </a:solidFill>
              <a:latin typeface="Calibri" panose="020F0502020204030204" pitchFamily="34" charset="0"/>
            </a:endParaRPr>
          </a:p>
        </p:txBody>
      </p:sp>
      <p:sp>
        <p:nvSpPr>
          <p:cNvPr id="44" name="Date Placeholder 1">
            <a:extLst>
              <a:ext uri="{FF2B5EF4-FFF2-40B4-BE49-F238E27FC236}">
                <a16:creationId xmlns:a16="http://schemas.microsoft.com/office/drawing/2014/main" id="{32D728F2-99F7-4E80-9703-C35F0069189C}"/>
              </a:ext>
            </a:extLst>
          </p:cNvPr>
          <p:cNvSpPr>
            <a:spLocks noGrp="1"/>
          </p:cNvSpPr>
          <p:nvPr>
            <p:ph type="dt" sz="half" idx="10"/>
          </p:nvPr>
        </p:nvSpPr>
        <p:spPr>
          <a:xfrm>
            <a:off x="9393200" y="9010651"/>
            <a:ext cx="3344904" cy="501645"/>
          </a:xfrm>
        </p:spPr>
        <p:txBody>
          <a:bodyPr/>
          <a:lstStyle/>
          <a:p>
            <a:fld id="{E001E81F-CAD3-412B-8E6F-53481B321DC6}" type="datetime4">
              <a:rPr lang="en-US" smtClean="0"/>
              <a:t>October 17, 2018</a:t>
            </a:fld>
            <a:endParaRPr lang="en-US" dirty="0"/>
          </a:p>
        </p:txBody>
      </p:sp>
    </p:spTree>
    <p:extLst>
      <p:ext uri="{BB962C8B-B14F-4D97-AF65-F5344CB8AC3E}">
        <p14:creationId xmlns:p14="http://schemas.microsoft.com/office/powerpoint/2010/main" val="35916560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46C7159-1266-4949-B9A5-BAEC6C1017F1}"/>
              </a:ext>
            </a:extLst>
          </p:cNvPr>
          <p:cNvSpPr>
            <a:spLocks noGrp="1"/>
          </p:cNvSpPr>
          <p:nvPr>
            <p:ph type="dt" sz="half" idx="10"/>
          </p:nvPr>
        </p:nvSpPr>
        <p:spPr/>
        <p:txBody>
          <a:bodyPr/>
          <a:lstStyle/>
          <a:p>
            <a:fld id="{E001E81F-CAD3-412B-8E6F-53481B321DC6}" type="datetime4">
              <a:rPr lang="en-US" smtClean="0"/>
              <a:t>October 17, 2018</a:t>
            </a:fld>
            <a:endParaRPr lang="en-US" dirty="0"/>
          </a:p>
        </p:txBody>
      </p:sp>
      <p:sp>
        <p:nvSpPr>
          <p:cNvPr id="3" name="Slide Number Placeholder 2">
            <a:extLst>
              <a:ext uri="{FF2B5EF4-FFF2-40B4-BE49-F238E27FC236}">
                <a16:creationId xmlns:a16="http://schemas.microsoft.com/office/drawing/2014/main" id="{E0068382-CDBC-47D8-BF5F-9805FEE5760B}"/>
              </a:ext>
            </a:extLst>
          </p:cNvPr>
          <p:cNvSpPr>
            <a:spLocks noGrp="1"/>
          </p:cNvSpPr>
          <p:nvPr>
            <p:ph type="sldNum" sz="quarter" idx="11"/>
          </p:nvPr>
        </p:nvSpPr>
        <p:spPr/>
        <p:txBody>
          <a:bodyPr/>
          <a:lstStyle/>
          <a:p>
            <a:pPr algn="ctr"/>
            <a:fld id="{6B918772-37A3-47DC-BE01-33CAE9FCB74A}" type="slidenum">
              <a:rPr lang="en-US" smtClean="0"/>
              <a:pPr algn="ctr"/>
              <a:t>14</a:t>
            </a:fld>
            <a:endParaRPr lang="en-US" dirty="0"/>
          </a:p>
        </p:txBody>
      </p:sp>
      <p:sp>
        <p:nvSpPr>
          <p:cNvPr id="4" name="Title 1">
            <a:extLst>
              <a:ext uri="{FF2B5EF4-FFF2-40B4-BE49-F238E27FC236}">
                <a16:creationId xmlns:a16="http://schemas.microsoft.com/office/drawing/2014/main" id="{D9CE3219-0879-440A-B024-F8879A462C0D}"/>
              </a:ext>
            </a:extLst>
          </p:cNvPr>
          <p:cNvSpPr txBox="1">
            <a:spLocks/>
          </p:cNvSpPr>
          <p:nvPr/>
        </p:nvSpPr>
        <p:spPr>
          <a:xfrm>
            <a:off x="628816" y="322918"/>
            <a:ext cx="7118184" cy="1143932"/>
          </a:xfrm>
          <a:prstGeom prst="rect">
            <a:avLst/>
          </a:prstGeom>
        </p:spPr>
        <p:txBody>
          <a:bodyPr/>
          <a:lstStyle>
            <a:lvl1pPr>
              <a:defRPr>
                <a:latin typeface="+mj-lt"/>
                <a:ea typeface="+mj-ea"/>
                <a:cs typeface="+mj-cs"/>
              </a:defRPr>
            </a:lvl1pPr>
          </a:lstStyle>
          <a:p>
            <a:r>
              <a:rPr lang="en-GB" sz="6000" kern="0" dirty="0">
                <a:solidFill>
                  <a:schemeClr val="tx2"/>
                </a:solidFill>
              </a:rPr>
              <a:t>Other changes to RDA</a:t>
            </a:r>
          </a:p>
        </p:txBody>
      </p:sp>
      <p:sp>
        <p:nvSpPr>
          <p:cNvPr id="10" name="TextBox 9">
            <a:extLst>
              <a:ext uri="{FF2B5EF4-FFF2-40B4-BE49-F238E27FC236}">
                <a16:creationId xmlns:a16="http://schemas.microsoft.com/office/drawing/2014/main" id="{58CDB1B2-E570-475D-93A9-271C37C568B7}"/>
              </a:ext>
            </a:extLst>
          </p:cNvPr>
          <p:cNvSpPr txBox="1"/>
          <p:nvPr/>
        </p:nvSpPr>
        <p:spPr>
          <a:xfrm>
            <a:off x="628816" y="1466850"/>
            <a:ext cx="10013784" cy="2308324"/>
          </a:xfrm>
          <a:prstGeom prst="rect">
            <a:avLst/>
          </a:prstGeom>
          <a:noFill/>
        </p:spPr>
        <p:txBody>
          <a:bodyPr wrap="square" rtlCol="0">
            <a:spAutoFit/>
          </a:bodyPr>
          <a:lstStyle/>
          <a:p>
            <a:r>
              <a:rPr lang="en-GB" sz="4800" dirty="0"/>
              <a:t>Data provenance: When is changing, diachronic data valid?</a:t>
            </a:r>
          </a:p>
          <a:p>
            <a:pPr marL="715963"/>
            <a:r>
              <a:rPr lang="en-GB" sz="4800" dirty="0"/>
              <a:t>scope of validity; date of validity</a:t>
            </a:r>
          </a:p>
        </p:txBody>
      </p:sp>
      <p:sp>
        <p:nvSpPr>
          <p:cNvPr id="15" name="TextBox 14">
            <a:extLst>
              <a:ext uri="{FF2B5EF4-FFF2-40B4-BE49-F238E27FC236}">
                <a16:creationId xmlns:a16="http://schemas.microsoft.com/office/drawing/2014/main" id="{C5DD78CF-D1A9-4C97-B850-F0F4BBFEC253}"/>
              </a:ext>
            </a:extLst>
          </p:cNvPr>
          <p:cNvSpPr txBox="1"/>
          <p:nvPr/>
        </p:nvSpPr>
        <p:spPr>
          <a:xfrm>
            <a:off x="628816" y="3999837"/>
            <a:ext cx="11156784" cy="2308324"/>
          </a:xfrm>
          <a:prstGeom prst="rect">
            <a:avLst/>
          </a:prstGeom>
          <a:noFill/>
        </p:spPr>
        <p:txBody>
          <a:bodyPr wrap="square" rtlCol="0">
            <a:spAutoFit/>
          </a:bodyPr>
          <a:lstStyle/>
          <a:p>
            <a:r>
              <a:rPr lang="en-GB" sz="4800" dirty="0"/>
              <a:t>Some elements moved from Manifestation to Work</a:t>
            </a:r>
          </a:p>
          <a:p>
            <a:pPr marL="715963"/>
            <a:r>
              <a:rPr lang="en-GB" sz="4800" dirty="0"/>
              <a:t>frequency; ISSN</a:t>
            </a:r>
          </a:p>
        </p:txBody>
      </p:sp>
      <p:sp>
        <p:nvSpPr>
          <p:cNvPr id="16" name="TextBox 15">
            <a:extLst>
              <a:ext uri="{FF2B5EF4-FFF2-40B4-BE49-F238E27FC236}">
                <a16:creationId xmlns:a16="http://schemas.microsoft.com/office/drawing/2014/main" id="{5B0626E7-5E2E-44EA-9D78-FF1214184838}"/>
              </a:ext>
            </a:extLst>
          </p:cNvPr>
          <p:cNvSpPr txBox="1"/>
          <p:nvPr/>
        </p:nvSpPr>
        <p:spPr>
          <a:xfrm>
            <a:off x="578774" y="6572250"/>
            <a:ext cx="11156784" cy="1569660"/>
          </a:xfrm>
          <a:prstGeom prst="rect">
            <a:avLst/>
          </a:prstGeom>
          <a:noFill/>
        </p:spPr>
        <p:txBody>
          <a:bodyPr wrap="square" rtlCol="0">
            <a:spAutoFit/>
          </a:bodyPr>
          <a:lstStyle/>
          <a:p>
            <a:r>
              <a:rPr lang="en-GB" sz="4800" dirty="0"/>
              <a:t>Ongoing liaison with ISSN International Centre and ISBD Review Group</a:t>
            </a:r>
          </a:p>
        </p:txBody>
      </p:sp>
    </p:spTree>
    <p:extLst>
      <p:ext uri="{BB962C8B-B14F-4D97-AF65-F5344CB8AC3E}">
        <p14:creationId xmlns:p14="http://schemas.microsoft.com/office/powerpoint/2010/main" val="11906081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6AAE041-1F86-4FAD-8EFD-2DA4BE2D90A3}"/>
              </a:ext>
            </a:extLst>
          </p:cNvPr>
          <p:cNvSpPr>
            <a:spLocks noGrp="1"/>
          </p:cNvSpPr>
          <p:nvPr>
            <p:ph type="dt" sz="half" idx="10"/>
          </p:nvPr>
        </p:nvSpPr>
        <p:spPr/>
        <p:txBody>
          <a:bodyPr/>
          <a:lstStyle/>
          <a:p>
            <a:fld id="{E001E81F-CAD3-412B-8E6F-53481B321DC6}" type="datetime4">
              <a:rPr lang="en-US" smtClean="0"/>
              <a:t>October 17, 2018</a:t>
            </a:fld>
            <a:endParaRPr lang="en-US" dirty="0"/>
          </a:p>
        </p:txBody>
      </p:sp>
      <p:sp>
        <p:nvSpPr>
          <p:cNvPr id="3" name="Slide Number Placeholder 2">
            <a:extLst>
              <a:ext uri="{FF2B5EF4-FFF2-40B4-BE49-F238E27FC236}">
                <a16:creationId xmlns:a16="http://schemas.microsoft.com/office/drawing/2014/main" id="{6DBB4C4D-CEAF-4C6D-AE40-311D0A41C241}"/>
              </a:ext>
            </a:extLst>
          </p:cNvPr>
          <p:cNvSpPr>
            <a:spLocks noGrp="1"/>
          </p:cNvSpPr>
          <p:nvPr>
            <p:ph type="sldNum" sz="quarter" idx="11"/>
          </p:nvPr>
        </p:nvSpPr>
        <p:spPr/>
        <p:txBody>
          <a:bodyPr/>
          <a:lstStyle/>
          <a:p>
            <a:pPr algn="ctr"/>
            <a:fld id="{6B918772-37A3-47DC-BE01-33CAE9FCB74A}" type="slidenum">
              <a:rPr lang="en-US" smtClean="0"/>
              <a:pPr algn="ctr"/>
              <a:t>15</a:t>
            </a:fld>
            <a:endParaRPr lang="en-US" dirty="0"/>
          </a:p>
        </p:txBody>
      </p:sp>
      <p:sp>
        <p:nvSpPr>
          <p:cNvPr id="4" name="TextBox 3">
            <a:extLst>
              <a:ext uri="{FF2B5EF4-FFF2-40B4-BE49-F238E27FC236}">
                <a16:creationId xmlns:a16="http://schemas.microsoft.com/office/drawing/2014/main" id="{6ABD3FA4-AFCB-4E2A-90DE-249633EA3885}"/>
              </a:ext>
            </a:extLst>
          </p:cNvPr>
          <p:cNvSpPr txBox="1"/>
          <p:nvPr/>
        </p:nvSpPr>
        <p:spPr>
          <a:xfrm>
            <a:off x="642840" y="364497"/>
            <a:ext cx="3658950" cy="1015663"/>
          </a:xfrm>
          <a:prstGeom prst="rect">
            <a:avLst/>
          </a:prstGeom>
          <a:noFill/>
        </p:spPr>
        <p:txBody>
          <a:bodyPr wrap="none" rtlCol="0">
            <a:spAutoFit/>
          </a:bodyPr>
          <a:lstStyle/>
          <a:p>
            <a:r>
              <a:rPr lang="en-GB" sz="6000" dirty="0">
                <a:solidFill>
                  <a:schemeClr val="tx2"/>
                </a:solidFill>
              </a:rPr>
              <a:t>Thank you!</a:t>
            </a:r>
          </a:p>
        </p:txBody>
      </p:sp>
      <p:sp>
        <p:nvSpPr>
          <p:cNvPr id="5" name="TextBox 4">
            <a:extLst>
              <a:ext uri="{FF2B5EF4-FFF2-40B4-BE49-F238E27FC236}">
                <a16:creationId xmlns:a16="http://schemas.microsoft.com/office/drawing/2014/main" id="{29E3625E-76C5-4546-9471-2F7F5A47F53B}"/>
              </a:ext>
            </a:extLst>
          </p:cNvPr>
          <p:cNvSpPr txBox="1"/>
          <p:nvPr/>
        </p:nvSpPr>
        <p:spPr>
          <a:xfrm>
            <a:off x="1313709" y="1924050"/>
            <a:ext cx="6233123" cy="1446550"/>
          </a:xfrm>
          <a:prstGeom prst="rect">
            <a:avLst/>
          </a:prstGeom>
          <a:noFill/>
          <a:ln w="28575">
            <a:solidFill>
              <a:schemeClr val="accent2"/>
            </a:solidFill>
          </a:ln>
        </p:spPr>
        <p:txBody>
          <a:bodyPr wrap="square" rtlCol="0">
            <a:spAutoFit/>
          </a:bodyPr>
          <a:lstStyle/>
          <a:p>
            <a:r>
              <a:rPr lang="en-GB" sz="4400" dirty="0"/>
              <a:t>RDA Steering Committee</a:t>
            </a:r>
          </a:p>
          <a:p>
            <a:pPr marL="357188"/>
            <a:r>
              <a:rPr lang="en-GB" sz="4400" dirty="0"/>
              <a:t>http://www.rda-rsc.org/</a:t>
            </a:r>
          </a:p>
        </p:txBody>
      </p:sp>
      <p:sp>
        <p:nvSpPr>
          <p:cNvPr id="6" name="TextBox 5">
            <a:extLst>
              <a:ext uri="{FF2B5EF4-FFF2-40B4-BE49-F238E27FC236}">
                <a16:creationId xmlns:a16="http://schemas.microsoft.com/office/drawing/2014/main" id="{435CFF9C-6879-4CCE-9E07-60AA86EB8F32}"/>
              </a:ext>
            </a:extLst>
          </p:cNvPr>
          <p:cNvSpPr txBox="1"/>
          <p:nvPr/>
        </p:nvSpPr>
        <p:spPr>
          <a:xfrm>
            <a:off x="1286034" y="5810250"/>
            <a:ext cx="7143733" cy="1446550"/>
          </a:xfrm>
          <a:prstGeom prst="rect">
            <a:avLst/>
          </a:prstGeom>
          <a:noFill/>
          <a:ln w="28575">
            <a:solidFill>
              <a:schemeClr val="accent2"/>
            </a:solidFill>
          </a:ln>
        </p:spPr>
        <p:txBody>
          <a:bodyPr wrap="square" rtlCol="0">
            <a:spAutoFit/>
          </a:bodyPr>
          <a:lstStyle/>
          <a:p>
            <a:r>
              <a:rPr lang="en-GB" sz="4400" dirty="0"/>
              <a:t>RDA Toolkit</a:t>
            </a:r>
          </a:p>
          <a:p>
            <a:pPr marL="357188"/>
            <a:r>
              <a:rPr lang="en-GB" sz="4400" dirty="0"/>
              <a:t>https://www.rdatoolkit.org/</a:t>
            </a:r>
          </a:p>
        </p:txBody>
      </p:sp>
      <p:sp>
        <p:nvSpPr>
          <p:cNvPr id="7" name="TextBox 6">
            <a:extLst>
              <a:ext uri="{FF2B5EF4-FFF2-40B4-BE49-F238E27FC236}">
                <a16:creationId xmlns:a16="http://schemas.microsoft.com/office/drawing/2014/main" id="{BD5681B1-FD7A-44AE-9FDE-F460BB3062A7}"/>
              </a:ext>
            </a:extLst>
          </p:cNvPr>
          <p:cNvSpPr txBox="1"/>
          <p:nvPr/>
        </p:nvSpPr>
        <p:spPr>
          <a:xfrm>
            <a:off x="1316742" y="3867150"/>
            <a:ext cx="8411458" cy="1446550"/>
          </a:xfrm>
          <a:prstGeom prst="rect">
            <a:avLst/>
          </a:prstGeom>
          <a:noFill/>
          <a:ln w="28575">
            <a:solidFill>
              <a:schemeClr val="accent2"/>
            </a:solidFill>
          </a:ln>
        </p:spPr>
        <p:txBody>
          <a:bodyPr wrap="square" rtlCol="0">
            <a:spAutoFit/>
          </a:bodyPr>
          <a:lstStyle/>
          <a:p>
            <a:r>
              <a:rPr lang="en-GB" sz="4400" dirty="0"/>
              <a:t>RDA presentations</a:t>
            </a:r>
          </a:p>
          <a:p>
            <a:pPr marL="357188"/>
            <a:r>
              <a:rPr lang="en-GB" sz="4400" dirty="0"/>
              <a:t>http://www.rda-rsc.org/node/560</a:t>
            </a:r>
          </a:p>
        </p:txBody>
      </p:sp>
    </p:spTree>
    <p:extLst>
      <p:ext uri="{BB962C8B-B14F-4D97-AF65-F5344CB8AC3E}">
        <p14:creationId xmlns:p14="http://schemas.microsoft.com/office/powerpoint/2010/main" val="1061159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9592F4D-C73E-409B-9994-6E24E44F8306}"/>
              </a:ext>
            </a:extLst>
          </p:cNvPr>
          <p:cNvSpPr>
            <a:spLocks noGrp="1"/>
          </p:cNvSpPr>
          <p:nvPr>
            <p:ph type="dt" sz="half" idx="10"/>
          </p:nvPr>
        </p:nvSpPr>
        <p:spPr/>
        <p:txBody>
          <a:bodyPr/>
          <a:lstStyle/>
          <a:p>
            <a:fld id="{E001E81F-CAD3-412B-8E6F-53481B321DC6}" type="datetime4">
              <a:rPr lang="en-US" smtClean="0"/>
              <a:t>October 17, 2018</a:t>
            </a:fld>
            <a:endParaRPr lang="en-US" dirty="0"/>
          </a:p>
        </p:txBody>
      </p:sp>
      <p:sp>
        <p:nvSpPr>
          <p:cNvPr id="3" name="Slide Number Placeholder 2">
            <a:extLst>
              <a:ext uri="{FF2B5EF4-FFF2-40B4-BE49-F238E27FC236}">
                <a16:creationId xmlns:a16="http://schemas.microsoft.com/office/drawing/2014/main" id="{B606EBCD-E680-4F68-A2D8-36D74AA2494A}"/>
              </a:ext>
            </a:extLst>
          </p:cNvPr>
          <p:cNvSpPr>
            <a:spLocks noGrp="1"/>
          </p:cNvSpPr>
          <p:nvPr>
            <p:ph type="sldNum" sz="quarter" idx="11"/>
          </p:nvPr>
        </p:nvSpPr>
        <p:spPr/>
        <p:txBody>
          <a:bodyPr/>
          <a:lstStyle/>
          <a:p>
            <a:pPr algn="ctr"/>
            <a:fld id="{6B918772-37A3-47DC-BE01-33CAE9FCB74A}" type="slidenum">
              <a:rPr lang="en-US" smtClean="0"/>
              <a:pPr algn="ctr"/>
              <a:t>2</a:t>
            </a:fld>
            <a:endParaRPr lang="en-US" dirty="0"/>
          </a:p>
        </p:txBody>
      </p:sp>
      <p:sp>
        <p:nvSpPr>
          <p:cNvPr id="5" name="Title 1">
            <a:extLst>
              <a:ext uri="{FF2B5EF4-FFF2-40B4-BE49-F238E27FC236}">
                <a16:creationId xmlns:a16="http://schemas.microsoft.com/office/drawing/2014/main" id="{93B59AA8-DE06-4D53-BF79-EFAFCAADC00B}"/>
              </a:ext>
            </a:extLst>
          </p:cNvPr>
          <p:cNvSpPr txBox="1">
            <a:spLocks/>
          </p:cNvSpPr>
          <p:nvPr/>
        </p:nvSpPr>
        <p:spPr>
          <a:xfrm>
            <a:off x="508000" y="476250"/>
            <a:ext cx="6885218"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Model for aggregates</a:t>
            </a:r>
          </a:p>
        </p:txBody>
      </p:sp>
      <p:sp>
        <p:nvSpPr>
          <p:cNvPr id="6" name="TextBox 5">
            <a:extLst>
              <a:ext uri="{FF2B5EF4-FFF2-40B4-BE49-F238E27FC236}">
                <a16:creationId xmlns:a16="http://schemas.microsoft.com/office/drawing/2014/main" id="{CAE6C461-9BDB-4936-BE9C-56262A427D6F}"/>
              </a:ext>
            </a:extLst>
          </p:cNvPr>
          <p:cNvSpPr txBox="1"/>
          <p:nvPr/>
        </p:nvSpPr>
        <p:spPr>
          <a:xfrm>
            <a:off x="578774" y="2228850"/>
            <a:ext cx="10597226" cy="1938992"/>
          </a:xfrm>
          <a:prstGeom prst="rect">
            <a:avLst/>
          </a:prstGeom>
          <a:noFill/>
        </p:spPr>
        <p:txBody>
          <a:bodyPr wrap="square" rtlCol="0">
            <a:spAutoFit/>
          </a:bodyPr>
          <a:lstStyle/>
          <a:p>
            <a:r>
              <a:rPr lang="en-US" sz="4000" dirty="0"/>
              <a:t>2011: IFLA Working Group on Aggregates report</a:t>
            </a:r>
          </a:p>
          <a:p>
            <a:pPr marL="715963"/>
            <a:r>
              <a:rPr lang="en-GB" sz="4000" dirty="0"/>
              <a:t>Do not implement before consolidation of FR models [2017]</a:t>
            </a:r>
          </a:p>
        </p:txBody>
      </p:sp>
      <p:sp>
        <p:nvSpPr>
          <p:cNvPr id="7" name="TextBox 6">
            <a:extLst>
              <a:ext uri="{FF2B5EF4-FFF2-40B4-BE49-F238E27FC236}">
                <a16:creationId xmlns:a16="http://schemas.microsoft.com/office/drawing/2014/main" id="{541C7C92-AF03-4490-85A5-34A755E76904}"/>
              </a:ext>
            </a:extLst>
          </p:cNvPr>
          <p:cNvSpPr txBox="1"/>
          <p:nvPr/>
        </p:nvSpPr>
        <p:spPr>
          <a:xfrm>
            <a:off x="578774" y="4575186"/>
            <a:ext cx="10597226" cy="2554545"/>
          </a:xfrm>
          <a:prstGeom prst="rect">
            <a:avLst/>
          </a:prstGeom>
          <a:noFill/>
        </p:spPr>
        <p:txBody>
          <a:bodyPr wrap="square" rtlCol="0">
            <a:spAutoFit/>
          </a:bodyPr>
          <a:lstStyle/>
          <a:p>
            <a:r>
              <a:rPr lang="en-GB" sz="4000" dirty="0"/>
              <a:t>LRM: “</a:t>
            </a:r>
            <a:r>
              <a:rPr lang="en-US" sz="4000" dirty="0"/>
              <a:t>An aggregate is defined as a manifestation embodying multiple expressions … every aggregate manifestation also embodies an expression of the aggregating work”</a:t>
            </a:r>
            <a:endParaRPr lang="en-GB" sz="4000" dirty="0"/>
          </a:p>
        </p:txBody>
      </p:sp>
    </p:spTree>
    <p:extLst>
      <p:ext uri="{BB962C8B-B14F-4D97-AF65-F5344CB8AC3E}">
        <p14:creationId xmlns:p14="http://schemas.microsoft.com/office/powerpoint/2010/main" val="39547236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B3728A-FD88-4BC8-B567-E0492D36F5D3}"/>
              </a:ext>
            </a:extLst>
          </p:cNvPr>
          <p:cNvSpPr>
            <a:spLocks noGrp="1"/>
          </p:cNvSpPr>
          <p:nvPr>
            <p:ph type="dt" sz="half" idx="10"/>
          </p:nvPr>
        </p:nvSpPr>
        <p:spPr/>
        <p:txBody>
          <a:bodyPr/>
          <a:lstStyle/>
          <a:p>
            <a:fld id="{E001E81F-CAD3-412B-8E6F-53481B321DC6}" type="datetime4">
              <a:rPr lang="en-US" smtClean="0"/>
              <a:t>October 17, 2018</a:t>
            </a:fld>
            <a:endParaRPr lang="en-US" dirty="0"/>
          </a:p>
        </p:txBody>
      </p:sp>
      <p:sp>
        <p:nvSpPr>
          <p:cNvPr id="3" name="Slide Number Placeholder 2">
            <a:extLst>
              <a:ext uri="{FF2B5EF4-FFF2-40B4-BE49-F238E27FC236}">
                <a16:creationId xmlns:a16="http://schemas.microsoft.com/office/drawing/2014/main" id="{E0BFCBAE-F34C-42D2-84C5-A1B9C7886750}"/>
              </a:ext>
            </a:extLst>
          </p:cNvPr>
          <p:cNvSpPr>
            <a:spLocks noGrp="1"/>
          </p:cNvSpPr>
          <p:nvPr>
            <p:ph type="sldNum" sz="quarter" idx="11"/>
          </p:nvPr>
        </p:nvSpPr>
        <p:spPr/>
        <p:txBody>
          <a:bodyPr/>
          <a:lstStyle/>
          <a:p>
            <a:pPr algn="ctr"/>
            <a:fld id="{6B918772-37A3-47DC-BE01-33CAE9FCB74A}" type="slidenum">
              <a:rPr lang="en-US" smtClean="0"/>
              <a:pPr algn="ctr"/>
              <a:t>3</a:t>
            </a:fld>
            <a:endParaRPr lang="en-US" dirty="0"/>
          </a:p>
        </p:txBody>
      </p:sp>
      <p:pic>
        <p:nvPicPr>
          <p:cNvPr id="4" name="Picture 3">
            <a:extLst>
              <a:ext uri="{FF2B5EF4-FFF2-40B4-BE49-F238E27FC236}">
                <a16:creationId xmlns:a16="http://schemas.microsoft.com/office/drawing/2014/main" id="{7156474C-0A8D-412F-B629-B485B15EE40F}"/>
              </a:ext>
            </a:extLst>
          </p:cNvPr>
          <p:cNvPicPr>
            <a:picLocks noChangeAspect="1"/>
          </p:cNvPicPr>
          <p:nvPr/>
        </p:nvPicPr>
        <p:blipFill>
          <a:blip r:embed="rId3"/>
          <a:stretch>
            <a:fillRect/>
          </a:stretch>
        </p:blipFill>
        <p:spPr>
          <a:xfrm>
            <a:off x="2336799" y="400050"/>
            <a:ext cx="8572500" cy="4848225"/>
          </a:xfrm>
          <a:prstGeom prst="rect">
            <a:avLst/>
          </a:prstGeom>
          <a:ln w="38100">
            <a:solidFill>
              <a:schemeClr val="accent1"/>
            </a:solidFill>
          </a:ln>
        </p:spPr>
      </p:pic>
      <p:sp>
        <p:nvSpPr>
          <p:cNvPr id="5" name="TextBox 4">
            <a:extLst>
              <a:ext uri="{FF2B5EF4-FFF2-40B4-BE49-F238E27FC236}">
                <a16:creationId xmlns:a16="http://schemas.microsoft.com/office/drawing/2014/main" id="{86560D4E-4865-4A90-BCF9-654ACFBCCDDF}"/>
              </a:ext>
            </a:extLst>
          </p:cNvPr>
          <p:cNvSpPr txBox="1"/>
          <p:nvPr/>
        </p:nvSpPr>
        <p:spPr>
          <a:xfrm>
            <a:off x="965200" y="5529262"/>
            <a:ext cx="9562361" cy="707886"/>
          </a:xfrm>
          <a:prstGeom prst="rect">
            <a:avLst/>
          </a:prstGeom>
          <a:noFill/>
        </p:spPr>
        <p:txBody>
          <a:bodyPr wrap="none" rtlCol="0">
            <a:spAutoFit/>
          </a:bodyPr>
          <a:lstStyle/>
          <a:p>
            <a:r>
              <a:rPr lang="en-US" sz="4000" dirty="0"/>
              <a:t>An aggregating work is a plan for aggregation</a:t>
            </a:r>
            <a:endParaRPr lang="en-GB" sz="4000" dirty="0"/>
          </a:p>
        </p:txBody>
      </p:sp>
      <p:sp>
        <p:nvSpPr>
          <p:cNvPr id="6" name="TextBox 5">
            <a:extLst>
              <a:ext uri="{FF2B5EF4-FFF2-40B4-BE49-F238E27FC236}">
                <a16:creationId xmlns:a16="http://schemas.microsoft.com/office/drawing/2014/main" id="{27BE6EC3-DDB5-4477-B8EA-DDB2EBB9634B}"/>
              </a:ext>
            </a:extLst>
          </p:cNvPr>
          <p:cNvSpPr txBox="1"/>
          <p:nvPr/>
        </p:nvSpPr>
        <p:spPr>
          <a:xfrm>
            <a:off x="965200" y="6237148"/>
            <a:ext cx="9906000" cy="1323439"/>
          </a:xfrm>
          <a:prstGeom prst="rect">
            <a:avLst/>
          </a:prstGeom>
          <a:noFill/>
        </p:spPr>
        <p:txBody>
          <a:bodyPr wrap="square" rtlCol="0">
            <a:spAutoFit/>
          </a:bodyPr>
          <a:lstStyle/>
          <a:p>
            <a:r>
              <a:rPr lang="en-US" sz="4000" dirty="0"/>
              <a:t>An aggregating expression realizes the plan by packaging the expressions that are aggregated</a:t>
            </a:r>
            <a:endParaRPr lang="en-GB" sz="4000" dirty="0"/>
          </a:p>
        </p:txBody>
      </p:sp>
      <p:sp>
        <p:nvSpPr>
          <p:cNvPr id="7" name="TextBox 6">
            <a:extLst>
              <a:ext uri="{FF2B5EF4-FFF2-40B4-BE49-F238E27FC236}">
                <a16:creationId xmlns:a16="http://schemas.microsoft.com/office/drawing/2014/main" id="{705EE6E4-4741-45E1-8F9C-D72B4D5EAEFD}"/>
              </a:ext>
            </a:extLst>
          </p:cNvPr>
          <p:cNvSpPr txBox="1"/>
          <p:nvPr/>
        </p:nvSpPr>
        <p:spPr>
          <a:xfrm>
            <a:off x="3512968" y="7791450"/>
            <a:ext cx="6029664" cy="707886"/>
          </a:xfrm>
          <a:prstGeom prst="rect">
            <a:avLst/>
          </a:prstGeom>
          <a:noFill/>
          <a:ln w="28575">
            <a:solidFill>
              <a:schemeClr val="accent4"/>
            </a:solidFill>
          </a:ln>
        </p:spPr>
        <p:txBody>
          <a:bodyPr wrap="none" rtlCol="0">
            <a:spAutoFit/>
          </a:bodyPr>
          <a:lstStyle/>
          <a:p>
            <a:r>
              <a:rPr lang="en-US" sz="4000" dirty="0"/>
              <a:t>No whole/part relationships</a:t>
            </a:r>
            <a:endParaRPr lang="en-GB" sz="4000" dirty="0"/>
          </a:p>
        </p:txBody>
      </p:sp>
    </p:spTree>
    <p:extLst>
      <p:ext uri="{BB962C8B-B14F-4D97-AF65-F5344CB8AC3E}">
        <p14:creationId xmlns:p14="http://schemas.microsoft.com/office/powerpoint/2010/main" val="3917317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3" name="Connector: Curved 22">
            <a:extLst>
              <a:ext uri="{FF2B5EF4-FFF2-40B4-BE49-F238E27FC236}">
                <a16:creationId xmlns:a16="http://schemas.microsoft.com/office/drawing/2014/main" id="{EAC37FE6-8B04-4ED1-904D-565CFEF4A748}"/>
              </a:ext>
            </a:extLst>
          </p:cNvPr>
          <p:cNvCxnSpPr>
            <a:cxnSpLocks/>
            <a:stCxn id="53" idx="2"/>
            <a:endCxn id="62" idx="6"/>
          </p:cNvCxnSpPr>
          <p:nvPr/>
        </p:nvCxnSpPr>
        <p:spPr>
          <a:xfrm rot="10800000" flipV="1">
            <a:off x="3974725" y="5423538"/>
            <a:ext cx="1246074" cy="402972"/>
          </a:xfrm>
          <a:prstGeom prst="curvedConnector3">
            <a:avLst>
              <a:gd name="adj1" fmla="val 50000"/>
            </a:avLst>
          </a:prstGeom>
          <a:ln w="28575">
            <a:solidFill>
              <a:schemeClr val="tx1"/>
            </a:solidFill>
            <a:prstDash val="lgDash"/>
            <a:tailEnd type="triangle" w="lg" len="lg"/>
          </a:ln>
        </p:spPr>
        <p:style>
          <a:lnRef idx="1">
            <a:schemeClr val="accent1"/>
          </a:lnRef>
          <a:fillRef idx="0">
            <a:schemeClr val="accent1"/>
          </a:fillRef>
          <a:effectRef idx="0">
            <a:schemeClr val="accent1"/>
          </a:effectRef>
          <a:fontRef idx="minor">
            <a:schemeClr val="tx1"/>
          </a:fontRef>
        </p:style>
      </p:cxnSp>
      <p:cxnSp>
        <p:nvCxnSpPr>
          <p:cNvPr id="25" name="Connector: Curved 24">
            <a:extLst>
              <a:ext uri="{FF2B5EF4-FFF2-40B4-BE49-F238E27FC236}">
                <a16:creationId xmlns:a16="http://schemas.microsoft.com/office/drawing/2014/main" id="{EE011387-EF79-4810-9CE1-97C5F644D205}"/>
              </a:ext>
            </a:extLst>
          </p:cNvPr>
          <p:cNvCxnSpPr>
            <a:cxnSpLocks/>
            <a:stCxn id="55" idx="2"/>
            <a:endCxn id="62" idx="6"/>
          </p:cNvCxnSpPr>
          <p:nvPr/>
        </p:nvCxnSpPr>
        <p:spPr>
          <a:xfrm rot="10800000" flipV="1">
            <a:off x="3974725" y="5423538"/>
            <a:ext cx="5141568" cy="402972"/>
          </a:xfrm>
          <a:prstGeom prst="curvedConnector3">
            <a:avLst>
              <a:gd name="adj1" fmla="val 50000"/>
            </a:avLst>
          </a:prstGeom>
          <a:ln w="28575">
            <a:solidFill>
              <a:schemeClr val="tx1"/>
            </a:solidFill>
            <a:prstDash val="lgDash"/>
            <a:tailEnd type="triangle" w="lg" len="lg"/>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201859E-602E-4386-B4CD-D8B5AE4840C3}"/>
              </a:ext>
            </a:extLst>
          </p:cNvPr>
          <p:cNvSpPr txBox="1"/>
          <p:nvPr/>
        </p:nvSpPr>
        <p:spPr>
          <a:xfrm>
            <a:off x="4579542" y="420579"/>
            <a:ext cx="7891858" cy="2324611"/>
          </a:xfrm>
          <a:prstGeom prst="rect">
            <a:avLst/>
          </a:prstGeom>
          <a:noFill/>
        </p:spPr>
        <p:txBody>
          <a:bodyPr wrap="square" rtlCol="0">
            <a:spAutoFit/>
          </a:bodyPr>
          <a:lstStyle/>
          <a:p>
            <a:pPr>
              <a:lnSpc>
                <a:spcPct val="107000"/>
              </a:lnSpc>
              <a:spcAft>
                <a:spcPts val="1142"/>
              </a:spcAft>
            </a:pPr>
            <a:r>
              <a:rPr lang="en-US" sz="3427" dirty="0">
                <a:solidFill>
                  <a:srgbClr val="000000"/>
                </a:solidFill>
                <a:latin typeface="Calibri" panose="020F0502020204030204" pitchFamily="34" charset="0"/>
                <a:ea typeface="Calibri" panose="020F0502020204030204" pitchFamily="34" charset="0"/>
              </a:rPr>
              <a:t>RDA: A manifestation that embodies an aggregating work and one or more expressions of one or more works that realize the plan for aggregation.</a:t>
            </a:r>
            <a:endParaRPr lang="en-GB" sz="3427" dirty="0">
              <a:solidFill>
                <a:srgbClr val="000000"/>
              </a:solidFill>
              <a:latin typeface="Calibri" panose="020F0502020204030204" pitchFamily="34" charset="0"/>
              <a:ea typeface="Calibri" panose="020F0502020204030204" pitchFamily="34" charset="0"/>
            </a:endParaRPr>
          </a:p>
        </p:txBody>
      </p:sp>
      <p:sp>
        <p:nvSpPr>
          <p:cNvPr id="52" name="TextBox 51">
            <a:extLst>
              <a:ext uri="{FF2B5EF4-FFF2-40B4-BE49-F238E27FC236}">
                <a16:creationId xmlns:a16="http://schemas.microsoft.com/office/drawing/2014/main" id="{220FA1B7-640D-431D-949B-54902712A4B2}"/>
              </a:ext>
            </a:extLst>
          </p:cNvPr>
          <p:cNvSpPr txBox="1"/>
          <p:nvPr/>
        </p:nvSpPr>
        <p:spPr>
          <a:xfrm>
            <a:off x="5558249" y="6599635"/>
            <a:ext cx="4576688" cy="1798252"/>
          </a:xfrm>
          <a:prstGeom prst="ellipse">
            <a:avLst/>
          </a:prstGeom>
          <a:noFill/>
          <a:ln w="19050">
            <a:solidFill>
              <a:schemeClr val="tx1"/>
            </a:solidFill>
          </a:ln>
        </p:spPr>
        <p:txBody>
          <a:bodyPr wrap="none" rtlCol="0">
            <a:spAutoFit/>
          </a:bodyPr>
          <a:lstStyle/>
          <a:p>
            <a:pPr algn="ctr"/>
            <a:r>
              <a:rPr lang="en-GB" sz="2570" dirty="0"/>
              <a:t>Selected poetry </a:t>
            </a:r>
          </a:p>
          <a:p>
            <a:pPr algn="ctr"/>
            <a:r>
              <a:rPr lang="en-GB" sz="2570" dirty="0"/>
              <a:t>of Lord Byron</a:t>
            </a:r>
          </a:p>
          <a:p>
            <a:pPr algn="ctr"/>
            <a:r>
              <a:rPr lang="en-GB" sz="2570" dirty="0"/>
              <a:t>(Modern Library, 2001)</a:t>
            </a:r>
          </a:p>
        </p:txBody>
      </p:sp>
      <p:sp>
        <p:nvSpPr>
          <p:cNvPr id="53" name="TextBox 52">
            <a:extLst>
              <a:ext uri="{FF2B5EF4-FFF2-40B4-BE49-F238E27FC236}">
                <a16:creationId xmlns:a16="http://schemas.microsoft.com/office/drawing/2014/main" id="{220FA1B7-640D-431D-949B-54902712A4B2}"/>
              </a:ext>
            </a:extLst>
          </p:cNvPr>
          <p:cNvSpPr txBox="1"/>
          <p:nvPr/>
        </p:nvSpPr>
        <p:spPr>
          <a:xfrm>
            <a:off x="5220799" y="4802481"/>
            <a:ext cx="2268552" cy="1242114"/>
          </a:xfrm>
          <a:prstGeom prst="ellipse">
            <a:avLst/>
          </a:prstGeom>
          <a:solidFill>
            <a:schemeClr val="bg1"/>
          </a:solidFill>
          <a:ln w="19050">
            <a:solidFill>
              <a:schemeClr val="tx1"/>
            </a:solidFill>
          </a:ln>
        </p:spPr>
        <p:txBody>
          <a:bodyPr wrap="none" rtlCol="0">
            <a:spAutoFit/>
          </a:bodyPr>
          <a:lstStyle/>
          <a:p>
            <a:pPr algn="ctr"/>
            <a:r>
              <a:rPr lang="en-GB" sz="2570" dirty="0"/>
              <a:t>E1: Text in </a:t>
            </a:r>
          </a:p>
          <a:p>
            <a:pPr algn="ctr"/>
            <a:r>
              <a:rPr lang="en-GB" sz="2570" dirty="0"/>
              <a:t>English</a:t>
            </a:r>
          </a:p>
        </p:txBody>
      </p:sp>
      <p:sp>
        <p:nvSpPr>
          <p:cNvPr id="54" name="TextBox 53">
            <a:extLst>
              <a:ext uri="{FF2B5EF4-FFF2-40B4-BE49-F238E27FC236}">
                <a16:creationId xmlns:a16="http://schemas.microsoft.com/office/drawing/2014/main" id="{220FA1B7-640D-431D-949B-54902712A4B2}"/>
              </a:ext>
            </a:extLst>
          </p:cNvPr>
          <p:cNvSpPr txBox="1"/>
          <p:nvPr/>
        </p:nvSpPr>
        <p:spPr>
          <a:xfrm>
            <a:off x="4699000" y="3057093"/>
            <a:ext cx="3258095" cy="1242114"/>
          </a:xfrm>
          <a:prstGeom prst="ellipse">
            <a:avLst/>
          </a:prstGeom>
          <a:noFill/>
          <a:ln w="19050">
            <a:solidFill>
              <a:schemeClr val="tx1"/>
            </a:solidFill>
          </a:ln>
        </p:spPr>
        <p:txBody>
          <a:bodyPr wrap="square" rtlCol="0">
            <a:spAutoFit/>
          </a:bodyPr>
          <a:lstStyle/>
          <a:p>
            <a:pPr algn="ctr"/>
            <a:r>
              <a:rPr lang="en-GB" sz="2570" dirty="0"/>
              <a:t>W1: She walks in beauty</a:t>
            </a:r>
          </a:p>
        </p:txBody>
      </p:sp>
      <p:sp>
        <p:nvSpPr>
          <p:cNvPr id="55" name="TextBox 54">
            <a:extLst>
              <a:ext uri="{FF2B5EF4-FFF2-40B4-BE49-F238E27FC236}">
                <a16:creationId xmlns:a16="http://schemas.microsoft.com/office/drawing/2014/main" id="{220FA1B7-640D-431D-949B-54902712A4B2}"/>
              </a:ext>
            </a:extLst>
          </p:cNvPr>
          <p:cNvSpPr txBox="1"/>
          <p:nvPr/>
        </p:nvSpPr>
        <p:spPr>
          <a:xfrm>
            <a:off x="9116293" y="4802481"/>
            <a:ext cx="2164863" cy="1242114"/>
          </a:xfrm>
          <a:prstGeom prst="ellipse">
            <a:avLst/>
          </a:prstGeom>
          <a:noFill/>
          <a:ln w="19050">
            <a:solidFill>
              <a:schemeClr val="tx1"/>
            </a:solidFill>
          </a:ln>
        </p:spPr>
        <p:txBody>
          <a:bodyPr wrap="none" rtlCol="0">
            <a:spAutoFit/>
          </a:bodyPr>
          <a:lstStyle/>
          <a:p>
            <a:pPr algn="ctr"/>
            <a:r>
              <a:rPr lang="en-GB" sz="2570" dirty="0"/>
              <a:t>E2:Text in </a:t>
            </a:r>
          </a:p>
          <a:p>
            <a:pPr algn="ctr"/>
            <a:r>
              <a:rPr lang="en-GB" sz="2570" dirty="0"/>
              <a:t>English</a:t>
            </a:r>
          </a:p>
        </p:txBody>
      </p:sp>
      <p:sp>
        <p:nvSpPr>
          <p:cNvPr id="56" name="TextBox 55">
            <a:extLst>
              <a:ext uri="{FF2B5EF4-FFF2-40B4-BE49-F238E27FC236}">
                <a16:creationId xmlns:a16="http://schemas.microsoft.com/office/drawing/2014/main" id="{220FA1B7-640D-431D-949B-54902712A4B2}"/>
              </a:ext>
            </a:extLst>
          </p:cNvPr>
          <p:cNvSpPr txBox="1"/>
          <p:nvPr/>
        </p:nvSpPr>
        <p:spPr>
          <a:xfrm>
            <a:off x="8893992" y="2992508"/>
            <a:ext cx="2591437" cy="1242114"/>
          </a:xfrm>
          <a:prstGeom prst="ellipse">
            <a:avLst/>
          </a:prstGeom>
          <a:noFill/>
          <a:ln w="19050">
            <a:solidFill>
              <a:schemeClr val="tx1"/>
            </a:solidFill>
          </a:ln>
        </p:spPr>
        <p:txBody>
          <a:bodyPr wrap="square" rtlCol="0">
            <a:spAutoFit/>
          </a:bodyPr>
          <a:lstStyle/>
          <a:p>
            <a:pPr algn="ctr"/>
            <a:r>
              <a:rPr lang="en-GB" sz="2570" dirty="0"/>
              <a:t>W2: To Belshazzar</a:t>
            </a:r>
          </a:p>
        </p:txBody>
      </p:sp>
      <p:sp>
        <p:nvSpPr>
          <p:cNvPr id="62" name="TextBox 61">
            <a:extLst>
              <a:ext uri="{FF2B5EF4-FFF2-40B4-BE49-F238E27FC236}">
                <a16:creationId xmlns:a16="http://schemas.microsoft.com/office/drawing/2014/main" id="{220FA1B7-640D-431D-949B-54902712A4B2}"/>
              </a:ext>
            </a:extLst>
          </p:cNvPr>
          <p:cNvSpPr txBox="1"/>
          <p:nvPr/>
        </p:nvSpPr>
        <p:spPr>
          <a:xfrm>
            <a:off x="581157" y="5205453"/>
            <a:ext cx="3393568" cy="1242114"/>
          </a:xfrm>
          <a:prstGeom prst="ellipse">
            <a:avLst/>
          </a:prstGeom>
          <a:noFill/>
          <a:ln w="19050">
            <a:solidFill>
              <a:schemeClr val="tx1"/>
            </a:solidFill>
            <a:prstDash val="sysDot"/>
          </a:ln>
        </p:spPr>
        <p:txBody>
          <a:bodyPr wrap="square" rtlCol="0">
            <a:spAutoFit/>
          </a:bodyPr>
          <a:lstStyle/>
          <a:p>
            <a:pPr algn="ctr"/>
            <a:r>
              <a:rPr lang="en-GB" sz="2570" dirty="0"/>
              <a:t>AE: Expression of the plan …</a:t>
            </a:r>
            <a:endParaRPr lang="en-GB" sz="2570" i="1" dirty="0"/>
          </a:p>
        </p:txBody>
      </p:sp>
      <p:sp>
        <p:nvSpPr>
          <p:cNvPr id="63" name="TextBox 62">
            <a:extLst>
              <a:ext uri="{FF2B5EF4-FFF2-40B4-BE49-F238E27FC236}">
                <a16:creationId xmlns:a16="http://schemas.microsoft.com/office/drawing/2014/main" id="{220FA1B7-640D-431D-949B-54902712A4B2}"/>
              </a:ext>
            </a:extLst>
          </p:cNvPr>
          <p:cNvSpPr txBox="1"/>
          <p:nvPr/>
        </p:nvSpPr>
        <p:spPr>
          <a:xfrm>
            <a:off x="140225" y="2779025"/>
            <a:ext cx="4275432" cy="1798252"/>
          </a:xfrm>
          <a:prstGeom prst="ellipse">
            <a:avLst/>
          </a:prstGeom>
          <a:noFill/>
          <a:ln w="19050">
            <a:solidFill>
              <a:schemeClr val="tx1"/>
            </a:solidFill>
            <a:prstDash val="sysDot"/>
          </a:ln>
        </p:spPr>
        <p:txBody>
          <a:bodyPr wrap="square" rtlCol="0">
            <a:spAutoFit/>
          </a:bodyPr>
          <a:lstStyle/>
          <a:p>
            <a:pPr algn="ctr"/>
            <a:r>
              <a:rPr lang="en-GB" sz="2570" dirty="0"/>
              <a:t>AW: Work plan for</a:t>
            </a:r>
          </a:p>
          <a:p>
            <a:pPr algn="ctr"/>
            <a:r>
              <a:rPr lang="en-GB" sz="2570" i="1" dirty="0"/>
              <a:t>Selected poetry of Lord Byron</a:t>
            </a:r>
          </a:p>
        </p:txBody>
      </p:sp>
      <p:sp>
        <p:nvSpPr>
          <p:cNvPr id="66" name="TextBox 65"/>
          <p:cNvSpPr txBox="1"/>
          <p:nvPr/>
        </p:nvSpPr>
        <p:spPr>
          <a:xfrm>
            <a:off x="7550193" y="4378224"/>
            <a:ext cx="1343799" cy="487826"/>
          </a:xfrm>
          <a:prstGeom prst="rect">
            <a:avLst/>
          </a:prstGeom>
          <a:noFill/>
        </p:spPr>
        <p:txBody>
          <a:bodyPr wrap="square" rtlCol="0">
            <a:spAutoFit/>
          </a:bodyPr>
          <a:lstStyle/>
          <a:p>
            <a:r>
              <a:rPr lang="en-US" sz="2570" dirty="0"/>
              <a:t>realizes</a:t>
            </a:r>
          </a:p>
        </p:txBody>
      </p:sp>
      <p:sp>
        <p:nvSpPr>
          <p:cNvPr id="69" name="TextBox 68"/>
          <p:cNvSpPr txBox="1"/>
          <p:nvPr/>
        </p:nvSpPr>
        <p:spPr>
          <a:xfrm>
            <a:off x="7271068" y="5738679"/>
            <a:ext cx="1700263" cy="487826"/>
          </a:xfrm>
          <a:prstGeom prst="rect">
            <a:avLst/>
          </a:prstGeom>
          <a:noFill/>
        </p:spPr>
        <p:txBody>
          <a:bodyPr wrap="square" rtlCol="0">
            <a:spAutoFit/>
          </a:bodyPr>
          <a:lstStyle/>
          <a:p>
            <a:r>
              <a:rPr lang="en-US" sz="2570" dirty="0"/>
              <a:t>embodies</a:t>
            </a:r>
          </a:p>
        </p:txBody>
      </p:sp>
      <p:cxnSp>
        <p:nvCxnSpPr>
          <p:cNvPr id="21" name="Connector: Curved 20">
            <a:extLst>
              <a:ext uri="{FF2B5EF4-FFF2-40B4-BE49-F238E27FC236}">
                <a16:creationId xmlns:a16="http://schemas.microsoft.com/office/drawing/2014/main" id="{59D28A28-26A7-4B65-A424-FAA7A256B373}"/>
              </a:ext>
            </a:extLst>
          </p:cNvPr>
          <p:cNvCxnSpPr>
            <a:cxnSpLocks/>
            <a:stCxn id="62" idx="0"/>
            <a:endCxn id="63" idx="4"/>
          </p:cNvCxnSpPr>
          <p:nvPr/>
        </p:nvCxnSpPr>
        <p:spPr>
          <a:xfrm rot="5400000" flipH="1" flipV="1">
            <a:off x="1963853" y="4891365"/>
            <a:ext cx="628176" cy="12700"/>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4" name="Connector: Curved 23">
            <a:extLst>
              <a:ext uri="{FF2B5EF4-FFF2-40B4-BE49-F238E27FC236}">
                <a16:creationId xmlns:a16="http://schemas.microsoft.com/office/drawing/2014/main" id="{73315FEF-338D-43DF-A03B-389D91B4E815}"/>
              </a:ext>
            </a:extLst>
          </p:cNvPr>
          <p:cNvCxnSpPr>
            <a:cxnSpLocks/>
            <a:stCxn id="53" idx="0"/>
            <a:endCxn id="54" idx="4"/>
          </p:cNvCxnSpPr>
          <p:nvPr/>
        </p:nvCxnSpPr>
        <p:spPr>
          <a:xfrm rot="16200000" flipV="1">
            <a:off x="6089925" y="4537330"/>
            <a:ext cx="503274" cy="27027"/>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Connector: Curved 26">
            <a:extLst>
              <a:ext uri="{FF2B5EF4-FFF2-40B4-BE49-F238E27FC236}">
                <a16:creationId xmlns:a16="http://schemas.microsoft.com/office/drawing/2014/main" id="{B93FA99C-BC4A-4CD6-BBEB-7C7F44F05FD0}"/>
              </a:ext>
            </a:extLst>
          </p:cNvPr>
          <p:cNvCxnSpPr>
            <a:cxnSpLocks/>
            <a:stCxn id="55" idx="0"/>
            <a:endCxn id="56" idx="4"/>
          </p:cNvCxnSpPr>
          <p:nvPr/>
        </p:nvCxnSpPr>
        <p:spPr>
          <a:xfrm rot="16200000" flipV="1">
            <a:off x="9910289" y="4514045"/>
            <a:ext cx="567859" cy="9014"/>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0" name="Connector: Curved 29">
            <a:extLst>
              <a:ext uri="{FF2B5EF4-FFF2-40B4-BE49-F238E27FC236}">
                <a16:creationId xmlns:a16="http://schemas.microsoft.com/office/drawing/2014/main" id="{4D3D94E0-E596-47CC-B6BA-207DF89711E5}"/>
              </a:ext>
            </a:extLst>
          </p:cNvPr>
          <p:cNvCxnSpPr>
            <a:cxnSpLocks/>
            <a:stCxn id="52" idx="2"/>
            <a:endCxn id="62" idx="4"/>
          </p:cNvCxnSpPr>
          <p:nvPr/>
        </p:nvCxnSpPr>
        <p:spPr>
          <a:xfrm rot="10800000">
            <a:off x="2277941" y="6447567"/>
            <a:ext cx="3280308" cy="1051194"/>
          </a:xfrm>
          <a:prstGeom prst="curvedConnector2">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4" name="Connector: Curved 33">
            <a:extLst>
              <a:ext uri="{FF2B5EF4-FFF2-40B4-BE49-F238E27FC236}">
                <a16:creationId xmlns:a16="http://schemas.microsoft.com/office/drawing/2014/main" id="{0D398D57-8D05-4CD6-9221-094BC04A7613}"/>
              </a:ext>
            </a:extLst>
          </p:cNvPr>
          <p:cNvCxnSpPr>
            <a:cxnSpLocks/>
            <a:stCxn id="52" idx="0"/>
            <a:endCxn id="55" idx="4"/>
          </p:cNvCxnSpPr>
          <p:nvPr/>
        </p:nvCxnSpPr>
        <p:spPr>
          <a:xfrm rot="5400000" flipH="1" flipV="1">
            <a:off x="8745139" y="5146049"/>
            <a:ext cx="555040" cy="2352132"/>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7" name="Connector: Curved 36">
            <a:extLst>
              <a:ext uri="{FF2B5EF4-FFF2-40B4-BE49-F238E27FC236}">
                <a16:creationId xmlns:a16="http://schemas.microsoft.com/office/drawing/2014/main" id="{55E80DA1-43CB-4559-8310-08383D9DB595}"/>
              </a:ext>
            </a:extLst>
          </p:cNvPr>
          <p:cNvCxnSpPr>
            <a:cxnSpLocks/>
            <a:stCxn id="52" idx="0"/>
            <a:endCxn id="53" idx="4"/>
          </p:cNvCxnSpPr>
          <p:nvPr/>
        </p:nvCxnSpPr>
        <p:spPr>
          <a:xfrm rot="16200000" flipV="1">
            <a:off x="6823314" y="5576356"/>
            <a:ext cx="555040" cy="1491518"/>
          </a:xfrm>
          <a:prstGeom prst="curvedConnector3">
            <a:avLst>
              <a:gd name="adj1" fmla="val 50000"/>
            </a:avLst>
          </a:prstGeom>
          <a:ln w="28575">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70" name="TextBox 69">
            <a:extLst>
              <a:ext uri="{FF2B5EF4-FFF2-40B4-BE49-F238E27FC236}">
                <a16:creationId xmlns:a16="http://schemas.microsoft.com/office/drawing/2014/main" id="{5C7195FF-D610-43A3-8C6C-5A428CAADCA0}"/>
              </a:ext>
            </a:extLst>
          </p:cNvPr>
          <p:cNvSpPr txBox="1"/>
          <p:nvPr/>
        </p:nvSpPr>
        <p:spPr>
          <a:xfrm>
            <a:off x="2654284" y="4632819"/>
            <a:ext cx="1343799" cy="487826"/>
          </a:xfrm>
          <a:prstGeom prst="rect">
            <a:avLst/>
          </a:prstGeom>
          <a:noFill/>
        </p:spPr>
        <p:txBody>
          <a:bodyPr wrap="square" rtlCol="0">
            <a:spAutoFit/>
          </a:bodyPr>
          <a:lstStyle/>
          <a:p>
            <a:r>
              <a:rPr lang="en-US" sz="2570" dirty="0"/>
              <a:t>realizes</a:t>
            </a:r>
          </a:p>
        </p:txBody>
      </p:sp>
      <p:sp>
        <p:nvSpPr>
          <p:cNvPr id="71" name="TextBox 70">
            <a:extLst>
              <a:ext uri="{FF2B5EF4-FFF2-40B4-BE49-F238E27FC236}">
                <a16:creationId xmlns:a16="http://schemas.microsoft.com/office/drawing/2014/main" id="{C72B9097-1FA0-49FF-8153-0A906767EF88}"/>
              </a:ext>
            </a:extLst>
          </p:cNvPr>
          <p:cNvSpPr txBox="1"/>
          <p:nvPr/>
        </p:nvSpPr>
        <p:spPr>
          <a:xfrm>
            <a:off x="2723749" y="7392570"/>
            <a:ext cx="1700263" cy="487826"/>
          </a:xfrm>
          <a:prstGeom prst="rect">
            <a:avLst/>
          </a:prstGeom>
          <a:noFill/>
        </p:spPr>
        <p:txBody>
          <a:bodyPr wrap="square" rtlCol="0">
            <a:spAutoFit/>
          </a:bodyPr>
          <a:lstStyle/>
          <a:p>
            <a:r>
              <a:rPr lang="en-US" sz="2570" dirty="0"/>
              <a:t>embodies</a:t>
            </a:r>
          </a:p>
        </p:txBody>
      </p:sp>
      <p:sp>
        <p:nvSpPr>
          <p:cNvPr id="22" name="TextBox 21">
            <a:extLst>
              <a:ext uri="{FF2B5EF4-FFF2-40B4-BE49-F238E27FC236}">
                <a16:creationId xmlns:a16="http://schemas.microsoft.com/office/drawing/2014/main" id="{B30115E5-8E74-4AA1-94F9-F0585902B7C4}"/>
              </a:ext>
            </a:extLst>
          </p:cNvPr>
          <p:cNvSpPr txBox="1"/>
          <p:nvPr/>
        </p:nvSpPr>
        <p:spPr>
          <a:xfrm>
            <a:off x="642840" y="289434"/>
            <a:ext cx="3345147" cy="1015663"/>
          </a:xfrm>
          <a:prstGeom prst="rect">
            <a:avLst/>
          </a:prstGeom>
          <a:noFill/>
        </p:spPr>
        <p:txBody>
          <a:bodyPr wrap="none" rtlCol="0">
            <a:spAutoFit/>
          </a:bodyPr>
          <a:lstStyle/>
          <a:p>
            <a:r>
              <a:rPr lang="en-GB" sz="6000" dirty="0">
                <a:solidFill>
                  <a:schemeClr val="tx2"/>
                </a:solidFill>
              </a:rPr>
              <a:t>Aggregate</a:t>
            </a:r>
          </a:p>
        </p:txBody>
      </p:sp>
      <p:sp>
        <p:nvSpPr>
          <p:cNvPr id="31" name="TextBox 30">
            <a:extLst>
              <a:ext uri="{FF2B5EF4-FFF2-40B4-BE49-F238E27FC236}">
                <a16:creationId xmlns:a16="http://schemas.microsoft.com/office/drawing/2014/main" id="{B2F0EC91-7E84-4C1B-897D-5D0CE5A44CD5}"/>
              </a:ext>
            </a:extLst>
          </p:cNvPr>
          <p:cNvSpPr txBox="1"/>
          <p:nvPr/>
        </p:nvSpPr>
        <p:spPr>
          <a:xfrm>
            <a:off x="4002943" y="5914749"/>
            <a:ext cx="1783846" cy="883319"/>
          </a:xfrm>
          <a:prstGeom prst="rect">
            <a:avLst/>
          </a:prstGeom>
          <a:noFill/>
        </p:spPr>
        <p:txBody>
          <a:bodyPr wrap="square" rtlCol="0">
            <a:spAutoFit/>
          </a:bodyPr>
          <a:lstStyle/>
          <a:p>
            <a:r>
              <a:rPr lang="en-US" sz="2570" i="1" dirty="0"/>
              <a:t>aggregated</a:t>
            </a:r>
          </a:p>
          <a:p>
            <a:r>
              <a:rPr lang="en-US" sz="2570" i="1" dirty="0"/>
              <a:t>by</a:t>
            </a:r>
          </a:p>
        </p:txBody>
      </p:sp>
      <p:sp>
        <p:nvSpPr>
          <p:cNvPr id="26" name="Slide Number Placeholder 3">
            <a:extLst>
              <a:ext uri="{FF2B5EF4-FFF2-40B4-BE49-F238E27FC236}">
                <a16:creationId xmlns:a16="http://schemas.microsoft.com/office/drawing/2014/main" id="{8AF99C00-A339-46C5-8FF2-86B0BE2FECE8}"/>
              </a:ext>
            </a:extLst>
          </p:cNvPr>
          <p:cNvSpPr>
            <a:spLocks noGrp="1"/>
          </p:cNvSpPr>
          <p:nvPr>
            <p:ph type="sldNum" sz="quarter" idx="11"/>
          </p:nvPr>
        </p:nvSpPr>
        <p:spPr>
          <a:xfrm>
            <a:off x="341572" y="8953505"/>
            <a:ext cx="474404" cy="501645"/>
          </a:xfrm>
        </p:spPr>
        <p:txBody>
          <a:bodyPr/>
          <a:lstStyle/>
          <a:p>
            <a:pPr algn="ctr"/>
            <a:fld id="{C9A48D05-AF44-4D94-A505-D97A91433368}" type="slidenum">
              <a:rPr lang="en-GB" smtClean="0"/>
              <a:pPr algn="ctr"/>
              <a:t>4</a:t>
            </a:fld>
            <a:endParaRPr lang="en-GB" dirty="0"/>
          </a:p>
        </p:txBody>
      </p:sp>
      <p:sp>
        <p:nvSpPr>
          <p:cNvPr id="28" name="Date Placeholder 1">
            <a:extLst>
              <a:ext uri="{FF2B5EF4-FFF2-40B4-BE49-F238E27FC236}">
                <a16:creationId xmlns:a16="http://schemas.microsoft.com/office/drawing/2014/main" id="{62FC7367-0B0C-41A7-B141-BEE26AD40FEE}"/>
              </a:ext>
            </a:extLst>
          </p:cNvPr>
          <p:cNvSpPr>
            <a:spLocks noGrp="1"/>
          </p:cNvSpPr>
          <p:nvPr>
            <p:ph type="dt" sz="half" idx="10"/>
          </p:nvPr>
        </p:nvSpPr>
        <p:spPr>
          <a:xfrm>
            <a:off x="9393200" y="9010651"/>
            <a:ext cx="3344904" cy="501645"/>
          </a:xfrm>
        </p:spPr>
        <p:txBody>
          <a:bodyPr/>
          <a:lstStyle/>
          <a:p>
            <a:fld id="{E001E81F-CAD3-412B-8E6F-53481B321DC6}" type="datetime4">
              <a:rPr lang="en-US" smtClean="0"/>
              <a:t>October 17, 2018</a:t>
            </a:fld>
            <a:endParaRPr lang="en-US" dirty="0"/>
          </a:p>
        </p:txBody>
      </p:sp>
    </p:spTree>
    <p:extLst>
      <p:ext uri="{BB962C8B-B14F-4D97-AF65-F5344CB8AC3E}">
        <p14:creationId xmlns:p14="http://schemas.microsoft.com/office/powerpoint/2010/main" val="3077017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1000"/>
                                        <p:tgtEl>
                                          <p:spTgt spid="23"/>
                                        </p:tgtEl>
                                      </p:cBhvr>
                                    </p:animEffect>
                                  </p:childTnLst>
                                </p:cTn>
                              </p:par>
                              <p:par>
                                <p:cTn id="8" presetID="10" presetClass="entr" presetSubtype="0" fill="hold" nodeType="withEffect">
                                  <p:stCondLst>
                                    <p:cond delay="0"/>
                                  </p:stCondLst>
                                  <p:childTnLst>
                                    <p:set>
                                      <p:cBhvr>
                                        <p:cTn id="9" dur="1" fill="hold">
                                          <p:stCondLst>
                                            <p:cond delay="0"/>
                                          </p:stCondLst>
                                        </p:cTn>
                                        <p:tgtEl>
                                          <p:spTgt spid="25"/>
                                        </p:tgtEl>
                                        <p:attrNameLst>
                                          <p:attrName>style.visibility</p:attrName>
                                        </p:attrNameLst>
                                      </p:cBhvr>
                                      <p:to>
                                        <p:strVal val="visible"/>
                                      </p:to>
                                    </p:set>
                                    <p:animEffect transition="in" filter="fade">
                                      <p:cBhvr>
                                        <p:cTn id="10" dur="1000"/>
                                        <p:tgtEl>
                                          <p:spTgt spid="25"/>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animEffect transition="in" filter="fade">
                                      <p:cBhvr>
                                        <p:cTn id="13" dur="10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24CACDDA-89BA-44C9-A666-5C4C6465DF37}"/>
              </a:ext>
            </a:extLst>
          </p:cNvPr>
          <p:cNvSpPr>
            <a:spLocks noGrp="1"/>
          </p:cNvSpPr>
          <p:nvPr>
            <p:ph type="sldNum" sz="quarter" idx="11"/>
          </p:nvPr>
        </p:nvSpPr>
        <p:spPr/>
        <p:txBody>
          <a:bodyPr/>
          <a:lstStyle/>
          <a:p>
            <a:pPr algn="ctr"/>
            <a:fld id="{C9A48D05-AF44-4D94-A505-D97A91433368}" type="slidenum">
              <a:rPr lang="en-GB" smtClean="0"/>
              <a:pPr algn="ctr"/>
              <a:t>5</a:t>
            </a:fld>
            <a:endParaRPr lang="en-GB" dirty="0"/>
          </a:p>
        </p:txBody>
      </p:sp>
      <p:sp>
        <p:nvSpPr>
          <p:cNvPr id="5" name="Title 1">
            <a:extLst>
              <a:ext uri="{FF2B5EF4-FFF2-40B4-BE49-F238E27FC236}">
                <a16:creationId xmlns:a16="http://schemas.microsoft.com/office/drawing/2014/main" id="{9F04BEC6-9B67-4BAC-8BCD-819F21BCA86D}"/>
              </a:ext>
            </a:extLst>
          </p:cNvPr>
          <p:cNvSpPr txBox="1">
            <a:spLocks/>
          </p:cNvSpPr>
          <p:nvPr/>
        </p:nvSpPr>
        <p:spPr>
          <a:xfrm>
            <a:off x="508000" y="476250"/>
            <a:ext cx="7151317"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3 types of aggregation</a:t>
            </a:r>
          </a:p>
        </p:txBody>
      </p:sp>
      <p:sp>
        <p:nvSpPr>
          <p:cNvPr id="6" name="TextBox 5">
            <a:extLst>
              <a:ext uri="{FF2B5EF4-FFF2-40B4-BE49-F238E27FC236}">
                <a16:creationId xmlns:a16="http://schemas.microsoft.com/office/drawing/2014/main" id="{2E7D17B9-DBB4-4406-9218-CD1F2F92FE5A}"/>
              </a:ext>
            </a:extLst>
          </p:cNvPr>
          <p:cNvSpPr txBox="1"/>
          <p:nvPr/>
        </p:nvSpPr>
        <p:spPr>
          <a:xfrm>
            <a:off x="508000" y="1847850"/>
            <a:ext cx="6660606" cy="1323439"/>
          </a:xfrm>
          <a:prstGeom prst="rect">
            <a:avLst/>
          </a:prstGeom>
          <a:noFill/>
        </p:spPr>
        <p:txBody>
          <a:bodyPr wrap="none" rtlCol="0">
            <a:spAutoFit/>
          </a:bodyPr>
          <a:lstStyle/>
          <a:p>
            <a:r>
              <a:rPr lang="en-GB" sz="4000" dirty="0"/>
              <a:t>Collection of expressions</a:t>
            </a:r>
          </a:p>
          <a:p>
            <a:pPr marL="720725"/>
            <a:r>
              <a:rPr lang="en-GB" sz="4000" dirty="0"/>
              <a:t>e.g. 3 novels of Jane Austen</a:t>
            </a:r>
          </a:p>
        </p:txBody>
      </p:sp>
      <p:sp>
        <p:nvSpPr>
          <p:cNvPr id="7" name="TextBox 6">
            <a:extLst>
              <a:ext uri="{FF2B5EF4-FFF2-40B4-BE49-F238E27FC236}">
                <a16:creationId xmlns:a16="http://schemas.microsoft.com/office/drawing/2014/main" id="{1AC63C64-16F7-4414-8080-A0874340ACD7}"/>
              </a:ext>
            </a:extLst>
          </p:cNvPr>
          <p:cNvSpPr txBox="1"/>
          <p:nvPr/>
        </p:nvSpPr>
        <p:spPr>
          <a:xfrm>
            <a:off x="508000" y="3448050"/>
            <a:ext cx="10632013" cy="1323439"/>
          </a:xfrm>
          <a:prstGeom prst="rect">
            <a:avLst/>
          </a:prstGeom>
          <a:noFill/>
        </p:spPr>
        <p:txBody>
          <a:bodyPr wrap="none" rtlCol="0">
            <a:spAutoFit/>
          </a:bodyPr>
          <a:lstStyle/>
          <a:p>
            <a:r>
              <a:rPr lang="en-GB" sz="4000" dirty="0"/>
              <a:t>Augmentation</a:t>
            </a:r>
          </a:p>
          <a:p>
            <a:pPr marL="720725"/>
            <a:r>
              <a:rPr lang="en-GB" sz="4000" dirty="0"/>
              <a:t>e.g. Emma, with introduction and commentary</a:t>
            </a:r>
          </a:p>
        </p:txBody>
      </p:sp>
      <p:sp>
        <p:nvSpPr>
          <p:cNvPr id="8" name="TextBox 7">
            <a:extLst>
              <a:ext uri="{FF2B5EF4-FFF2-40B4-BE49-F238E27FC236}">
                <a16:creationId xmlns:a16="http://schemas.microsoft.com/office/drawing/2014/main" id="{AD5238C9-93F4-4B58-9519-E9468B642CE4}"/>
              </a:ext>
            </a:extLst>
          </p:cNvPr>
          <p:cNvSpPr txBox="1"/>
          <p:nvPr/>
        </p:nvSpPr>
        <p:spPr>
          <a:xfrm>
            <a:off x="508000" y="5048250"/>
            <a:ext cx="7985776" cy="1323439"/>
          </a:xfrm>
          <a:prstGeom prst="rect">
            <a:avLst/>
          </a:prstGeom>
          <a:noFill/>
        </p:spPr>
        <p:txBody>
          <a:bodyPr wrap="none" rtlCol="0">
            <a:spAutoFit/>
          </a:bodyPr>
          <a:lstStyle/>
          <a:p>
            <a:r>
              <a:rPr lang="en-GB" sz="4000" dirty="0"/>
              <a:t>Parallel expressions of the same work</a:t>
            </a:r>
          </a:p>
          <a:p>
            <a:pPr marL="720725"/>
            <a:r>
              <a:rPr lang="en-GB" sz="4000" dirty="0"/>
              <a:t>e.g. Emma in English and French</a:t>
            </a:r>
          </a:p>
        </p:txBody>
      </p:sp>
      <p:sp>
        <p:nvSpPr>
          <p:cNvPr id="9" name="TextBox 8">
            <a:extLst>
              <a:ext uri="{FF2B5EF4-FFF2-40B4-BE49-F238E27FC236}">
                <a16:creationId xmlns:a16="http://schemas.microsoft.com/office/drawing/2014/main" id="{DA2C2703-9A5B-430C-932B-0B1ECAAD864C}"/>
              </a:ext>
            </a:extLst>
          </p:cNvPr>
          <p:cNvSpPr txBox="1"/>
          <p:nvPr/>
        </p:nvSpPr>
        <p:spPr>
          <a:xfrm>
            <a:off x="1193800" y="6800850"/>
            <a:ext cx="10259668" cy="707886"/>
          </a:xfrm>
          <a:prstGeom prst="rect">
            <a:avLst/>
          </a:prstGeom>
          <a:noFill/>
          <a:ln w="38100">
            <a:solidFill>
              <a:schemeClr val="accent1"/>
            </a:solidFill>
          </a:ln>
        </p:spPr>
        <p:txBody>
          <a:bodyPr wrap="none" rtlCol="0">
            <a:spAutoFit/>
          </a:bodyPr>
          <a:lstStyle/>
          <a:p>
            <a:r>
              <a:rPr lang="en-GB" sz="4000" dirty="0"/>
              <a:t>An aggregate may consist of more than one type</a:t>
            </a:r>
          </a:p>
        </p:txBody>
      </p:sp>
      <p:sp>
        <p:nvSpPr>
          <p:cNvPr id="10" name="Date Placeholder 1">
            <a:extLst>
              <a:ext uri="{FF2B5EF4-FFF2-40B4-BE49-F238E27FC236}">
                <a16:creationId xmlns:a16="http://schemas.microsoft.com/office/drawing/2014/main" id="{8D4DEC31-A76E-485F-B551-EAAA974FC8F9}"/>
              </a:ext>
            </a:extLst>
          </p:cNvPr>
          <p:cNvSpPr>
            <a:spLocks noGrp="1"/>
          </p:cNvSpPr>
          <p:nvPr>
            <p:ph type="dt" sz="half" idx="10"/>
          </p:nvPr>
        </p:nvSpPr>
        <p:spPr>
          <a:xfrm>
            <a:off x="9393200" y="9010651"/>
            <a:ext cx="3344904" cy="501645"/>
          </a:xfrm>
        </p:spPr>
        <p:txBody>
          <a:bodyPr/>
          <a:lstStyle/>
          <a:p>
            <a:fld id="{E001E81F-CAD3-412B-8E6F-53481B321DC6}" type="datetime4">
              <a:rPr lang="en-US" smtClean="0"/>
              <a:t>October 17, 2018</a:t>
            </a:fld>
            <a:endParaRPr lang="en-US" dirty="0"/>
          </a:p>
        </p:txBody>
      </p:sp>
    </p:spTree>
    <p:extLst>
      <p:ext uri="{BB962C8B-B14F-4D97-AF65-F5344CB8AC3E}">
        <p14:creationId xmlns:p14="http://schemas.microsoft.com/office/powerpoint/2010/main" val="667612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CB4987C-90FC-4F20-B29F-DC2CDD140F0C}"/>
              </a:ext>
            </a:extLst>
          </p:cNvPr>
          <p:cNvPicPr>
            <a:picLocks noChangeAspect="1"/>
          </p:cNvPicPr>
          <p:nvPr/>
        </p:nvPicPr>
        <p:blipFill>
          <a:blip r:embed="rId3"/>
          <a:stretch>
            <a:fillRect/>
          </a:stretch>
        </p:blipFill>
        <p:spPr>
          <a:xfrm>
            <a:off x="698500" y="396986"/>
            <a:ext cx="11658600" cy="3524250"/>
          </a:xfrm>
          <a:prstGeom prst="rect">
            <a:avLst/>
          </a:prstGeom>
          <a:ln w="38100">
            <a:solidFill>
              <a:schemeClr val="accent1"/>
            </a:solidFill>
          </a:ln>
        </p:spPr>
      </p:pic>
      <p:sp>
        <p:nvSpPr>
          <p:cNvPr id="2" name="Date Placeholder 1">
            <a:extLst>
              <a:ext uri="{FF2B5EF4-FFF2-40B4-BE49-F238E27FC236}">
                <a16:creationId xmlns:a16="http://schemas.microsoft.com/office/drawing/2014/main" id="{9C60B761-96BF-4FA6-A1F4-41700B89ED19}"/>
              </a:ext>
            </a:extLst>
          </p:cNvPr>
          <p:cNvSpPr>
            <a:spLocks noGrp="1"/>
          </p:cNvSpPr>
          <p:nvPr>
            <p:ph type="dt" sz="half" idx="10"/>
          </p:nvPr>
        </p:nvSpPr>
        <p:spPr/>
        <p:txBody>
          <a:bodyPr/>
          <a:lstStyle/>
          <a:p>
            <a:fld id="{E001E81F-CAD3-412B-8E6F-53481B321DC6}" type="datetime4">
              <a:rPr lang="en-US" smtClean="0"/>
              <a:t>October 17, 2018</a:t>
            </a:fld>
            <a:endParaRPr lang="en-US" dirty="0"/>
          </a:p>
        </p:txBody>
      </p:sp>
      <p:sp>
        <p:nvSpPr>
          <p:cNvPr id="3" name="Slide Number Placeholder 2">
            <a:extLst>
              <a:ext uri="{FF2B5EF4-FFF2-40B4-BE49-F238E27FC236}">
                <a16:creationId xmlns:a16="http://schemas.microsoft.com/office/drawing/2014/main" id="{6D772618-313B-43B6-AB8E-27CB090A7BAC}"/>
              </a:ext>
            </a:extLst>
          </p:cNvPr>
          <p:cNvSpPr>
            <a:spLocks noGrp="1"/>
          </p:cNvSpPr>
          <p:nvPr>
            <p:ph type="sldNum" sz="quarter" idx="11"/>
          </p:nvPr>
        </p:nvSpPr>
        <p:spPr/>
        <p:txBody>
          <a:bodyPr/>
          <a:lstStyle/>
          <a:p>
            <a:pPr algn="ctr"/>
            <a:fld id="{6B918772-37A3-47DC-BE01-33CAE9FCB74A}" type="slidenum">
              <a:rPr lang="en-US" smtClean="0"/>
              <a:pPr algn="ctr"/>
              <a:t>6</a:t>
            </a:fld>
            <a:endParaRPr lang="en-US" dirty="0"/>
          </a:p>
        </p:txBody>
      </p:sp>
      <p:sp>
        <p:nvSpPr>
          <p:cNvPr id="6" name="Oval 5">
            <a:extLst>
              <a:ext uri="{FF2B5EF4-FFF2-40B4-BE49-F238E27FC236}">
                <a16:creationId xmlns:a16="http://schemas.microsoft.com/office/drawing/2014/main" id="{033517FD-4AE9-4F06-AC36-5C60DB750442}"/>
              </a:ext>
            </a:extLst>
          </p:cNvPr>
          <p:cNvSpPr/>
          <p:nvPr/>
        </p:nvSpPr>
        <p:spPr>
          <a:xfrm>
            <a:off x="1574800" y="2132441"/>
            <a:ext cx="2667000" cy="60960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 name="TextBox 6">
            <a:extLst>
              <a:ext uri="{FF2B5EF4-FFF2-40B4-BE49-F238E27FC236}">
                <a16:creationId xmlns:a16="http://schemas.microsoft.com/office/drawing/2014/main" id="{ED8E5195-7052-4656-96F3-03C4C40303E7}"/>
              </a:ext>
            </a:extLst>
          </p:cNvPr>
          <p:cNvSpPr txBox="1"/>
          <p:nvPr/>
        </p:nvSpPr>
        <p:spPr>
          <a:xfrm>
            <a:off x="700809" y="4798869"/>
            <a:ext cx="1206292" cy="707886"/>
          </a:xfrm>
          <a:prstGeom prst="rect">
            <a:avLst/>
          </a:prstGeom>
          <a:noFill/>
        </p:spPr>
        <p:txBody>
          <a:bodyPr wrap="none" rtlCol="0">
            <a:spAutoFit/>
          </a:bodyPr>
          <a:lstStyle/>
          <a:p>
            <a:r>
              <a:rPr lang="en-GB" sz="4000" dirty="0"/>
              <a:t>RDA:</a:t>
            </a:r>
          </a:p>
        </p:txBody>
      </p:sp>
      <p:pic>
        <p:nvPicPr>
          <p:cNvPr id="8" name="Picture 7">
            <a:extLst>
              <a:ext uri="{FF2B5EF4-FFF2-40B4-BE49-F238E27FC236}">
                <a16:creationId xmlns:a16="http://schemas.microsoft.com/office/drawing/2014/main" id="{97E478A8-6435-49AA-B08D-E20EEFD569C9}"/>
              </a:ext>
            </a:extLst>
          </p:cNvPr>
          <p:cNvPicPr>
            <a:picLocks noChangeAspect="1"/>
          </p:cNvPicPr>
          <p:nvPr/>
        </p:nvPicPr>
        <p:blipFill>
          <a:blip r:embed="rId4"/>
          <a:stretch>
            <a:fillRect/>
          </a:stretch>
        </p:blipFill>
        <p:spPr>
          <a:xfrm>
            <a:off x="2717800" y="4617886"/>
            <a:ext cx="9514703" cy="1143000"/>
          </a:xfrm>
          <a:prstGeom prst="rect">
            <a:avLst/>
          </a:prstGeom>
          <a:ln w="38100">
            <a:solidFill>
              <a:schemeClr val="bg2"/>
            </a:solidFill>
          </a:ln>
        </p:spPr>
      </p:pic>
      <p:sp>
        <p:nvSpPr>
          <p:cNvPr id="9" name="TextBox 8">
            <a:extLst>
              <a:ext uri="{FF2B5EF4-FFF2-40B4-BE49-F238E27FC236}">
                <a16:creationId xmlns:a16="http://schemas.microsoft.com/office/drawing/2014/main" id="{7017A245-CA7A-4756-8443-64B38D25B019}"/>
              </a:ext>
            </a:extLst>
          </p:cNvPr>
          <p:cNvSpPr txBox="1"/>
          <p:nvPr/>
        </p:nvSpPr>
        <p:spPr>
          <a:xfrm>
            <a:off x="698500" y="6201505"/>
            <a:ext cx="11658600" cy="1938992"/>
          </a:xfrm>
          <a:prstGeom prst="rect">
            <a:avLst/>
          </a:prstGeom>
          <a:noFill/>
        </p:spPr>
        <p:txBody>
          <a:bodyPr wrap="square" rtlCol="0">
            <a:spAutoFit/>
          </a:bodyPr>
          <a:lstStyle/>
          <a:p>
            <a:r>
              <a:rPr lang="en-GB" sz="4000" dirty="0"/>
              <a:t>RDA/ONIX Framework provides a sub-ontology for how content changes over time</a:t>
            </a:r>
          </a:p>
          <a:p>
            <a:pPr marL="717550"/>
            <a:r>
              <a:rPr lang="en-GB" sz="4000" dirty="0"/>
              <a:t>e.g. succession vs integration</a:t>
            </a:r>
          </a:p>
        </p:txBody>
      </p:sp>
    </p:spTree>
    <p:extLst>
      <p:ext uri="{BB962C8B-B14F-4D97-AF65-F5344CB8AC3E}">
        <p14:creationId xmlns:p14="http://schemas.microsoft.com/office/powerpoint/2010/main" val="3357682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7DF51FD-9FF0-4AC5-A4E4-BB1B2DE1CE0A}"/>
              </a:ext>
            </a:extLst>
          </p:cNvPr>
          <p:cNvSpPr>
            <a:spLocks noGrp="1"/>
          </p:cNvSpPr>
          <p:nvPr>
            <p:ph type="dt" sz="half" idx="10"/>
          </p:nvPr>
        </p:nvSpPr>
        <p:spPr/>
        <p:txBody>
          <a:bodyPr/>
          <a:lstStyle/>
          <a:p>
            <a:fld id="{E001E81F-CAD3-412B-8E6F-53481B321DC6}" type="datetime4">
              <a:rPr lang="en-US" smtClean="0"/>
              <a:t>October 17, 2018</a:t>
            </a:fld>
            <a:endParaRPr lang="en-US" dirty="0"/>
          </a:p>
        </p:txBody>
      </p:sp>
      <p:sp>
        <p:nvSpPr>
          <p:cNvPr id="3" name="Slide Number Placeholder 2">
            <a:extLst>
              <a:ext uri="{FF2B5EF4-FFF2-40B4-BE49-F238E27FC236}">
                <a16:creationId xmlns:a16="http://schemas.microsoft.com/office/drawing/2014/main" id="{F1DC83FD-F942-4824-9F77-A6863E92755E}"/>
              </a:ext>
            </a:extLst>
          </p:cNvPr>
          <p:cNvSpPr>
            <a:spLocks noGrp="1"/>
          </p:cNvSpPr>
          <p:nvPr>
            <p:ph type="sldNum" sz="quarter" idx="11"/>
          </p:nvPr>
        </p:nvSpPr>
        <p:spPr/>
        <p:txBody>
          <a:bodyPr/>
          <a:lstStyle/>
          <a:p>
            <a:pPr algn="ctr"/>
            <a:fld id="{6B918772-37A3-47DC-BE01-33CAE9FCB74A}" type="slidenum">
              <a:rPr lang="en-US" smtClean="0"/>
              <a:pPr algn="ctr"/>
              <a:t>7</a:t>
            </a:fld>
            <a:endParaRPr lang="en-US" dirty="0"/>
          </a:p>
        </p:txBody>
      </p:sp>
      <p:pic>
        <p:nvPicPr>
          <p:cNvPr id="4" name="Picture 3">
            <a:extLst>
              <a:ext uri="{FF2B5EF4-FFF2-40B4-BE49-F238E27FC236}">
                <a16:creationId xmlns:a16="http://schemas.microsoft.com/office/drawing/2014/main" id="{27CA4860-15EC-46D0-BCDF-60C2ED4ABAD7}"/>
              </a:ext>
            </a:extLst>
          </p:cNvPr>
          <p:cNvPicPr>
            <a:picLocks noChangeAspect="1"/>
          </p:cNvPicPr>
          <p:nvPr/>
        </p:nvPicPr>
        <p:blipFill>
          <a:blip r:embed="rId3"/>
          <a:stretch>
            <a:fillRect/>
          </a:stretch>
        </p:blipFill>
        <p:spPr>
          <a:xfrm>
            <a:off x="578774" y="336550"/>
            <a:ext cx="8603520" cy="7795782"/>
          </a:xfrm>
          <a:prstGeom prst="rect">
            <a:avLst/>
          </a:prstGeom>
          <a:ln w="38100">
            <a:solidFill>
              <a:schemeClr val="accent1"/>
            </a:solidFill>
          </a:ln>
        </p:spPr>
      </p:pic>
    </p:spTree>
    <p:extLst>
      <p:ext uri="{BB962C8B-B14F-4D97-AF65-F5344CB8AC3E}">
        <p14:creationId xmlns:p14="http://schemas.microsoft.com/office/powerpoint/2010/main" val="1891326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E001E81F-CAD3-412B-8E6F-53481B321DC6}" type="datetime4">
              <a:rPr lang="en-US" smtClean="0"/>
              <a:t>October 17,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8</a:t>
            </a:fld>
            <a:endParaRPr lang="en-US" dirty="0"/>
          </a:p>
        </p:txBody>
      </p:sp>
      <p:sp>
        <p:nvSpPr>
          <p:cNvPr id="11" name="Title 1">
            <a:extLst>
              <a:ext uri="{FF2B5EF4-FFF2-40B4-BE49-F238E27FC236}">
                <a16:creationId xmlns:a16="http://schemas.microsoft.com/office/drawing/2014/main" id="{483DE8A6-E84A-4999-85F7-B5AEAB362C24}"/>
              </a:ext>
            </a:extLst>
          </p:cNvPr>
          <p:cNvSpPr txBox="1">
            <a:spLocks/>
          </p:cNvSpPr>
          <p:nvPr/>
        </p:nvSpPr>
        <p:spPr>
          <a:xfrm>
            <a:off x="508000" y="476250"/>
            <a:ext cx="7268336"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The WEM stack (FRBR)</a:t>
            </a:r>
          </a:p>
        </p:txBody>
      </p:sp>
      <p:sp>
        <p:nvSpPr>
          <p:cNvPr id="7" name="TextBox 6">
            <a:extLst>
              <a:ext uri="{FF2B5EF4-FFF2-40B4-BE49-F238E27FC236}">
                <a16:creationId xmlns:a16="http://schemas.microsoft.com/office/drawing/2014/main" id="{6B5445A1-F20C-4CBC-971D-83A8EFA7A071}"/>
              </a:ext>
            </a:extLst>
          </p:cNvPr>
          <p:cNvSpPr txBox="1"/>
          <p:nvPr/>
        </p:nvSpPr>
        <p:spPr>
          <a:xfrm>
            <a:off x="4168048" y="4125208"/>
            <a:ext cx="2767707" cy="822305"/>
          </a:xfrm>
          <a:prstGeom prst="ellipse">
            <a:avLst/>
          </a:prstGeom>
          <a:solidFill>
            <a:schemeClr val="bg1"/>
          </a:solidFill>
          <a:ln w="38100">
            <a:solidFill>
              <a:schemeClr val="tx2"/>
            </a:solidFill>
          </a:ln>
        </p:spPr>
        <p:txBody>
          <a:bodyPr wrap="none" rtlCol="0">
            <a:spAutoFit/>
          </a:bodyPr>
          <a:lstStyle/>
          <a:p>
            <a:pPr algn="ctr"/>
            <a:r>
              <a:rPr lang="en-GB" sz="3200" dirty="0"/>
              <a:t>Expression</a:t>
            </a:r>
          </a:p>
        </p:txBody>
      </p:sp>
      <p:cxnSp>
        <p:nvCxnSpPr>
          <p:cNvPr id="8" name="Connector: Curved 7">
            <a:extLst>
              <a:ext uri="{FF2B5EF4-FFF2-40B4-BE49-F238E27FC236}">
                <a16:creationId xmlns:a16="http://schemas.microsoft.com/office/drawing/2014/main" id="{C0177FA1-283F-4E79-829A-65A9DDFA4E7F}"/>
              </a:ext>
            </a:extLst>
          </p:cNvPr>
          <p:cNvCxnSpPr>
            <a:cxnSpLocks/>
            <a:stCxn id="10" idx="2"/>
            <a:endCxn id="12" idx="2"/>
          </p:cNvCxnSpPr>
          <p:nvPr/>
        </p:nvCxnSpPr>
        <p:spPr>
          <a:xfrm rot="10800000" flipH="1" flipV="1">
            <a:off x="3787506" y="5927280"/>
            <a:ext cx="1093295" cy="1390919"/>
          </a:xfrm>
          <a:prstGeom prst="curvedConnector3">
            <a:avLst>
              <a:gd name="adj1" fmla="val -20909"/>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284532E1-5C65-4CE1-AC1C-981EC0643A1E}"/>
              </a:ext>
            </a:extLst>
          </p:cNvPr>
          <p:cNvSpPr txBox="1"/>
          <p:nvPr/>
        </p:nvSpPr>
        <p:spPr>
          <a:xfrm>
            <a:off x="4794019" y="2734288"/>
            <a:ext cx="1515765" cy="822305"/>
          </a:xfrm>
          <a:prstGeom prst="ellipse">
            <a:avLst/>
          </a:prstGeom>
          <a:solidFill>
            <a:schemeClr val="bg1"/>
          </a:solidFill>
          <a:ln w="38100">
            <a:solidFill>
              <a:schemeClr val="tx2"/>
            </a:solidFill>
          </a:ln>
        </p:spPr>
        <p:txBody>
          <a:bodyPr wrap="none" rtlCol="0">
            <a:spAutoFit/>
          </a:bodyPr>
          <a:lstStyle/>
          <a:p>
            <a:pPr algn="ctr"/>
            <a:r>
              <a:rPr lang="en-GB" sz="3200" dirty="0"/>
              <a:t>Work</a:t>
            </a:r>
          </a:p>
        </p:txBody>
      </p:sp>
      <p:sp>
        <p:nvSpPr>
          <p:cNvPr id="10" name="TextBox 9">
            <a:extLst>
              <a:ext uri="{FF2B5EF4-FFF2-40B4-BE49-F238E27FC236}">
                <a16:creationId xmlns:a16="http://schemas.microsoft.com/office/drawing/2014/main" id="{4C6583EF-5BF4-4D3C-9F06-1D41DAF5CA10}"/>
              </a:ext>
            </a:extLst>
          </p:cNvPr>
          <p:cNvSpPr txBox="1"/>
          <p:nvPr/>
        </p:nvSpPr>
        <p:spPr>
          <a:xfrm>
            <a:off x="3787507" y="5516128"/>
            <a:ext cx="3528788" cy="822305"/>
          </a:xfrm>
          <a:prstGeom prst="ellipse">
            <a:avLst/>
          </a:prstGeom>
          <a:solidFill>
            <a:schemeClr val="bg1"/>
          </a:solidFill>
          <a:ln w="38100">
            <a:solidFill>
              <a:schemeClr val="tx2"/>
            </a:solidFill>
          </a:ln>
        </p:spPr>
        <p:txBody>
          <a:bodyPr wrap="none" rtlCol="0">
            <a:spAutoFit/>
          </a:bodyPr>
          <a:lstStyle/>
          <a:p>
            <a:pPr algn="ctr"/>
            <a:r>
              <a:rPr lang="en-GB" sz="3200" dirty="0"/>
              <a:t>Manifestation</a:t>
            </a:r>
          </a:p>
        </p:txBody>
      </p:sp>
      <p:sp>
        <p:nvSpPr>
          <p:cNvPr id="12" name="TextBox 11">
            <a:extLst>
              <a:ext uri="{FF2B5EF4-FFF2-40B4-BE49-F238E27FC236}">
                <a16:creationId xmlns:a16="http://schemas.microsoft.com/office/drawing/2014/main" id="{2A60C7DD-3E79-4387-8893-728B1F2D133C}"/>
              </a:ext>
            </a:extLst>
          </p:cNvPr>
          <p:cNvSpPr txBox="1"/>
          <p:nvPr/>
        </p:nvSpPr>
        <p:spPr>
          <a:xfrm>
            <a:off x="4880802" y="6907047"/>
            <a:ext cx="1342198" cy="822305"/>
          </a:xfrm>
          <a:prstGeom prst="ellipse">
            <a:avLst/>
          </a:prstGeom>
          <a:solidFill>
            <a:schemeClr val="bg1"/>
          </a:solidFill>
          <a:ln w="38100">
            <a:solidFill>
              <a:schemeClr val="tx2"/>
            </a:solidFill>
          </a:ln>
        </p:spPr>
        <p:txBody>
          <a:bodyPr wrap="none" rtlCol="0">
            <a:spAutoFit/>
          </a:bodyPr>
          <a:lstStyle/>
          <a:p>
            <a:pPr algn="ctr"/>
            <a:r>
              <a:rPr lang="en-GB" sz="3200" dirty="0"/>
              <a:t>Item</a:t>
            </a:r>
          </a:p>
        </p:txBody>
      </p:sp>
      <p:sp>
        <p:nvSpPr>
          <p:cNvPr id="15" name="TextBox 14">
            <a:extLst>
              <a:ext uri="{FF2B5EF4-FFF2-40B4-BE49-F238E27FC236}">
                <a16:creationId xmlns:a16="http://schemas.microsoft.com/office/drawing/2014/main" id="{11C11178-0075-42F0-81F0-7FDFD69FF0CC}"/>
              </a:ext>
            </a:extLst>
          </p:cNvPr>
          <p:cNvSpPr txBox="1"/>
          <p:nvPr/>
        </p:nvSpPr>
        <p:spPr>
          <a:xfrm>
            <a:off x="7368614" y="3033373"/>
            <a:ext cx="1967205" cy="523220"/>
          </a:xfrm>
          <a:prstGeom prst="rect">
            <a:avLst/>
          </a:prstGeom>
          <a:noFill/>
        </p:spPr>
        <p:txBody>
          <a:bodyPr wrap="none" rtlCol="0">
            <a:spAutoFit/>
          </a:bodyPr>
          <a:lstStyle/>
          <a:p>
            <a:r>
              <a:rPr lang="en-GB" sz="2800" dirty="0"/>
              <a:t>1 and only 1</a:t>
            </a:r>
          </a:p>
        </p:txBody>
      </p:sp>
      <p:cxnSp>
        <p:nvCxnSpPr>
          <p:cNvPr id="16" name="Connector: Curved 15">
            <a:extLst>
              <a:ext uri="{FF2B5EF4-FFF2-40B4-BE49-F238E27FC236}">
                <a16:creationId xmlns:a16="http://schemas.microsoft.com/office/drawing/2014/main" id="{1D1FF152-D71C-45E1-BC10-1F62AD5FB944}"/>
              </a:ext>
            </a:extLst>
          </p:cNvPr>
          <p:cNvCxnSpPr>
            <a:cxnSpLocks/>
            <a:stCxn id="10" idx="6"/>
            <a:endCxn id="7" idx="6"/>
          </p:cNvCxnSpPr>
          <p:nvPr/>
        </p:nvCxnSpPr>
        <p:spPr>
          <a:xfrm flipH="1" flipV="1">
            <a:off x="6935755" y="4536361"/>
            <a:ext cx="380540" cy="1390920"/>
          </a:xfrm>
          <a:prstGeom prst="curvedConnector3">
            <a:avLst>
              <a:gd name="adj1" fmla="val -60073"/>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7" name="Connector: Curved 16">
            <a:extLst>
              <a:ext uri="{FF2B5EF4-FFF2-40B4-BE49-F238E27FC236}">
                <a16:creationId xmlns:a16="http://schemas.microsoft.com/office/drawing/2014/main" id="{6BB88DDF-F874-4966-B818-E6AA66DC10F3}"/>
              </a:ext>
            </a:extLst>
          </p:cNvPr>
          <p:cNvCxnSpPr>
            <a:cxnSpLocks/>
            <a:stCxn id="7" idx="2"/>
            <a:endCxn id="10" idx="2"/>
          </p:cNvCxnSpPr>
          <p:nvPr/>
        </p:nvCxnSpPr>
        <p:spPr>
          <a:xfrm rot="10800000" flipV="1">
            <a:off x="3787508" y="4536361"/>
            <a:ext cx="380541" cy="1390920"/>
          </a:xfrm>
          <a:prstGeom prst="curvedConnector3">
            <a:avLst>
              <a:gd name="adj1" fmla="val 160072"/>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Connector: Curved 17">
            <a:extLst>
              <a:ext uri="{FF2B5EF4-FFF2-40B4-BE49-F238E27FC236}">
                <a16:creationId xmlns:a16="http://schemas.microsoft.com/office/drawing/2014/main" id="{CF6DCE74-EE6E-41A4-AF4E-57AD2AA8F216}"/>
              </a:ext>
            </a:extLst>
          </p:cNvPr>
          <p:cNvCxnSpPr>
            <a:cxnSpLocks/>
            <a:stCxn id="7" idx="6"/>
            <a:endCxn id="9" idx="6"/>
          </p:cNvCxnSpPr>
          <p:nvPr/>
        </p:nvCxnSpPr>
        <p:spPr>
          <a:xfrm flipH="1" flipV="1">
            <a:off x="6309784" y="3145441"/>
            <a:ext cx="625971" cy="1390920"/>
          </a:xfrm>
          <a:prstGeom prst="curvedConnector3">
            <a:avLst>
              <a:gd name="adj1" fmla="val -36519"/>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9" name="Connector: Curved 18">
            <a:extLst>
              <a:ext uri="{FF2B5EF4-FFF2-40B4-BE49-F238E27FC236}">
                <a16:creationId xmlns:a16="http://schemas.microsoft.com/office/drawing/2014/main" id="{DF785527-9697-4CB1-8E2F-E4FB4C5B8617}"/>
              </a:ext>
            </a:extLst>
          </p:cNvPr>
          <p:cNvCxnSpPr>
            <a:cxnSpLocks/>
            <a:stCxn id="9" idx="2"/>
            <a:endCxn id="7" idx="2"/>
          </p:cNvCxnSpPr>
          <p:nvPr/>
        </p:nvCxnSpPr>
        <p:spPr>
          <a:xfrm rot="10800000" flipV="1">
            <a:off x="4168049" y="3145441"/>
            <a:ext cx="625971" cy="1390920"/>
          </a:xfrm>
          <a:prstGeom prst="curvedConnector3">
            <a:avLst>
              <a:gd name="adj1" fmla="val 136519"/>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0" name="Connector: Curved 19">
            <a:extLst>
              <a:ext uri="{FF2B5EF4-FFF2-40B4-BE49-F238E27FC236}">
                <a16:creationId xmlns:a16="http://schemas.microsoft.com/office/drawing/2014/main" id="{9040FB28-9192-43FC-9F28-E9E54DE12A48}"/>
              </a:ext>
            </a:extLst>
          </p:cNvPr>
          <p:cNvCxnSpPr>
            <a:cxnSpLocks/>
            <a:stCxn id="12" idx="6"/>
            <a:endCxn id="10" idx="6"/>
          </p:cNvCxnSpPr>
          <p:nvPr/>
        </p:nvCxnSpPr>
        <p:spPr>
          <a:xfrm flipV="1">
            <a:off x="6223000" y="5927281"/>
            <a:ext cx="1093295" cy="1390919"/>
          </a:xfrm>
          <a:prstGeom prst="curvedConnector3">
            <a:avLst>
              <a:gd name="adj1" fmla="val 120909"/>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D4D2AAA2-751C-4130-B464-941326852F46}"/>
              </a:ext>
            </a:extLst>
          </p:cNvPr>
          <p:cNvSpPr txBox="1"/>
          <p:nvPr/>
        </p:nvSpPr>
        <p:spPr>
          <a:xfrm>
            <a:off x="7786050" y="6076823"/>
            <a:ext cx="1967205" cy="523220"/>
          </a:xfrm>
          <a:prstGeom prst="rect">
            <a:avLst/>
          </a:prstGeom>
          <a:noFill/>
        </p:spPr>
        <p:txBody>
          <a:bodyPr wrap="none" rtlCol="0">
            <a:spAutoFit/>
          </a:bodyPr>
          <a:lstStyle/>
          <a:p>
            <a:r>
              <a:rPr lang="en-GB" sz="2800" dirty="0"/>
              <a:t>1 and only 1</a:t>
            </a:r>
          </a:p>
        </p:txBody>
      </p:sp>
      <p:sp>
        <p:nvSpPr>
          <p:cNvPr id="22" name="TextBox 21">
            <a:extLst>
              <a:ext uri="{FF2B5EF4-FFF2-40B4-BE49-F238E27FC236}">
                <a16:creationId xmlns:a16="http://schemas.microsoft.com/office/drawing/2014/main" id="{31B699F4-DD8E-4452-BD5A-3AC0F55AC307}"/>
              </a:ext>
            </a:extLst>
          </p:cNvPr>
          <p:cNvSpPr txBox="1"/>
          <p:nvPr/>
        </p:nvSpPr>
        <p:spPr>
          <a:xfrm>
            <a:off x="7786050" y="4424293"/>
            <a:ext cx="1538883" cy="523220"/>
          </a:xfrm>
          <a:prstGeom prst="rect">
            <a:avLst/>
          </a:prstGeom>
          <a:noFill/>
        </p:spPr>
        <p:txBody>
          <a:bodyPr wrap="none" rtlCol="0">
            <a:spAutoFit/>
          </a:bodyPr>
          <a:lstStyle/>
          <a:p>
            <a:r>
              <a:rPr lang="en-GB" sz="2800" dirty="0"/>
              <a:t>At least 1</a:t>
            </a:r>
          </a:p>
        </p:txBody>
      </p:sp>
      <p:sp>
        <p:nvSpPr>
          <p:cNvPr id="23" name="TextBox 22">
            <a:extLst>
              <a:ext uri="{FF2B5EF4-FFF2-40B4-BE49-F238E27FC236}">
                <a16:creationId xmlns:a16="http://schemas.microsoft.com/office/drawing/2014/main" id="{6CE97F48-B8F3-4C31-A2DC-28FCE26510AC}"/>
              </a:ext>
            </a:extLst>
          </p:cNvPr>
          <p:cNvSpPr txBox="1"/>
          <p:nvPr/>
        </p:nvSpPr>
        <p:spPr>
          <a:xfrm>
            <a:off x="2159410" y="4125208"/>
            <a:ext cx="1538883" cy="523220"/>
          </a:xfrm>
          <a:prstGeom prst="rect">
            <a:avLst/>
          </a:prstGeom>
          <a:noFill/>
        </p:spPr>
        <p:txBody>
          <a:bodyPr wrap="none" rtlCol="0">
            <a:spAutoFit/>
          </a:bodyPr>
          <a:lstStyle/>
          <a:p>
            <a:r>
              <a:rPr lang="en-GB" sz="2800" dirty="0"/>
              <a:t>At least 1</a:t>
            </a:r>
          </a:p>
        </p:txBody>
      </p:sp>
      <p:sp>
        <p:nvSpPr>
          <p:cNvPr id="24" name="TextBox 23">
            <a:extLst>
              <a:ext uri="{FF2B5EF4-FFF2-40B4-BE49-F238E27FC236}">
                <a16:creationId xmlns:a16="http://schemas.microsoft.com/office/drawing/2014/main" id="{37D604DC-68D4-4F03-9C0C-82F3289856CC}"/>
              </a:ext>
            </a:extLst>
          </p:cNvPr>
          <p:cNvSpPr txBox="1"/>
          <p:nvPr/>
        </p:nvSpPr>
        <p:spPr>
          <a:xfrm>
            <a:off x="1785048" y="5516128"/>
            <a:ext cx="1538883" cy="523220"/>
          </a:xfrm>
          <a:prstGeom prst="rect">
            <a:avLst/>
          </a:prstGeom>
          <a:noFill/>
        </p:spPr>
        <p:txBody>
          <a:bodyPr wrap="none" rtlCol="0">
            <a:spAutoFit/>
          </a:bodyPr>
          <a:lstStyle/>
          <a:p>
            <a:r>
              <a:rPr lang="en-GB" sz="2800" dirty="0"/>
              <a:t>At least 1</a:t>
            </a:r>
          </a:p>
        </p:txBody>
      </p:sp>
      <p:sp>
        <p:nvSpPr>
          <p:cNvPr id="25" name="TextBox 24">
            <a:extLst>
              <a:ext uri="{FF2B5EF4-FFF2-40B4-BE49-F238E27FC236}">
                <a16:creationId xmlns:a16="http://schemas.microsoft.com/office/drawing/2014/main" id="{B4FACFE7-98A0-44E9-92E1-B3810CFEB5F2}"/>
              </a:ext>
            </a:extLst>
          </p:cNvPr>
          <p:cNvSpPr txBox="1"/>
          <p:nvPr/>
        </p:nvSpPr>
        <p:spPr>
          <a:xfrm>
            <a:off x="1776259" y="6645437"/>
            <a:ext cx="1538883" cy="523220"/>
          </a:xfrm>
          <a:prstGeom prst="rect">
            <a:avLst/>
          </a:prstGeom>
          <a:noFill/>
        </p:spPr>
        <p:txBody>
          <a:bodyPr wrap="none" rtlCol="0">
            <a:spAutoFit/>
          </a:bodyPr>
          <a:lstStyle/>
          <a:p>
            <a:r>
              <a:rPr lang="en-GB" sz="2800" dirty="0"/>
              <a:t>At least 1</a:t>
            </a:r>
          </a:p>
        </p:txBody>
      </p:sp>
    </p:spTree>
    <p:extLst>
      <p:ext uri="{BB962C8B-B14F-4D97-AF65-F5344CB8AC3E}">
        <p14:creationId xmlns:p14="http://schemas.microsoft.com/office/powerpoint/2010/main" val="5349200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1C419A5-6952-4B62-BD7A-D36392C9BEFB}"/>
              </a:ext>
            </a:extLst>
          </p:cNvPr>
          <p:cNvSpPr>
            <a:spLocks noGrp="1"/>
          </p:cNvSpPr>
          <p:nvPr>
            <p:ph type="dt" sz="half" idx="10"/>
          </p:nvPr>
        </p:nvSpPr>
        <p:spPr/>
        <p:txBody>
          <a:bodyPr/>
          <a:lstStyle/>
          <a:p>
            <a:fld id="{E001E81F-CAD3-412B-8E6F-53481B321DC6}" type="datetime4">
              <a:rPr lang="en-US" smtClean="0"/>
              <a:t>October 17, 2018</a:t>
            </a:fld>
            <a:endParaRPr lang="en-US" dirty="0"/>
          </a:p>
        </p:txBody>
      </p:sp>
      <p:sp>
        <p:nvSpPr>
          <p:cNvPr id="3" name="Slide Number Placeholder 2">
            <a:extLst>
              <a:ext uri="{FF2B5EF4-FFF2-40B4-BE49-F238E27FC236}">
                <a16:creationId xmlns:a16="http://schemas.microsoft.com/office/drawing/2014/main" id="{266C6FC3-7D4C-4D2F-8DDA-BCE079D5E389}"/>
              </a:ext>
            </a:extLst>
          </p:cNvPr>
          <p:cNvSpPr>
            <a:spLocks noGrp="1"/>
          </p:cNvSpPr>
          <p:nvPr>
            <p:ph type="sldNum" sz="quarter" idx="11"/>
          </p:nvPr>
        </p:nvSpPr>
        <p:spPr/>
        <p:txBody>
          <a:bodyPr/>
          <a:lstStyle/>
          <a:p>
            <a:pPr algn="ctr"/>
            <a:fld id="{6B918772-37A3-47DC-BE01-33CAE9FCB74A}" type="slidenum">
              <a:rPr lang="en-US" smtClean="0"/>
              <a:pPr algn="ctr"/>
              <a:t>9</a:t>
            </a:fld>
            <a:endParaRPr lang="en-US" dirty="0"/>
          </a:p>
        </p:txBody>
      </p:sp>
      <p:sp>
        <p:nvSpPr>
          <p:cNvPr id="4" name="TextBox 3">
            <a:extLst>
              <a:ext uri="{FF2B5EF4-FFF2-40B4-BE49-F238E27FC236}">
                <a16:creationId xmlns:a16="http://schemas.microsoft.com/office/drawing/2014/main" id="{54BB1A8C-DFED-4A2B-8F54-B85088FF8E07}"/>
              </a:ext>
            </a:extLst>
          </p:cNvPr>
          <p:cNvSpPr txBox="1"/>
          <p:nvPr/>
        </p:nvSpPr>
        <p:spPr>
          <a:xfrm>
            <a:off x="4225429" y="3400080"/>
            <a:ext cx="2767707" cy="822305"/>
          </a:xfrm>
          <a:prstGeom prst="ellipse">
            <a:avLst/>
          </a:prstGeom>
          <a:solidFill>
            <a:schemeClr val="bg1"/>
          </a:solidFill>
          <a:ln w="38100">
            <a:solidFill>
              <a:schemeClr val="tx2"/>
            </a:solidFill>
          </a:ln>
        </p:spPr>
        <p:txBody>
          <a:bodyPr wrap="none" rtlCol="0">
            <a:spAutoFit/>
          </a:bodyPr>
          <a:lstStyle/>
          <a:p>
            <a:pPr algn="ctr"/>
            <a:r>
              <a:rPr lang="en-GB" sz="3200" dirty="0"/>
              <a:t>Expression</a:t>
            </a:r>
          </a:p>
        </p:txBody>
      </p:sp>
      <p:sp>
        <p:nvSpPr>
          <p:cNvPr id="11" name="Title 1">
            <a:extLst>
              <a:ext uri="{FF2B5EF4-FFF2-40B4-BE49-F238E27FC236}">
                <a16:creationId xmlns:a16="http://schemas.microsoft.com/office/drawing/2014/main" id="{483DE8A6-E84A-4999-85F7-B5AEAB362C24}"/>
              </a:ext>
            </a:extLst>
          </p:cNvPr>
          <p:cNvSpPr txBox="1">
            <a:spLocks/>
          </p:cNvSpPr>
          <p:nvPr/>
        </p:nvSpPr>
        <p:spPr>
          <a:xfrm>
            <a:off x="508000" y="476250"/>
            <a:ext cx="8569975" cy="1015663"/>
          </a:xfrm>
          <a:prstGeom prst="rect">
            <a:avLst/>
          </a:prstGeom>
        </p:spPr>
        <p:txBody>
          <a:bodyPr wrap="none">
            <a:spAutoFit/>
          </a:bodyPr>
          <a:lstStyle>
            <a:lvl1pPr>
              <a:defRPr>
                <a:latin typeface="+mj-lt"/>
                <a:ea typeface="+mj-ea"/>
                <a:cs typeface="+mj-cs"/>
              </a:defRPr>
            </a:lvl1pPr>
          </a:lstStyle>
          <a:p>
            <a:r>
              <a:rPr lang="en-GB" sz="6000" kern="0" dirty="0">
                <a:solidFill>
                  <a:schemeClr val="tx2"/>
                </a:solidFill>
              </a:rPr>
              <a:t>The WEM lock (diachronic)</a:t>
            </a:r>
          </a:p>
        </p:txBody>
      </p:sp>
      <p:sp>
        <p:nvSpPr>
          <p:cNvPr id="13" name="TextBox 12">
            <a:extLst>
              <a:ext uri="{FF2B5EF4-FFF2-40B4-BE49-F238E27FC236}">
                <a16:creationId xmlns:a16="http://schemas.microsoft.com/office/drawing/2014/main" id="{3FFD6BF8-F357-4D40-B861-A3E54B983D9C}"/>
              </a:ext>
            </a:extLst>
          </p:cNvPr>
          <p:cNvSpPr txBox="1"/>
          <p:nvPr/>
        </p:nvSpPr>
        <p:spPr>
          <a:xfrm>
            <a:off x="4851400" y="2009160"/>
            <a:ext cx="1515765" cy="822305"/>
          </a:xfrm>
          <a:prstGeom prst="ellipse">
            <a:avLst/>
          </a:prstGeom>
          <a:solidFill>
            <a:schemeClr val="bg1"/>
          </a:solidFill>
          <a:ln w="38100">
            <a:solidFill>
              <a:schemeClr val="tx2"/>
            </a:solidFill>
          </a:ln>
        </p:spPr>
        <p:txBody>
          <a:bodyPr wrap="none" rtlCol="0">
            <a:spAutoFit/>
          </a:bodyPr>
          <a:lstStyle/>
          <a:p>
            <a:pPr algn="ctr"/>
            <a:r>
              <a:rPr lang="en-GB" sz="3200" dirty="0"/>
              <a:t>Work</a:t>
            </a:r>
          </a:p>
        </p:txBody>
      </p:sp>
      <p:sp>
        <p:nvSpPr>
          <p:cNvPr id="14" name="TextBox 13">
            <a:extLst>
              <a:ext uri="{FF2B5EF4-FFF2-40B4-BE49-F238E27FC236}">
                <a16:creationId xmlns:a16="http://schemas.microsoft.com/office/drawing/2014/main" id="{89769398-B77F-42A4-BB2E-B57A28C9A375}"/>
              </a:ext>
            </a:extLst>
          </p:cNvPr>
          <p:cNvSpPr txBox="1"/>
          <p:nvPr/>
        </p:nvSpPr>
        <p:spPr>
          <a:xfrm>
            <a:off x="3844888" y="4791000"/>
            <a:ext cx="3528788" cy="822305"/>
          </a:xfrm>
          <a:prstGeom prst="ellipse">
            <a:avLst/>
          </a:prstGeom>
          <a:solidFill>
            <a:schemeClr val="bg1"/>
          </a:solidFill>
          <a:ln w="38100">
            <a:solidFill>
              <a:schemeClr val="tx2"/>
            </a:solidFill>
          </a:ln>
        </p:spPr>
        <p:txBody>
          <a:bodyPr wrap="none" rtlCol="0">
            <a:spAutoFit/>
          </a:bodyPr>
          <a:lstStyle/>
          <a:p>
            <a:pPr algn="ctr"/>
            <a:r>
              <a:rPr lang="en-GB" sz="3200" dirty="0"/>
              <a:t>Manifestation</a:t>
            </a:r>
          </a:p>
        </p:txBody>
      </p:sp>
      <p:sp>
        <p:nvSpPr>
          <p:cNvPr id="16" name="TextBox 15">
            <a:extLst>
              <a:ext uri="{FF2B5EF4-FFF2-40B4-BE49-F238E27FC236}">
                <a16:creationId xmlns:a16="http://schemas.microsoft.com/office/drawing/2014/main" id="{E3704ECB-5262-4573-BB75-C6D597CBCD56}"/>
              </a:ext>
            </a:extLst>
          </p:cNvPr>
          <p:cNvSpPr txBox="1"/>
          <p:nvPr/>
        </p:nvSpPr>
        <p:spPr>
          <a:xfrm>
            <a:off x="7425995" y="2308245"/>
            <a:ext cx="1967205" cy="523220"/>
          </a:xfrm>
          <a:prstGeom prst="rect">
            <a:avLst/>
          </a:prstGeom>
          <a:noFill/>
        </p:spPr>
        <p:txBody>
          <a:bodyPr wrap="none" rtlCol="0">
            <a:spAutoFit/>
          </a:bodyPr>
          <a:lstStyle/>
          <a:p>
            <a:r>
              <a:rPr lang="en-GB" sz="2800" dirty="0"/>
              <a:t>1 and only 1</a:t>
            </a:r>
          </a:p>
        </p:txBody>
      </p:sp>
      <p:cxnSp>
        <p:nvCxnSpPr>
          <p:cNvPr id="17" name="Connector: Curved 16">
            <a:extLst>
              <a:ext uri="{FF2B5EF4-FFF2-40B4-BE49-F238E27FC236}">
                <a16:creationId xmlns:a16="http://schemas.microsoft.com/office/drawing/2014/main" id="{2262FBAD-1080-4483-A261-A48FCA26E961}"/>
              </a:ext>
            </a:extLst>
          </p:cNvPr>
          <p:cNvCxnSpPr>
            <a:cxnSpLocks/>
            <a:stCxn id="14" idx="6"/>
            <a:endCxn id="4" idx="6"/>
          </p:cNvCxnSpPr>
          <p:nvPr/>
        </p:nvCxnSpPr>
        <p:spPr>
          <a:xfrm flipH="1" flipV="1">
            <a:off x="6993136" y="3811233"/>
            <a:ext cx="380540" cy="1390920"/>
          </a:xfrm>
          <a:prstGeom prst="curvedConnector3">
            <a:avLst>
              <a:gd name="adj1" fmla="val -60073"/>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8" name="Connector: Curved 17">
            <a:extLst>
              <a:ext uri="{FF2B5EF4-FFF2-40B4-BE49-F238E27FC236}">
                <a16:creationId xmlns:a16="http://schemas.microsoft.com/office/drawing/2014/main" id="{6DF72B4B-2E3F-4DA1-BE77-0E5DBAAD3754}"/>
              </a:ext>
            </a:extLst>
          </p:cNvPr>
          <p:cNvCxnSpPr>
            <a:cxnSpLocks/>
            <a:stCxn id="4" idx="2"/>
            <a:endCxn id="14" idx="2"/>
          </p:cNvCxnSpPr>
          <p:nvPr/>
        </p:nvCxnSpPr>
        <p:spPr>
          <a:xfrm rot="10800000" flipV="1">
            <a:off x="3844889" y="3811233"/>
            <a:ext cx="380541" cy="1390920"/>
          </a:xfrm>
          <a:prstGeom prst="curvedConnector3">
            <a:avLst>
              <a:gd name="adj1" fmla="val 160072"/>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9" name="Connector: Curved 18">
            <a:extLst>
              <a:ext uri="{FF2B5EF4-FFF2-40B4-BE49-F238E27FC236}">
                <a16:creationId xmlns:a16="http://schemas.microsoft.com/office/drawing/2014/main" id="{74C94C95-2207-4401-9CED-4CD220642E9E}"/>
              </a:ext>
            </a:extLst>
          </p:cNvPr>
          <p:cNvCxnSpPr>
            <a:cxnSpLocks/>
            <a:stCxn id="4" idx="6"/>
            <a:endCxn id="13" idx="6"/>
          </p:cNvCxnSpPr>
          <p:nvPr/>
        </p:nvCxnSpPr>
        <p:spPr>
          <a:xfrm flipH="1" flipV="1">
            <a:off x="6367165" y="2420313"/>
            <a:ext cx="625971" cy="1390920"/>
          </a:xfrm>
          <a:prstGeom prst="curvedConnector3">
            <a:avLst>
              <a:gd name="adj1" fmla="val -36519"/>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0" name="Connector: Curved 19">
            <a:extLst>
              <a:ext uri="{FF2B5EF4-FFF2-40B4-BE49-F238E27FC236}">
                <a16:creationId xmlns:a16="http://schemas.microsoft.com/office/drawing/2014/main" id="{7BB3A27B-67C1-4437-A6CA-B6746AC4F8E5}"/>
              </a:ext>
            </a:extLst>
          </p:cNvPr>
          <p:cNvCxnSpPr>
            <a:cxnSpLocks/>
            <a:stCxn id="13" idx="2"/>
            <a:endCxn id="4" idx="2"/>
          </p:cNvCxnSpPr>
          <p:nvPr/>
        </p:nvCxnSpPr>
        <p:spPr>
          <a:xfrm rot="10800000" flipV="1">
            <a:off x="4225430" y="2420313"/>
            <a:ext cx="625971" cy="1390920"/>
          </a:xfrm>
          <a:prstGeom prst="curvedConnector3">
            <a:avLst>
              <a:gd name="adj1" fmla="val 136519"/>
            </a:avLst>
          </a:prstGeom>
          <a:ln w="38100">
            <a:solidFill>
              <a:schemeClr val="tx2"/>
            </a:solidFill>
            <a:tailEnd type="triangle" w="lg" len="lg"/>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10D7E03F-1319-4FF6-948B-93BE53336C03}"/>
              </a:ext>
            </a:extLst>
          </p:cNvPr>
          <p:cNvSpPr txBox="1"/>
          <p:nvPr/>
        </p:nvSpPr>
        <p:spPr>
          <a:xfrm>
            <a:off x="7705891" y="3923300"/>
            <a:ext cx="1967205" cy="523220"/>
          </a:xfrm>
          <a:prstGeom prst="rect">
            <a:avLst/>
          </a:prstGeom>
          <a:noFill/>
        </p:spPr>
        <p:txBody>
          <a:bodyPr wrap="none" rtlCol="0">
            <a:spAutoFit/>
          </a:bodyPr>
          <a:lstStyle/>
          <a:p>
            <a:r>
              <a:rPr lang="en-GB" sz="2800" dirty="0"/>
              <a:t>1 and only 1</a:t>
            </a:r>
          </a:p>
        </p:txBody>
      </p:sp>
      <p:sp>
        <p:nvSpPr>
          <p:cNvPr id="22" name="TextBox 21">
            <a:extLst>
              <a:ext uri="{FF2B5EF4-FFF2-40B4-BE49-F238E27FC236}">
                <a16:creationId xmlns:a16="http://schemas.microsoft.com/office/drawing/2014/main" id="{A4A68E65-EA9F-419A-A545-4388CD72EF37}"/>
              </a:ext>
            </a:extLst>
          </p:cNvPr>
          <p:cNvSpPr txBox="1"/>
          <p:nvPr/>
        </p:nvSpPr>
        <p:spPr>
          <a:xfrm>
            <a:off x="1877681" y="3012824"/>
            <a:ext cx="1967205" cy="523220"/>
          </a:xfrm>
          <a:prstGeom prst="rect">
            <a:avLst/>
          </a:prstGeom>
          <a:noFill/>
        </p:spPr>
        <p:txBody>
          <a:bodyPr wrap="none" rtlCol="0">
            <a:spAutoFit/>
          </a:bodyPr>
          <a:lstStyle/>
          <a:p>
            <a:r>
              <a:rPr lang="en-GB" sz="2800" dirty="0"/>
              <a:t>1 and only 1</a:t>
            </a:r>
          </a:p>
        </p:txBody>
      </p:sp>
      <p:sp>
        <p:nvSpPr>
          <p:cNvPr id="23" name="TextBox 22">
            <a:extLst>
              <a:ext uri="{FF2B5EF4-FFF2-40B4-BE49-F238E27FC236}">
                <a16:creationId xmlns:a16="http://schemas.microsoft.com/office/drawing/2014/main" id="{1BA37BE8-BA14-4D87-9CAD-681CFA05D468}"/>
              </a:ext>
            </a:extLst>
          </p:cNvPr>
          <p:cNvSpPr txBox="1"/>
          <p:nvPr/>
        </p:nvSpPr>
        <p:spPr>
          <a:xfrm>
            <a:off x="1564697" y="4529390"/>
            <a:ext cx="1967205" cy="523220"/>
          </a:xfrm>
          <a:prstGeom prst="rect">
            <a:avLst/>
          </a:prstGeom>
          <a:noFill/>
        </p:spPr>
        <p:txBody>
          <a:bodyPr wrap="none" rtlCol="0">
            <a:spAutoFit/>
          </a:bodyPr>
          <a:lstStyle/>
          <a:p>
            <a:r>
              <a:rPr lang="en-GB" sz="2800" dirty="0"/>
              <a:t>1 and only 1</a:t>
            </a:r>
          </a:p>
        </p:txBody>
      </p:sp>
      <p:sp>
        <p:nvSpPr>
          <p:cNvPr id="27" name="TextBox 26">
            <a:extLst>
              <a:ext uri="{FF2B5EF4-FFF2-40B4-BE49-F238E27FC236}">
                <a16:creationId xmlns:a16="http://schemas.microsoft.com/office/drawing/2014/main" id="{3E9B9F33-BCB0-40D1-BB56-20DCCBAD7363}"/>
              </a:ext>
            </a:extLst>
          </p:cNvPr>
          <p:cNvSpPr txBox="1"/>
          <p:nvPr/>
        </p:nvSpPr>
        <p:spPr>
          <a:xfrm>
            <a:off x="807804" y="6056044"/>
            <a:ext cx="11049000" cy="1938992"/>
          </a:xfrm>
          <a:prstGeom prst="rect">
            <a:avLst/>
          </a:prstGeom>
          <a:noFill/>
        </p:spPr>
        <p:txBody>
          <a:bodyPr wrap="square" rtlCol="0">
            <a:spAutoFit/>
          </a:bodyPr>
          <a:lstStyle/>
          <a:p>
            <a:r>
              <a:rPr lang="en-GB" sz="4000" dirty="0"/>
              <a:t>A plan for diachronic content is locked into all three entities: a change in characteristic is a change in plan, and therefore a new Work</a:t>
            </a:r>
          </a:p>
        </p:txBody>
      </p:sp>
    </p:spTree>
    <p:extLst>
      <p:ext uri="{BB962C8B-B14F-4D97-AF65-F5344CB8AC3E}">
        <p14:creationId xmlns:p14="http://schemas.microsoft.com/office/powerpoint/2010/main" val="3850562228"/>
      </p:ext>
    </p:extLst>
  </p:cSld>
  <p:clrMapOvr>
    <a:masterClrMapping/>
  </p:clrMapOvr>
</p:sld>
</file>

<file path=ppt/theme/theme1.xml><?xml version="1.0" encoding="utf-8"?>
<a:theme xmlns:a="http://schemas.openxmlformats.org/drawingml/2006/main" name="Office Theme">
  <a:themeElements>
    <a:clrScheme name="RDA colors">
      <a:dk1>
        <a:sysClr val="windowText" lastClr="000000"/>
      </a:dk1>
      <a:lt1>
        <a:sysClr val="window" lastClr="FFFFFF"/>
      </a:lt1>
      <a:dk2>
        <a:srgbClr val="21328A"/>
      </a:dk2>
      <a:lt2>
        <a:srgbClr val="FECE4E"/>
      </a:lt2>
      <a:accent1>
        <a:srgbClr val="F59B2D"/>
      </a:accent1>
      <a:accent2>
        <a:srgbClr val="59B2DF"/>
      </a:accent2>
      <a:accent3>
        <a:srgbClr val="CF7609"/>
      </a:accent3>
      <a:accent4>
        <a:srgbClr val="8A4F06"/>
      </a:accent4>
      <a:accent5>
        <a:srgbClr val="BFBFBF"/>
      </a:accent5>
      <a:accent6>
        <a:srgbClr val="7F7F7F"/>
      </a:accent6>
      <a:hlink>
        <a:srgbClr val="F59B2D"/>
      </a:hlink>
      <a:folHlink>
        <a:srgbClr val="21328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RDA template" id="{A9586000-ABCC-4F00-A5EB-CE79DC5CE2ED}" vid="{7EFD873D-87CF-4CB2-A974-3F483C95BD8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12573</TotalTime>
  <Words>2589</Words>
  <Application>Microsoft Office PowerPoint</Application>
  <PresentationFormat>Personnalisé</PresentationFormat>
  <Paragraphs>302</Paragraphs>
  <Slides>15</Slides>
  <Notes>15</Notes>
  <HiddenSlides>0</HiddenSlides>
  <MMClips>0</MMClips>
  <ScaleCrop>false</ScaleCrop>
  <HeadingPairs>
    <vt:vector size="8" baseType="variant">
      <vt:variant>
        <vt:lpstr>Polices utilisées</vt:lpstr>
      </vt:variant>
      <vt:variant>
        <vt:i4>5</vt:i4>
      </vt:variant>
      <vt:variant>
        <vt:lpstr>Thème</vt:lpstr>
      </vt:variant>
      <vt:variant>
        <vt:i4>1</vt:i4>
      </vt:variant>
      <vt:variant>
        <vt:lpstr>Serveurs OLE incorporés</vt:lpstr>
      </vt:variant>
      <vt:variant>
        <vt:i4>1</vt:i4>
      </vt:variant>
      <vt:variant>
        <vt:lpstr>Titres des diapositives</vt:lpstr>
      </vt:variant>
      <vt:variant>
        <vt:i4>15</vt:i4>
      </vt:variant>
    </vt:vector>
  </HeadingPairs>
  <TitlesOfParts>
    <vt:vector size="22" baseType="lpstr">
      <vt:lpstr>Arial</vt:lpstr>
      <vt:lpstr>Arial</vt:lpstr>
      <vt:lpstr>Calibri</vt:lpstr>
      <vt:lpstr>Calibri Light</vt:lpstr>
      <vt:lpstr>Courier New</vt:lpstr>
      <vt:lpstr>Office Theme</vt:lpstr>
      <vt:lpstr>Diapositive Microsoft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overview</dc:title>
  <dc:creator>Kimberly Thornton</dc:creator>
  <cp:lastModifiedBy>Daniel Paradis</cp:lastModifiedBy>
  <cp:revision>187</cp:revision>
  <dcterms:created xsi:type="dcterms:W3CDTF">2018-05-30T16:51:30Z</dcterms:created>
  <dcterms:modified xsi:type="dcterms:W3CDTF">2018-10-18T00:41:36Z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2018-05-30T00:00:00Z</vt:filetime>
  </property>
  <property fmtid="{D5CDD505-2E9C-101B-9397-08002B2CF9AE}" pid="3" name="Creator">
    <vt:lpwstr>Adobe InDesign CC 13.1 (Windows)</vt:lpwstr>
  </property>
  <property fmtid="{D5CDD505-2E9C-101B-9397-08002B2CF9AE}" pid="4" name="LastSaved">
    <vt:filetime>2018-05-30T00:00:00Z</vt:filetime>
  </property>
</Properties>
</file>