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0" r:id="rId2"/>
    <p:sldId id="397" r:id="rId3"/>
    <p:sldId id="398" r:id="rId4"/>
    <p:sldId id="399" r:id="rId5"/>
    <p:sldId id="400" r:id="rId6"/>
    <p:sldId id="401" r:id="rId7"/>
    <p:sldId id="402" r:id="rId8"/>
    <p:sldId id="375" r:id="rId9"/>
    <p:sldId id="395" r:id="rId10"/>
    <p:sldId id="307" r:id="rId11"/>
    <p:sldId id="384" r:id="rId12"/>
    <p:sldId id="271" r:id="rId13"/>
    <p:sldId id="272" r:id="rId14"/>
    <p:sldId id="281" r:id="rId15"/>
    <p:sldId id="373" r:id="rId16"/>
  </p:sldIdLst>
  <p:sldSz cx="13055600" cy="97917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F59B2D"/>
    <a:srgbClr val="4E4E4E"/>
    <a:srgbClr val="083379"/>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8003" autoAdjust="0"/>
    <p:restoredTop sz="49739" autoAdjust="0"/>
  </p:normalViewPr>
  <p:slideViewPr>
    <p:cSldViewPr>
      <p:cViewPr>
        <p:scale>
          <a:sx n="40" d="100"/>
          <a:sy n="40" d="100"/>
        </p:scale>
        <p:origin x="-1590" y="216"/>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0" d="100"/>
          <a:sy n="100" d="100"/>
        </p:scale>
        <p:origin x="1506" y="5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3962289" cy="343567"/>
          </a:xfrm>
          <a:prstGeom prst="rect">
            <a:avLst/>
          </a:prstGeom>
        </p:spPr>
        <p:txBody>
          <a:bodyPr vert="horz" lIns="53657" tIns="26828" rIns="53657" bIns="26828" rtlCol="0"/>
          <a:lstStyle>
            <a:lvl1pPr algn="l">
              <a:defRPr sz="7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5179219" y="0"/>
            <a:ext cx="3962289" cy="343567"/>
          </a:xfrm>
          <a:prstGeom prst="rect">
            <a:avLst/>
          </a:prstGeom>
        </p:spPr>
        <p:txBody>
          <a:bodyPr vert="horz" lIns="53657" tIns="26828" rIns="53657" bIns="26828" rtlCol="0"/>
          <a:lstStyle>
            <a:lvl1pPr algn="r">
              <a:defRPr sz="700"/>
            </a:lvl1pPr>
          </a:lstStyle>
          <a:p>
            <a:fld id="{30FD9114-80B5-4ED7-B8E5-3A0868472264}" type="datetime4">
              <a:rPr lang="en-US" smtClean="0"/>
              <a:t>November 1,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6514433"/>
            <a:ext cx="3962289" cy="343567"/>
          </a:xfrm>
          <a:prstGeom prst="rect">
            <a:avLst/>
          </a:prstGeom>
        </p:spPr>
        <p:txBody>
          <a:bodyPr vert="horz" lIns="53657" tIns="26828" rIns="53657" bIns="26828" rtlCol="0" anchor="b"/>
          <a:lstStyle>
            <a:lvl1pPr algn="l">
              <a:defRPr sz="7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5179219" y="6514433"/>
            <a:ext cx="3962289" cy="343567"/>
          </a:xfrm>
          <a:prstGeom prst="rect">
            <a:avLst/>
          </a:prstGeom>
        </p:spPr>
        <p:txBody>
          <a:bodyPr vert="horz" lIns="53657" tIns="26828" rIns="53657" bIns="26828" rtlCol="0" anchor="b"/>
          <a:lstStyle>
            <a:lvl1pPr algn="r">
              <a:defRPr sz="7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289" cy="343567"/>
          </a:xfrm>
          <a:prstGeom prst="rect">
            <a:avLst/>
          </a:prstGeom>
        </p:spPr>
        <p:txBody>
          <a:bodyPr vert="horz" lIns="53657" tIns="26828" rIns="53657" bIns="26828" rtlCol="0"/>
          <a:lstStyle>
            <a:lvl1pPr algn="l">
              <a:defRPr sz="700"/>
            </a:lvl1pPr>
          </a:lstStyle>
          <a:p>
            <a:endParaRPr lang="en-US"/>
          </a:p>
        </p:txBody>
      </p:sp>
      <p:sp>
        <p:nvSpPr>
          <p:cNvPr id="3" name="Date Placeholder 2"/>
          <p:cNvSpPr>
            <a:spLocks noGrp="1"/>
          </p:cNvSpPr>
          <p:nvPr>
            <p:ph type="dt" idx="1"/>
          </p:nvPr>
        </p:nvSpPr>
        <p:spPr>
          <a:xfrm>
            <a:off x="5179219" y="0"/>
            <a:ext cx="3962289" cy="343567"/>
          </a:xfrm>
          <a:prstGeom prst="rect">
            <a:avLst/>
          </a:prstGeom>
        </p:spPr>
        <p:txBody>
          <a:bodyPr vert="horz" lIns="53657" tIns="26828" rIns="53657" bIns="26828" rtlCol="0"/>
          <a:lstStyle>
            <a:lvl1pPr algn="r">
              <a:defRPr sz="700"/>
            </a:lvl1pPr>
          </a:lstStyle>
          <a:p>
            <a:fld id="{A80CCE7E-43AE-4D7A-AD6D-EFF496C901FD}" type="datetime4">
              <a:rPr lang="en-US" smtClean="0"/>
              <a:t>November 1, 2018</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53657" tIns="26828" rIns="53657" bIns="26828" rtlCol="0" anchor="ctr"/>
          <a:lstStyle/>
          <a:p>
            <a:endParaRPr lang="en-US"/>
          </a:p>
        </p:txBody>
      </p:sp>
      <p:sp>
        <p:nvSpPr>
          <p:cNvPr id="5" name="Notes Placeholder 4"/>
          <p:cNvSpPr>
            <a:spLocks noGrp="1"/>
          </p:cNvSpPr>
          <p:nvPr>
            <p:ph type="body" sz="quarter" idx="3"/>
          </p:nvPr>
        </p:nvSpPr>
        <p:spPr>
          <a:xfrm>
            <a:off x="914567" y="3300023"/>
            <a:ext cx="7314868" cy="2700727"/>
          </a:xfrm>
          <a:prstGeom prst="rect">
            <a:avLst/>
          </a:prstGeom>
        </p:spPr>
        <p:txBody>
          <a:bodyPr vert="horz" lIns="53657" tIns="26828" rIns="53657" bIns="2682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4433"/>
            <a:ext cx="3962289" cy="343567"/>
          </a:xfrm>
          <a:prstGeom prst="rect">
            <a:avLst/>
          </a:prstGeom>
        </p:spPr>
        <p:txBody>
          <a:bodyPr vert="horz" lIns="53657" tIns="26828" rIns="53657" bIns="26828" rtlCol="0" anchor="b"/>
          <a:lstStyle>
            <a:lvl1pPr algn="l">
              <a:defRPr sz="700"/>
            </a:lvl1pPr>
          </a:lstStyle>
          <a:p>
            <a:endParaRPr lang="en-US"/>
          </a:p>
        </p:txBody>
      </p:sp>
      <p:sp>
        <p:nvSpPr>
          <p:cNvPr id="7" name="Slide Number Placeholder 6"/>
          <p:cNvSpPr>
            <a:spLocks noGrp="1"/>
          </p:cNvSpPr>
          <p:nvPr>
            <p:ph type="sldNum" sz="quarter" idx="5"/>
          </p:nvPr>
        </p:nvSpPr>
        <p:spPr>
          <a:xfrm>
            <a:off x="5179219" y="6514433"/>
            <a:ext cx="3962289" cy="343567"/>
          </a:xfrm>
          <a:prstGeom prst="rect">
            <a:avLst/>
          </a:prstGeom>
        </p:spPr>
        <p:txBody>
          <a:bodyPr vert="horz" lIns="53657" tIns="26828" rIns="53657" bIns="26828" rtlCol="0" anchor="b"/>
          <a:lstStyle>
            <a:lvl1pPr algn="r">
              <a:defRPr sz="7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a:t>
            </a:fld>
            <a:endParaRPr lang="en-US"/>
          </a:p>
        </p:txBody>
      </p:sp>
    </p:spTree>
    <p:extLst>
      <p:ext uri="{BB962C8B-B14F-4D97-AF65-F5344CB8AC3E}">
        <p14:creationId xmlns:p14="http://schemas.microsoft.com/office/powerpoint/2010/main" val="992335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example shows three “editions” of the New York Times, each issued on a different carrier type [</a:t>
            </a:r>
            <a:r>
              <a:rPr lang="en-GB" dirty="0">
                <a:solidFill>
                  <a:srgbClr val="FF0000"/>
                </a:solidFill>
              </a:rPr>
              <a:t>type de support </a:t>
            </a:r>
            <a:r>
              <a:rPr lang="en-GB" dirty="0" err="1">
                <a:solidFill>
                  <a:srgbClr val="FF0000"/>
                </a:solidFill>
              </a:rPr>
              <a:t>matériel</a:t>
            </a:r>
            <a:r>
              <a:rPr lang="en-GB" dirty="0"/>
              <a:t>].</a:t>
            </a:r>
          </a:p>
          <a:p>
            <a:endParaRPr lang="en-GB" dirty="0"/>
          </a:p>
          <a:p>
            <a:r>
              <a:rPr lang="en-GB" dirty="0"/>
              <a:t>Following the LRM, these are described as three separate serial works. This allows each description to maintain accuracy. For example if the </a:t>
            </a:r>
            <a:r>
              <a:rPr lang="en-GB" dirty="0" err="1"/>
              <a:t>CD-Rom</a:t>
            </a:r>
            <a:r>
              <a:rPr lang="en-GB" dirty="0"/>
              <a:t> edition ceases, a user will not assume that a later issue is available in that format; if the content of the print and online editions diverges, the user will not assume that either format will contain the information required.</a:t>
            </a:r>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1964044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how RDA can be used to collocate serial works in the same “family”.</a:t>
            </a:r>
          </a:p>
          <a:p>
            <a:endParaRPr lang="en-GB" dirty="0"/>
          </a:p>
          <a:p>
            <a:r>
              <a:rPr lang="en-GB" dirty="0"/>
              <a:t>Any set of works may be assigned a common appellation with the same </a:t>
            </a:r>
            <a:r>
              <a:rPr lang="en-GB" dirty="0" err="1"/>
              <a:t>nomen</a:t>
            </a:r>
            <a:r>
              <a:rPr lang="en-GB" dirty="0"/>
              <a:t> string [</a:t>
            </a:r>
            <a:r>
              <a:rPr lang="en-GB" dirty="0" err="1">
                <a:solidFill>
                  <a:srgbClr val="FF0000"/>
                </a:solidFill>
              </a:rPr>
              <a:t>chaîne</a:t>
            </a:r>
            <a:r>
              <a:rPr lang="en-GB" dirty="0">
                <a:solidFill>
                  <a:srgbClr val="FF0000"/>
                </a:solidFill>
              </a:rPr>
              <a:t> de </a:t>
            </a:r>
            <a:r>
              <a:rPr lang="en-GB" dirty="0" err="1">
                <a:solidFill>
                  <a:srgbClr val="FF0000"/>
                </a:solidFill>
              </a:rPr>
              <a:t>nomen</a:t>
            </a:r>
            <a:r>
              <a:rPr lang="en-GB" dirty="0"/>
              <a:t>].</a:t>
            </a:r>
          </a:p>
          <a:p>
            <a:endParaRPr lang="en-GB" dirty="0"/>
          </a:p>
          <a:p>
            <a:r>
              <a:rPr lang="en-GB" dirty="0"/>
              <a:t>RDA provides three sub-types of appellation element [</a:t>
            </a:r>
            <a:r>
              <a:rPr lang="en-GB" dirty="0" err="1">
                <a:solidFill>
                  <a:srgbClr val="FF0000"/>
                </a:solidFill>
              </a:rPr>
              <a:t>élément</a:t>
            </a:r>
            <a:r>
              <a:rPr lang="en-GB" dirty="0">
                <a:solidFill>
                  <a:srgbClr val="FF0000"/>
                </a:solidFill>
              </a:rPr>
              <a:t> appellation</a:t>
            </a:r>
            <a:r>
              <a:rPr lang="en-GB" dirty="0"/>
              <a:t>] for a “work group appellation” that can be assigned to each work in the group. Only a single </a:t>
            </a:r>
            <a:r>
              <a:rPr lang="en-GB" dirty="0" err="1"/>
              <a:t>nomen</a:t>
            </a:r>
            <a:r>
              <a:rPr lang="en-GB" dirty="0"/>
              <a:t> string is required, so there is no provision for variant access points [</a:t>
            </a:r>
            <a:r>
              <a:rPr lang="en-GB" dirty="0" err="1">
                <a:solidFill>
                  <a:srgbClr val="FF0000"/>
                </a:solidFill>
              </a:rPr>
              <a:t>variantes</a:t>
            </a:r>
            <a:r>
              <a:rPr lang="en-GB" dirty="0">
                <a:solidFill>
                  <a:srgbClr val="FF0000"/>
                </a:solidFill>
              </a:rPr>
              <a:t> de point </a:t>
            </a:r>
            <a:r>
              <a:rPr lang="en-GB" dirty="0" err="1">
                <a:solidFill>
                  <a:srgbClr val="FF0000"/>
                </a:solidFill>
              </a:rPr>
              <a:t>d’accès</a:t>
            </a:r>
            <a:r>
              <a:rPr lang="en-GB" dirty="0"/>
              <a:t>], or unstructured description [</a:t>
            </a:r>
            <a:r>
              <a:rPr lang="en-GB" dirty="0">
                <a:solidFill>
                  <a:srgbClr val="FF0000"/>
                </a:solidFill>
              </a:rPr>
              <a:t>description non </a:t>
            </a:r>
            <a:r>
              <a:rPr lang="en-GB" dirty="0" err="1">
                <a:solidFill>
                  <a:srgbClr val="FF0000"/>
                </a:solidFill>
              </a:rPr>
              <a:t>structurée</a:t>
            </a:r>
            <a:r>
              <a:rPr lang="en-GB" dirty="0"/>
              <a:t>]; the method only works for authorized access points or an associated identifier. The general appellation element is provided as a catch-all, and as a data gathering mechanism.</a:t>
            </a:r>
          </a:p>
          <a:p>
            <a:endParaRPr lang="en-GB" dirty="0"/>
          </a:p>
          <a:p>
            <a:r>
              <a:rPr lang="en-GB" dirty="0"/>
              <a:t>This approach is already used by the ISSN Network [</a:t>
            </a:r>
            <a:r>
              <a:rPr lang="en-GB" dirty="0" err="1">
                <a:solidFill>
                  <a:srgbClr val="FF0000"/>
                </a:solidFill>
              </a:rPr>
              <a:t>réseau</a:t>
            </a:r>
            <a:r>
              <a:rPr lang="en-GB" dirty="0">
                <a:solidFill>
                  <a:srgbClr val="FF0000"/>
                </a:solidFill>
              </a:rPr>
              <a:t> ISSN</a:t>
            </a:r>
            <a:r>
              <a:rPr lang="en-GB" dirty="0"/>
              <a:t>]: an ISSN-L functions as an identifier for work group, so all editions of the New York Times can be collocated in an information retrieval application.</a:t>
            </a:r>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40281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567" y="3300023"/>
            <a:ext cx="7314868" cy="2795977"/>
          </a:xfrm>
        </p:spPr>
        <p:txBody>
          <a:bodyPr/>
          <a:lstStyle/>
          <a:p>
            <a:r>
              <a:rPr lang="en-GB" dirty="0"/>
              <a:t>A serial work is diachronic work that is issued successively with no intended termination.</a:t>
            </a:r>
          </a:p>
          <a:p>
            <a:endParaRPr lang="en-GB" dirty="0"/>
          </a:p>
          <a:p>
            <a:r>
              <a:rPr lang="en-GB" dirty="0"/>
              <a:t>The LRM offers three high-level relationships that can be used to model the complexity of a serial work and its issues.</a:t>
            </a:r>
          </a:p>
          <a:p>
            <a:endParaRPr lang="en-GB" dirty="0"/>
          </a:p>
          <a:p>
            <a:r>
              <a:rPr lang="en-GB" dirty="0"/>
              <a:t>LRM-R19 is used to place the works that are the individual issues [</a:t>
            </a:r>
            <a:r>
              <a:rPr lang="en-GB" dirty="0">
                <a:solidFill>
                  <a:srgbClr val="FF0000"/>
                </a:solidFill>
              </a:rPr>
              <a:t>livraisons</a:t>
            </a:r>
            <a:r>
              <a:rPr lang="en-GB" dirty="0"/>
              <a:t>] in sequence according to their numerical and chronological enumeration, even if an issue is embodied in a different chronological order.</a:t>
            </a:r>
          </a:p>
          <a:p>
            <a:endParaRPr lang="en-GB" dirty="0"/>
          </a:p>
          <a:p>
            <a:r>
              <a:rPr lang="en-GB" dirty="0"/>
              <a:t>LRM-R22 is used to relate serial works that undergo a change of issuance plan, for example if the carrier type of the embodied issue changes from printed volume to online resource.</a:t>
            </a:r>
          </a:p>
          <a:p>
            <a:endParaRPr lang="en-GB" dirty="0"/>
          </a:p>
          <a:p>
            <a:r>
              <a:rPr lang="en-GB" dirty="0"/>
              <a:t>LRM-R25 is used to relate the expressions of individual issues to the expression of the serial work.</a:t>
            </a:r>
          </a:p>
          <a:p>
            <a:endParaRPr lang="en-GB" dirty="0"/>
          </a:p>
          <a:p>
            <a:r>
              <a:rPr lang="en-GB" dirty="0"/>
              <a:t>These relationships have been implemented as elements in RDA. The Work-Work elements are used in the hierarchical organization of existing, more refined RDA elements.</a:t>
            </a:r>
          </a:p>
          <a:p>
            <a:endParaRPr lang="en-GB" dirty="0"/>
          </a:p>
          <a:p>
            <a:r>
              <a:rPr lang="en-GB" dirty="0"/>
              <a:t>If each “issue” of a serial work is itself an aggregate, then the serial becomes an aggregate of aggregates.</a:t>
            </a:r>
          </a:p>
        </p:txBody>
      </p:sp>
      <p:sp>
        <p:nvSpPr>
          <p:cNvPr id="4" name="Slide Number Placeholder 3"/>
          <p:cNvSpPr>
            <a:spLocks noGrp="1"/>
          </p:cNvSpPr>
          <p:nvPr>
            <p:ph type="sldNum" sz="quarter" idx="10"/>
          </p:nvPr>
        </p:nvSpPr>
        <p:spPr/>
        <p:txBody>
          <a:bodyPr/>
          <a:lstStyle/>
          <a:p>
            <a:fld id="{08F150A1-574D-469C-8C1C-54A24F397A80}" type="slidenum">
              <a:rPr lang="en-GB" smtClean="0"/>
              <a:t>12</a:t>
            </a:fld>
            <a:endParaRPr lang="en-GB"/>
          </a:p>
        </p:txBody>
      </p:sp>
    </p:spTree>
    <p:extLst>
      <p:ext uri="{BB962C8B-B14F-4D97-AF65-F5344CB8AC3E}">
        <p14:creationId xmlns:p14="http://schemas.microsoft.com/office/powerpoint/2010/main" val="2583210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diagram, a serial work is transformed into a new, separate serial work.</a:t>
            </a:r>
          </a:p>
          <a:p>
            <a:endParaRPr lang="en-US" dirty="0"/>
          </a:p>
          <a:p>
            <a:r>
              <a:rPr lang="en-US" dirty="0"/>
              <a:t>Each work has an expression that aggregates the expressions of its issues.</a:t>
            </a:r>
          </a:p>
          <a:p>
            <a:endParaRPr lang="en-US" dirty="0"/>
          </a:p>
          <a:p>
            <a:r>
              <a:rPr lang="en-US" dirty="0"/>
              <a:t>Each work realized by an expression of an issue is related to the next issue in the sequence of enumeration.</a:t>
            </a:r>
          </a:p>
          <a:p>
            <a:endParaRPr lang="en-US" dirty="0"/>
          </a:p>
          <a:p>
            <a:r>
              <a:rPr lang="en-US" dirty="0"/>
              <a:t>The diagram does not indicate the structure of the aggregate manifestations. For example,  both serial works may be embodied as a single online resource.</a:t>
            </a:r>
          </a:p>
          <a:p>
            <a:endParaRPr lang="en-US" dirty="0"/>
          </a:p>
          <a:p>
            <a:r>
              <a:rPr lang="en-US" dirty="0"/>
              <a:t>A serial work is one of the most complex information resources that is found in most library collections.</a:t>
            </a:r>
          </a:p>
        </p:txBody>
      </p:sp>
      <p:sp>
        <p:nvSpPr>
          <p:cNvPr id="4" name="Slide Number Placeholder 3"/>
          <p:cNvSpPr>
            <a:spLocks noGrp="1"/>
          </p:cNvSpPr>
          <p:nvPr>
            <p:ph type="sldNum" sz="quarter" idx="10"/>
          </p:nvPr>
        </p:nvSpPr>
        <p:spPr/>
        <p:txBody>
          <a:bodyPr/>
          <a:lstStyle/>
          <a:p>
            <a:fld id="{08F150A1-574D-469C-8C1C-54A24F397A80}" type="slidenum">
              <a:rPr lang="en-GB" smtClean="0"/>
              <a:t>13</a:t>
            </a:fld>
            <a:endParaRPr lang="en-GB"/>
          </a:p>
        </p:txBody>
      </p:sp>
    </p:spTree>
    <p:extLst>
      <p:ext uri="{BB962C8B-B14F-4D97-AF65-F5344CB8AC3E}">
        <p14:creationId xmlns:p14="http://schemas.microsoft.com/office/powerpoint/2010/main" val="15160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GB" dirty="0"/>
              <a:t>RDA now clarifies how to record the provenance of metadata created with RDA. This includes the agents responsible for creating metadata, when the data is created, the source of the data, and so on.</a:t>
            </a:r>
          </a:p>
          <a:p>
            <a:endParaRPr lang="en-GB" dirty="0"/>
          </a:p>
          <a:p>
            <a:r>
              <a:rPr lang="en-GB" dirty="0"/>
              <a:t>RDA provides two provenance elements that are useful for recording changes in the metadata describing a diachronic work. Scope of validity can record a range of “issues” of a diachronic work for which metadata are valid, for example the title proper of the diachronic manifestation. Date of validity records the timespan for which metadata is valid.</a:t>
            </a:r>
          </a:p>
          <a:p>
            <a:endParaRPr lang="en-GB" dirty="0"/>
          </a:p>
          <a:p>
            <a:r>
              <a:rPr lang="en-GB" dirty="0"/>
              <a:t>Some elements have been moved from the Manifestation to Work entities. Frequency is really part of the plan for issuing a diachronic work, and is certainly not a characteristic of the manifestation of an individual issue. The WEM lock means that ISSN can identify any of the Work, Expression, or Manifestation entities, but it is more appropriate as a Work identifier.</a:t>
            </a:r>
          </a:p>
          <a:p>
            <a:endParaRPr lang="en-GB" dirty="0"/>
          </a:p>
          <a:p>
            <a:r>
              <a:rPr lang="en-GB" dirty="0"/>
              <a:t>The impact of the LRM on the ISSN Manual and the International Standard Bibliographic Description [</a:t>
            </a:r>
            <a:r>
              <a:rPr lang="fr-CA" dirty="0">
                <a:solidFill>
                  <a:srgbClr val="FF0000"/>
                </a:solidFill>
              </a:rPr>
              <a:t>Description bibliographique internationale normalisée</a:t>
            </a:r>
            <a:r>
              <a:rPr lang="fr-CA" dirty="0"/>
              <a:t>] </a:t>
            </a:r>
            <a:r>
              <a:rPr lang="en-GB" dirty="0"/>
              <a:t>are now under review by the ISSN International Centre and the ISBD Review Group [</a:t>
            </a:r>
            <a:r>
              <a:rPr lang="en-GB" dirty="0" err="1"/>
              <a:t>Groupe</a:t>
            </a:r>
            <a:r>
              <a:rPr lang="en-GB" dirty="0"/>
              <a:t> de </a:t>
            </a:r>
            <a:r>
              <a:rPr lang="en-GB" dirty="0" err="1"/>
              <a:t>révision</a:t>
            </a:r>
            <a:r>
              <a:rPr lang="en-GB" dirty="0"/>
              <a:t> de </a:t>
            </a:r>
            <a:r>
              <a:rPr lang="en-GB" dirty="0" err="1"/>
              <a:t>l’ISBD</a:t>
            </a:r>
            <a:r>
              <a:rPr lang="en-GB" dirty="0"/>
              <a:t>], respectively.</a:t>
            </a:r>
          </a:p>
          <a:p>
            <a:endParaRPr lang="en-GB" dirty="0"/>
          </a:p>
          <a:p>
            <a:r>
              <a:rPr lang="en-GB" dirty="0"/>
              <a:t>Liaison on harmonizing RDA, ISSN, and ISBD has been ongoing for many years. The new RDA treatment of serials and aggregates is based on joint meetings, discussions, and papers between these groups, as well as cross-membership of each standards body.</a:t>
            </a:r>
          </a:p>
          <a:p>
            <a:endParaRPr lang="en-GB" dirty="0"/>
          </a:p>
          <a:p>
            <a:r>
              <a:rPr lang="en-GB" dirty="0"/>
              <a:t>The work continues.</a:t>
            </a:r>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496015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567" y="3300023"/>
            <a:ext cx="7314868" cy="3024577"/>
          </a:xfrm>
        </p:spPr>
        <p:txBody>
          <a:bodyPr/>
          <a:lstStyle/>
          <a:p>
            <a:r>
              <a:rPr lang="en-GB" dirty="0"/>
              <a:t>The development of the treatment of aggregates in RDA was set aside until the consolidation of IFLA’s Functional Requirements family of models for bibliographic description [</a:t>
            </a:r>
            <a:r>
              <a:rPr lang="en-GB" dirty="0" err="1">
                <a:solidFill>
                  <a:srgbClr val="FF0000"/>
                </a:solidFill>
              </a:rPr>
              <a:t>famille</a:t>
            </a:r>
            <a:r>
              <a:rPr lang="en-GB" dirty="0">
                <a:solidFill>
                  <a:srgbClr val="FF0000"/>
                </a:solidFill>
              </a:rPr>
              <a:t> des </a:t>
            </a:r>
            <a:r>
              <a:rPr lang="en-GB" dirty="0" err="1">
                <a:solidFill>
                  <a:srgbClr val="FF0000"/>
                </a:solidFill>
              </a:rPr>
              <a:t>modèles</a:t>
            </a:r>
            <a:r>
              <a:rPr lang="en-GB" dirty="0">
                <a:solidFill>
                  <a:srgbClr val="FF0000"/>
                </a:solidFill>
              </a:rPr>
              <a:t> de </a:t>
            </a:r>
            <a:r>
              <a:rPr lang="en-GB" dirty="0" err="1">
                <a:solidFill>
                  <a:srgbClr val="FF0000"/>
                </a:solidFill>
              </a:rPr>
              <a:t>fonctionnalités</a:t>
            </a:r>
            <a:r>
              <a:rPr lang="en-GB" dirty="0">
                <a:solidFill>
                  <a:srgbClr val="FF0000"/>
                </a:solidFill>
              </a:rPr>
              <a:t> </a:t>
            </a:r>
            <a:r>
              <a:rPr lang="en-GB" dirty="0" err="1">
                <a:solidFill>
                  <a:srgbClr val="FF0000"/>
                </a:solidFill>
              </a:rPr>
              <a:t>requises</a:t>
            </a:r>
            <a:r>
              <a:rPr lang="en-GB" dirty="0">
                <a:solidFill>
                  <a:srgbClr val="FF0000"/>
                </a:solidFill>
              </a:rPr>
              <a:t> de </a:t>
            </a:r>
            <a:r>
              <a:rPr lang="en-GB" dirty="0" err="1">
                <a:solidFill>
                  <a:srgbClr val="FF0000"/>
                </a:solidFill>
              </a:rPr>
              <a:t>l’IFLA</a:t>
            </a:r>
            <a:r>
              <a:rPr lang="en-GB" baseline="0" dirty="0">
                <a:solidFill>
                  <a:srgbClr val="FF0000"/>
                </a:solidFill>
              </a:rPr>
              <a:t> pour la description </a:t>
            </a:r>
            <a:r>
              <a:rPr lang="en-GB" baseline="0" dirty="0" err="1">
                <a:solidFill>
                  <a:srgbClr val="FF0000"/>
                </a:solidFill>
              </a:rPr>
              <a:t>bibliographique</a:t>
            </a:r>
            <a:r>
              <a:rPr lang="en-GB" baseline="0" dirty="0"/>
              <a:t>]</a:t>
            </a:r>
            <a:r>
              <a:rPr lang="en-GB" dirty="0"/>
              <a:t>. This followed a recommendation of the IFLA Working Group on Aggregates [</a:t>
            </a:r>
            <a:r>
              <a:rPr lang="en-GB" dirty="0" err="1">
                <a:solidFill>
                  <a:srgbClr val="FF0000"/>
                </a:solidFill>
              </a:rPr>
              <a:t>Groupe</a:t>
            </a:r>
            <a:r>
              <a:rPr lang="en-GB" dirty="0">
                <a:solidFill>
                  <a:srgbClr val="FF0000"/>
                </a:solidFill>
              </a:rPr>
              <a:t> de travail</a:t>
            </a:r>
            <a:r>
              <a:rPr lang="en-GB" baseline="0" dirty="0">
                <a:solidFill>
                  <a:srgbClr val="FF0000"/>
                </a:solidFill>
              </a:rPr>
              <a:t> de </a:t>
            </a:r>
            <a:r>
              <a:rPr lang="en-GB" baseline="0" dirty="0" err="1">
                <a:solidFill>
                  <a:srgbClr val="FF0000"/>
                </a:solidFill>
              </a:rPr>
              <a:t>l’IFLA</a:t>
            </a:r>
            <a:r>
              <a:rPr lang="en-GB" baseline="0" dirty="0">
                <a:solidFill>
                  <a:srgbClr val="FF0000"/>
                </a:solidFill>
              </a:rPr>
              <a:t> sur les </a:t>
            </a:r>
            <a:r>
              <a:rPr lang="en-GB" baseline="0" dirty="0" err="1">
                <a:solidFill>
                  <a:srgbClr val="FF0000"/>
                </a:solidFill>
              </a:rPr>
              <a:t>agrégats</a:t>
            </a:r>
            <a:r>
              <a:rPr lang="en-GB" baseline="0" dirty="0"/>
              <a:t>]</a:t>
            </a:r>
            <a:r>
              <a:rPr lang="en-GB" dirty="0"/>
              <a:t> that could not reach consensus without clarification and development of related aspects of the other models.</a:t>
            </a:r>
          </a:p>
          <a:p>
            <a:endParaRPr lang="en-GB" dirty="0"/>
          </a:p>
          <a:p>
            <a:r>
              <a:rPr lang="en-GB" dirty="0"/>
              <a:t>The delay lasted six years, although the RSC was able to see final drafts of the consolidated model, the IFLA Library Reference Model (</a:t>
            </a:r>
            <a:r>
              <a:rPr lang="en-GB" dirty="0" err="1"/>
              <a:t>LRM</a:t>
            </a:r>
            <a:r>
              <a:rPr lang="en-GB" dirty="0"/>
              <a:t>) [</a:t>
            </a:r>
            <a:r>
              <a:rPr lang="en-GB" dirty="0" err="1">
                <a:solidFill>
                  <a:srgbClr val="FF0000"/>
                </a:solidFill>
              </a:rPr>
              <a:t>modèle</a:t>
            </a:r>
            <a:r>
              <a:rPr lang="en-GB" dirty="0">
                <a:solidFill>
                  <a:srgbClr val="FF0000"/>
                </a:solidFill>
              </a:rPr>
              <a:t> de </a:t>
            </a:r>
            <a:r>
              <a:rPr lang="en-GB" dirty="0" err="1">
                <a:solidFill>
                  <a:srgbClr val="FF0000"/>
                </a:solidFill>
              </a:rPr>
              <a:t>référence</a:t>
            </a:r>
            <a:r>
              <a:rPr lang="en-GB" dirty="0">
                <a:solidFill>
                  <a:srgbClr val="FF0000"/>
                </a:solidFill>
              </a:rPr>
              <a:t> de </a:t>
            </a:r>
            <a:r>
              <a:rPr lang="en-GB" dirty="0" err="1">
                <a:solidFill>
                  <a:srgbClr val="FF0000"/>
                </a:solidFill>
              </a:rPr>
              <a:t>l’IFLA</a:t>
            </a:r>
            <a:r>
              <a:rPr lang="en-GB" dirty="0">
                <a:solidFill>
                  <a:srgbClr val="FF0000"/>
                </a:solidFill>
              </a:rPr>
              <a:t> (</a:t>
            </a:r>
            <a:r>
              <a:rPr lang="en-GB" dirty="0" err="1">
                <a:solidFill>
                  <a:srgbClr val="FF0000"/>
                </a:solidFill>
              </a:rPr>
              <a:t>LRM</a:t>
            </a:r>
            <a:r>
              <a:rPr lang="en-GB" dirty="0">
                <a:solidFill>
                  <a:srgbClr val="FF0000"/>
                </a:solidFill>
              </a:rPr>
              <a:t>)</a:t>
            </a:r>
            <a:r>
              <a:rPr lang="en-GB" dirty="0"/>
              <a:t>], well in advance of approval and publication in 2017 as a standard of the International Federation of Library Associations and Institutions (</a:t>
            </a:r>
            <a:r>
              <a:rPr lang="en-GB" dirty="0" err="1"/>
              <a:t>IFLA</a:t>
            </a:r>
            <a:r>
              <a:rPr lang="en-GB" dirty="0"/>
              <a:t>) [</a:t>
            </a:r>
            <a:r>
              <a:rPr lang="fr-CA" dirty="0">
                <a:solidFill>
                  <a:srgbClr val="FF0000"/>
                </a:solidFill>
              </a:rPr>
              <a:t>Fédération internationale des associations et institutions de bibliothèques (</a:t>
            </a:r>
            <a:r>
              <a:rPr lang="fr-CA" dirty="0" err="1">
                <a:solidFill>
                  <a:srgbClr val="FF0000"/>
                </a:solidFill>
              </a:rPr>
              <a:t>IFLA</a:t>
            </a:r>
            <a:r>
              <a:rPr lang="fr-CA" dirty="0">
                <a:solidFill>
                  <a:srgbClr val="FF0000"/>
                </a:solidFill>
              </a:rPr>
              <a:t>)</a:t>
            </a:r>
            <a:r>
              <a:rPr lang="fr-CA" dirty="0"/>
              <a:t>]</a:t>
            </a:r>
            <a:r>
              <a:rPr lang="en-GB" dirty="0"/>
              <a:t>.</a:t>
            </a:r>
          </a:p>
          <a:p>
            <a:endParaRPr lang="en-GB" dirty="0"/>
          </a:p>
          <a:p>
            <a:r>
              <a:rPr lang="en-GB" dirty="0"/>
              <a:t>The LRM confirms the basic model proposed by the Working Group on Aggregates: aggregation is a characteristic of the Manifestation entity [</a:t>
            </a:r>
            <a:r>
              <a:rPr lang="en-GB" dirty="0" err="1">
                <a:solidFill>
                  <a:srgbClr val="FF0000"/>
                </a:solidFill>
              </a:rPr>
              <a:t>entité</a:t>
            </a:r>
            <a:r>
              <a:rPr lang="en-GB" dirty="0">
                <a:solidFill>
                  <a:srgbClr val="FF0000"/>
                </a:solidFill>
              </a:rPr>
              <a:t> Manifestation</a:t>
            </a:r>
            <a:r>
              <a:rPr lang="en-GB" dirty="0"/>
              <a:t>].</a:t>
            </a:r>
          </a:p>
          <a:p>
            <a:endParaRPr lang="en-GB" dirty="0"/>
          </a:p>
          <a:p>
            <a:r>
              <a:rPr lang="en-GB" dirty="0"/>
              <a:t>The LRM specifically rejects the use of a whole/part relationship [</a:t>
            </a:r>
            <a:r>
              <a:rPr lang="en-GB" dirty="0">
                <a:solidFill>
                  <a:srgbClr val="FF0000"/>
                </a:solidFill>
              </a:rPr>
              <a:t>relation tout/</a:t>
            </a:r>
            <a:r>
              <a:rPr lang="en-GB" dirty="0" err="1">
                <a:solidFill>
                  <a:srgbClr val="FF0000"/>
                </a:solidFill>
              </a:rPr>
              <a:t>partie</a:t>
            </a:r>
            <a:r>
              <a:rPr lang="en-GB" dirty="0"/>
              <a:t>] between the aggregated content and its component expressions [</a:t>
            </a:r>
            <a:r>
              <a:rPr lang="en-GB" dirty="0">
                <a:solidFill>
                  <a:srgbClr val="FF0000"/>
                </a:solidFill>
              </a:rPr>
              <a:t>expressions </a:t>
            </a:r>
            <a:r>
              <a:rPr lang="en-GB" dirty="0" err="1">
                <a:solidFill>
                  <a:srgbClr val="FF0000"/>
                </a:solidFill>
              </a:rPr>
              <a:t>composantes</a:t>
            </a:r>
            <a:r>
              <a:rPr lang="en-GB" dirty="0"/>
              <a:t>].</a:t>
            </a:r>
          </a:p>
          <a:p>
            <a:endParaRPr lang="en-GB" dirty="0"/>
          </a:p>
          <a:p>
            <a:r>
              <a:rPr lang="en-GB" dirty="0"/>
              <a:t>Instead, the LRM refers to an aggregating work and its expression.</a:t>
            </a:r>
          </a:p>
        </p:txBody>
      </p:sp>
      <p:sp>
        <p:nvSpPr>
          <p:cNvPr id="4" name="Date Placeholder 3"/>
          <p:cNvSpPr>
            <a:spLocks noGrp="1"/>
          </p:cNvSpPr>
          <p:nvPr>
            <p:ph type="dt" idx="1"/>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a:p>
        </p:txBody>
      </p:sp>
    </p:spTree>
    <p:extLst>
      <p:ext uri="{BB962C8B-B14F-4D97-AF65-F5344CB8AC3E}">
        <p14:creationId xmlns:p14="http://schemas.microsoft.com/office/powerpoint/2010/main" val="2290620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general model for aggregates, taken from the LRM.</a:t>
            </a:r>
          </a:p>
          <a:p>
            <a:endParaRPr lang="en-GB" dirty="0"/>
          </a:p>
          <a:p>
            <a:r>
              <a:rPr lang="en-GB" dirty="0"/>
              <a:t>An aggregate manifestation embodies multiple expressions of one or more works plus a single expression of a single aggregating work. [</a:t>
            </a:r>
            <a:r>
              <a:rPr lang="en-GB" dirty="0" err="1">
                <a:solidFill>
                  <a:srgbClr val="FF0000"/>
                </a:solidFill>
              </a:rPr>
              <a:t>Une</a:t>
            </a:r>
            <a:r>
              <a:rPr lang="en-GB" dirty="0">
                <a:solidFill>
                  <a:srgbClr val="FF0000"/>
                </a:solidFill>
              </a:rPr>
              <a:t> manifestation </a:t>
            </a:r>
            <a:r>
              <a:rPr lang="en-GB" dirty="0" err="1">
                <a:solidFill>
                  <a:srgbClr val="FF0000"/>
                </a:solidFill>
              </a:rPr>
              <a:t>agrégative</a:t>
            </a:r>
            <a:r>
              <a:rPr lang="en-GB" dirty="0">
                <a:solidFill>
                  <a:srgbClr val="FF0000"/>
                </a:solidFill>
              </a:rPr>
              <a:t> </a:t>
            </a:r>
            <a:r>
              <a:rPr lang="en-GB" dirty="0" err="1">
                <a:solidFill>
                  <a:srgbClr val="FF0000"/>
                </a:solidFill>
              </a:rPr>
              <a:t>matérialise</a:t>
            </a:r>
            <a:r>
              <a:rPr lang="en-GB" dirty="0">
                <a:solidFill>
                  <a:srgbClr val="FF0000"/>
                </a:solidFill>
              </a:rPr>
              <a:t> </a:t>
            </a:r>
            <a:r>
              <a:rPr lang="en-GB" dirty="0" err="1">
                <a:solidFill>
                  <a:srgbClr val="FF0000"/>
                </a:solidFill>
              </a:rPr>
              <a:t>plusieurs</a:t>
            </a:r>
            <a:r>
              <a:rPr lang="en-GB" dirty="0">
                <a:solidFill>
                  <a:srgbClr val="FF0000"/>
                </a:solidFill>
              </a:rPr>
              <a:t> expressions </a:t>
            </a:r>
            <a:r>
              <a:rPr lang="en-GB" dirty="0" err="1">
                <a:solidFill>
                  <a:srgbClr val="FF0000"/>
                </a:solidFill>
              </a:rPr>
              <a:t>d’une</a:t>
            </a:r>
            <a:r>
              <a:rPr lang="en-GB" dirty="0">
                <a:solidFill>
                  <a:srgbClr val="FF0000"/>
                </a:solidFill>
              </a:rPr>
              <a:t> </a:t>
            </a:r>
            <a:r>
              <a:rPr lang="en-GB" dirty="0" err="1">
                <a:solidFill>
                  <a:srgbClr val="FF0000"/>
                </a:solidFill>
              </a:rPr>
              <a:t>ou</a:t>
            </a:r>
            <a:r>
              <a:rPr lang="en-GB" dirty="0">
                <a:solidFill>
                  <a:srgbClr val="FF0000"/>
                </a:solidFill>
              </a:rPr>
              <a:t> </a:t>
            </a:r>
            <a:r>
              <a:rPr lang="en-GB" dirty="0" err="1">
                <a:solidFill>
                  <a:srgbClr val="FF0000"/>
                </a:solidFill>
              </a:rPr>
              <a:t>plusieurs</a:t>
            </a:r>
            <a:r>
              <a:rPr lang="en-GB" dirty="0">
                <a:solidFill>
                  <a:srgbClr val="FF0000"/>
                </a:solidFill>
              </a:rPr>
              <a:t> </a:t>
            </a:r>
            <a:r>
              <a:rPr lang="fr-CA" sz="1200" dirty="0">
                <a:solidFill>
                  <a:srgbClr val="FF0000"/>
                </a:solidFill>
              </a:rPr>
              <a:t>œuvres accompagnées d’une expression unique d’une </a:t>
            </a:r>
            <a:r>
              <a:rPr lang="fr-CA" dirty="0">
                <a:solidFill>
                  <a:srgbClr val="FF0000"/>
                </a:solidFill>
              </a:rPr>
              <a:t>œuvre </a:t>
            </a:r>
            <a:r>
              <a:rPr lang="fr-CA" dirty="0" err="1">
                <a:solidFill>
                  <a:srgbClr val="FF0000"/>
                </a:solidFill>
              </a:rPr>
              <a:t>agrégatrice</a:t>
            </a:r>
            <a:r>
              <a:rPr lang="fr-CA" dirty="0"/>
              <a:t>.</a:t>
            </a:r>
            <a:r>
              <a:rPr lang="en-GB" dirty="0"/>
              <a:t>] </a:t>
            </a:r>
          </a:p>
          <a:p>
            <a:endParaRPr lang="en-GB" dirty="0"/>
          </a:p>
          <a:p>
            <a:r>
              <a:rPr lang="en-GB" dirty="0"/>
              <a:t>Essentially, the aggregating work and its expression are the content of the aggregate manifestation that selects, organizes, and incorporates the content of the expressions that are aggregated in the manifestation.</a:t>
            </a:r>
          </a:p>
          <a:p>
            <a:endParaRPr lang="en-GB" dirty="0"/>
          </a:p>
          <a:p>
            <a:r>
              <a:rPr lang="en-GB" dirty="0"/>
              <a:t>There is no whole/part relationship between the Work entities or the Expression entities, and no corresponding whole/part structure in the Manifestation entity.</a:t>
            </a:r>
          </a:p>
        </p:txBody>
      </p:sp>
      <p:sp>
        <p:nvSpPr>
          <p:cNvPr id="4" name="Date Placeholder 3"/>
          <p:cNvSpPr>
            <a:spLocks noGrp="1"/>
          </p:cNvSpPr>
          <p:nvPr>
            <p:ph type="dt" idx="1"/>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3825043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85FA63E4-45E1-4846-9BD0-50D6E4DEDCA7}"/>
              </a:ext>
            </a:extLst>
          </p:cNvPr>
          <p:cNvSpPr>
            <a:spLocks noGrp="1"/>
          </p:cNvSpPr>
          <p:nvPr>
            <p:ph type="body" idx="1"/>
          </p:nvPr>
        </p:nvSpPr>
        <p:spPr>
          <a:xfrm>
            <a:off x="914567" y="2255015"/>
            <a:ext cx="7314868" cy="2700727"/>
          </a:xfrm>
        </p:spPr>
        <p:txBody>
          <a:bodyPr/>
          <a:lstStyle/>
          <a:p>
            <a:r>
              <a:rPr lang="en-GB" dirty="0"/>
              <a:t>It is straightforward to implement this model in RDA.</a:t>
            </a:r>
          </a:p>
          <a:p>
            <a:endParaRPr lang="en-GB" dirty="0"/>
          </a:p>
          <a:p>
            <a:r>
              <a:rPr lang="en-GB" dirty="0"/>
              <a:t>This is the RDA label and definition for the LRM “aggregate manifestation”.</a:t>
            </a:r>
          </a:p>
          <a:p>
            <a:endParaRPr lang="en-GB" dirty="0"/>
          </a:p>
          <a:p>
            <a:r>
              <a:rPr lang="en-GB" dirty="0"/>
              <a:t>This example shows that an individual poem in an anthology is not “part of” the anthology. The poem was not originally conceived as being a part of any future anthology.</a:t>
            </a:r>
          </a:p>
          <a:p>
            <a:endParaRPr lang="en-GB" dirty="0"/>
          </a:p>
          <a:p>
            <a:r>
              <a:rPr lang="en-GB" dirty="0"/>
              <a:t>The example also shows that it is not necessary to record every distinct Work and Expression. There is no need to describe the aggregating work or expression for many applications, if the individual expressions are recorded. Conversely, as perhaps in this example, it may be sufficient to describe the aggregating work and expression and ignore all of the numerous individual poems.</a:t>
            </a:r>
          </a:p>
          <a:p>
            <a:endParaRPr lang="en-GB" dirty="0"/>
          </a:p>
          <a:p>
            <a:r>
              <a:rPr lang="en-GB" dirty="0"/>
              <a:t>It does not matter if different agencies and applications record different components at different times; when the data are brought together, they will be coherent, although some redundancy or duplication will be expected.</a:t>
            </a:r>
          </a:p>
          <a:p>
            <a:endParaRPr lang="en-GB" dirty="0"/>
          </a:p>
          <a:p>
            <a:r>
              <a:rPr lang="en-GB" dirty="0"/>
              <a:t>The LRM provides a specific relationship between the aggregating expression and the expressions that are aggregated. It is not a type of whole/part relationship. This is a new RDA relationship element, labelled “aggregated by” [</a:t>
            </a:r>
            <a:r>
              <a:rPr lang="en-GB" dirty="0" err="1">
                <a:solidFill>
                  <a:srgbClr val="FF0000"/>
                </a:solidFill>
              </a:rPr>
              <a:t>agrégé</a:t>
            </a:r>
            <a:r>
              <a:rPr lang="en-GB" dirty="0">
                <a:solidFill>
                  <a:srgbClr val="FF0000"/>
                </a:solidFill>
              </a:rPr>
              <a:t> par</a:t>
            </a:r>
            <a:r>
              <a:rPr lang="en-GB" dirty="0"/>
              <a:t>] (with inverse “aggregates” [</a:t>
            </a:r>
            <a:r>
              <a:rPr lang="en-GB" dirty="0" err="1">
                <a:solidFill>
                  <a:srgbClr val="FF0000"/>
                </a:solidFill>
              </a:rPr>
              <a:t>réciproque</a:t>
            </a:r>
            <a:r>
              <a:rPr lang="en-GB" dirty="0">
                <a:solidFill>
                  <a:srgbClr val="FF0000"/>
                </a:solidFill>
              </a:rPr>
              <a:t> “</a:t>
            </a:r>
            <a:r>
              <a:rPr lang="en-GB" dirty="0" err="1">
                <a:solidFill>
                  <a:srgbClr val="FF0000"/>
                </a:solidFill>
              </a:rPr>
              <a:t>agrège</a:t>
            </a:r>
            <a:r>
              <a:rPr lang="en-GB" dirty="0">
                <a:solidFill>
                  <a:srgbClr val="FF0000"/>
                </a:solidFill>
              </a:rPr>
              <a:t>”</a:t>
            </a:r>
            <a:r>
              <a:rPr lang="en-GB" dirty="0"/>
              <a:t>]).</a:t>
            </a:r>
          </a:p>
          <a:p>
            <a:endParaRPr lang="en-GB" dirty="0"/>
          </a:p>
          <a:p>
            <a:r>
              <a:rPr lang="en-GB" dirty="0"/>
              <a:t>The terminology will be confusing until we become familiar with the new RDA Toolkit.</a:t>
            </a:r>
          </a:p>
          <a:p>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identifies three distinct categories of aggregate that are based on the relationships between the expressions selected by the aggregating work and expression.</a:t>
            </a:r>
          </a:p>
          <a:p>
            <a:endParaRPr lang="en-GB" dirty="0"/>
          </a:p>
          <a:p>
            <a:r>
              <a:rPr lang="en-GB" dirty="0"/>
              <a:t>In a collection aggregate, the expressions realize [</a:t>
            </a:r>
            <a:r>
              <a:rPr lang="en-GB" dirty="0" err="1">
                <a:solidFill>
                  <a:srgbClr val="FF0000"/>
                </a:solidFill>
              </a:rPr>
              <a:t>réalise</a:t>
            </a:r>
            <a:r>
              <a:rPr lang="en-GB" dirty="0"/>
              <a:t>] works that are intended by their creators to stand alone.</a:t>
            </a:r>
          </a:p>
          <a:p>
            <a:endParaRPr lang="en-GB" dirty="0"/>
          </a:p>
          <a:p>
            <a:r>
              <a:rPr lang="en-GB" dirty="0"/>
              <a:t>In an augmentation aggregate, one of the expressions realizes a work that is intended by its creator to stand alone, and the other expressions realize works that are intended to augment the stand alone work.</a:t>
            </a:r>
          </a:p>
          <a:p>
            <a:endParaRPr lang="en-GB" dirty="0"/>
          </a:p>
          <a:p>
            <a:r>
              <a:rPr lang="en-GB" dirty="0"/>
              <a:t>In a parallel aggregate, all of the expressions realize the same work in translations or different scripts.</a:t>
            </a:r>
          </a:p>
          <a:p>
            <a:endParaRPr lang="en-GB" dirty="0"/>
          </a:p>
          <a:p>
            <a:r>
              <a:rPr lang="en-GB" dirty="0"/>
              <a:t>It is possible for an aggregate to combine different types. For example, an anthology of poems with a commentary and translation of each poem is a combination of all three types.</a:t>
            </a:r>
          </a:p>
        </p:txBody>
      </p:sp>
      <p:sp>
        <p:nvSpPr>
          <p:cNvPr id="4" name="Date Placeholder 3"/>
          <p:cNvSpPr>
            <a:spLocks noGrp="1"/>
          </p:cNvSpPr>
          <p:nvPr>
            <p:ph type="dt" idx="1"/>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3354553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describe a “serial” [</a:t>
            </a:r>
            <a:r>
              <a:rPr lang="en-GB" dirty="0">
                <a:solidFill>
                  <a:srgbClr val="FF0000"/>
                </a:solidFill>
              </a:rPr>
              <a:t>publication </a:t>
            </a:r>
            <a:r>
              <a:rPr lang="en-GB" dirty="0" err="1">
                <a:solidFill>
                  <a:srgbClr val="FF0000"/>
                </a:solidFill>
              </a:rPr>
              <a:t>en</a:t>
            </a:r>
            <a:r>
              <a:rPr lang="en-GB" dirty="0">
                <a:solidFill>
                  <a:srgbClr val="FF0000"/>
                </a:solidFill>
              </a:rPr>
              <a:t> </a:t>
            </a:r>
            <a:r>
              <a:rPr lang="en-GB" dirty="0" err="1">
                <a:solidFill>
                  <a:srgbClr val="FF0000"/>
                </a:solidFill>
              </a:rPr>
              <a:t>série</a:t>
            </a:r>
            <a:r>
              <a:rPr lang="en-GB" dirty="0"/>
              <a:t>] as a complex combination of whole/part and aggregation relationships between manifestations.</a:t>
            </a:r>
          </a:p>
          <a:p>
            <a:endParaRPr lang="en-GB" dirty="0"/>
          </a:p>
          <a:p>
            <a:r>
              <a:rPr lang="en-GB" dirty="0"/>
              <a:t>RDA implements a generalization of the model of a serial manifestation [</a:t>
            </a:r>
            <a:r>
              <a:rPr lang="en-GB" dirty="0">
                <a:solidFill>
                  <a:srgbClr val="FF0000"/>
                </a:solidFill>
              </a:rPr>
              <a:t>manifestation </a:t>
            </a:r>
            <a:r>
              <a:rPr lang="en-GB" dirty="0" err="1">
                <a:solidFill>
                  <a:srgbClr val="FF0000"/>
                </a:solidFill>
              </a:rPr>
              <a:t>en</a:t>
            </a:r>
            <a:r>
              <a:rPr lang="en-GB" dirty="0">
                <a:solidFill>
                  <a:srgbClr val="FF0000"/>
                </a:solidFill>
              </a:rPr>
              <a:t> </a:t>
            </a:r>
            <a:r>
              <a:rPr lang="en-GB" dirty="0" err="1">
                <a:solidFill>
                  <a:srgbClr val="FF0000"/>
                </a:solidFill>
              </a:rPr>
              <a:t>série</a:t>
            </a:r>
            <a:r>
              <a:rPr lang="en-GB" dirty="0"/>
              <a:t>] being “published over time”.</a:t>
            </a:r>
          </a:p>
          <a:p>
            <a:endParaRPr lang="en-GB" dirty="0"/>
          </a:p>
          <a:p>
            <a:r>
              <a:rPr lang="en-GB" dirty="0"/>
              <a:t>This is the concept of a diachronic work.</a:t>
            </a:r>
          </a:p>
          <a:p>
            <a:endParaRPr lang="en-GB" dirty="0"/>
          </a:p>
          <a:p>
            <a:r>
              <a:rPr lang="en-GB" dirty="0"/>
              <a:t>If the content is embodied in a manifestation over a timespan, then the content changes during that timespan.</a:t>
            </a:r>
          </a:p>
          <a:p>
            <a:endParaRPr lang="en-GB" dirty="0"/>
          </a:p>
          <a:p>
            <a:r>
              <a:rPr lang="en-GB" dirty="0"/>
              <a:t>The RDA/ONIX Framework for Resource Categorization [</a:t>
            </a:r>
            <a:r>
              <a:rPr lang="en-GB" dirty="0">
                <a:solidFill>
                  <a:srgbClr val="FF0000"/>
                </a:solidFill>
              </a:rPr>
              <a:t>cadre RDA/</a:t>
            </a:r>
            <a:r>
              <a:rPr lang="en-GB" dirty="0" err="1">
                <a:solidFill>
                  <a:srgbClr val="FF0000"/>
                </a:solidFill>
              </a:rPr>
              <a:t>ONIX</a:t>
            </a:r>
            <a:r>
              <a:rPr lang="en-GB" dirty="0">
                <a:solidFill>
                  <a:srgbClr val="FF0000"/>
                </a:solidFill>
              </a:rPr>
              <a:t> pour la </a:t>
            </a:r>
            <a:r>
              <a:rPr lang="en-GB" dirty="0" err="1">
                <a:solidFill>
                  <a:srgbClr val="FF0000"/>
                </a:solidFill>
              </a:rPr>
              <a:t>catégorisation</a:t>
            </a:r>
            <a:r>
              <a:rPr lang="en-GB" dirty="0">
                <a:solidFill>
                  <a:srgbClr val="FF0000"/>
                </a:solidFill>
              </a:rPr>
              <a:t> des </a:t>
            </a:r>
            <a:r>
              <a:rPr lang="en-GB" dirty="0" err="1">
                <a:solidFill>
                  <a:srgbClr val="FF0000"/>
                </a:solidFill>
              </a:rPr>
              <a:t>ressources</a:t>
            </a:r>
            <a:r>
              <a:rPr lang="en-GB" dirty="0"/>
              <a:t>] provides a model of basic attributes of a resource, described in RDA using the Work, Expression, Manifestation, and Item entities. The Framework is the underlying ontology [</a:t>
            </a:r>
            <a:r>
              <a:rPr lang="en-GB" dirty="0" err="1">
                <a:solidFill>
                  <a:srgbClr val="FF0000"/>
                </a:solidFill>
              </a:rPr>
              <a:t>ontologie</a:t>
            </a:r>
            <a:r>
              <a:rPr lang="en-GB" dirty="0"/>
              <a:t>] of the RDA carrier, content, and media types [</a:t>
            </a:r>
            <a:r>
              <a:rPr lang="en-GB" dirty="0">
                <a:solidFill>
                  <a:srgbClr val="FF0000"/>
                </a:solidFill>
              </a:rPr>
              <a:t>types de support </a:t>
            </a:r>
            <a:r>
              <a:rPr lang="en-GB" dirty="0" err="1">
                <a:solidFill>
                  <a:srgbClr val="FF0000"/>
                </a:solidFill>
              </a:rPr>
              <a:t>matériel</a:t>
            </a:r>
            <a:r>
              <a:rPr lang="en-GB" dirty="0">
                <a:solidFill>
                  <a:srgbClr val="FF0000"/>
                </a:solidFill>
              </a:rPr>
              <a:t>, de </a:t>
            </a:r>
            <a:r>
              <a:rPr lang="en-GB" dirty="0" err="1">
                <a:solidFill>
                  <a:srgbClr val="FF0000"/>
                </a:solidFill>
              </a:rPr>
              <a:t>contenu</a:t>
            </a:r>
            <a:r>
              <a:rPr lang="en-GB" dirty="0">
                <a:solidFill>
                  <a:srgbClr val="FF0000"/>
                </a:solidFill>
              </a:rPr>
              <a:t> et de </a:t>
            </a:r>
            <a:r>
              <a:rPr lang="en-GB" dirty="0" err="1">
                <a:solidFill>
                  <a:srgbClr val="FF0000"/>
                </a:solidFill>
              </a:rPr>
              <a:t>média</a:t>
            </a:r>
            <a:r>
              <a:rPr lang="en-GB" dirty="0"/>
              <a:t>].</a:t>
            </a:r>
          </a:p>
          <a:p>
            <a:endParaRPr lang="en-GB" dirty="0"/>
          </a:p>
          <a:p>
            <a:r>
              <a:rPr lang="en-GB" dirty="0"/>
              <a:t>The Framework offers three attributes that categorize how content changes over time. For example, the Extension mode [</a:t>
            </a:r>
            <a:r>
              <a:rPr lang="en-GB" dirty="0">
                <a:solidFill>
                  <a:srgbClr val="FF0000"/>
                </a:solidFill>
              </a:rPr>
              <a:t>mode </a:t>
            </a:r>
            <a:r>
              <a:rPr lang="en-GB" dirty="0" err="1">
                <a:solidFill>
                  <a:srgbClr val="FF0000"/>
                </a:solidFill>
              </a:rPr>
              <a:t>d’extension</a:t>
            </a:r>
            <a:r>
              <a:rPr lang="en-GB" dirty="0"/>
              <a:t>] distinguishes succession, where content is accumulated over time, and integration, where content is replaced over time.</a:t>
            </a:r>
          </a:p>
        </p:txBody>
      </p:sp>
      <p:sp>
        <p:nvSpPr>
          <p:cNvPr id="4" name="Date Placeholder 3"/>
          <p:cNvSpPr>
            <a:spLocks noGrp="1"/>
          </p:cNvSpPr>
          <p:nvPr>
            <p:ph type="dt" idx="1"/>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2312542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has a new Work element for “extension plan” [</a:t>
            </a:r>
            <a:r>
              <a:rPr lang="en-GB" dirty="0">
                <a:solidFill>
                  <a:srgbClr val="FF0000"/>
                </a:solidFill>
              </a:rPr>
              <a:t>plan </a:t>
            </a:r>
            <a:r>
              <a:rPr lang="en-GB" dirty="0" err="1">
                <a:solidFill>
                  <a:srgbClr val="FF0000"/>
                </a:solidFill>
              </a:rPr>
              <a:t>d’extension</a:t>
            </a:r>
            <a:r>
              <a:rPr lang="en-GB" dirty="0"/>
              <a:t>] that has a related RDA vocabulary encoding scheme [</a:t>
            </a:r>
            <a:r>
              <a:rPr lang="en-GB" dirty="0" err="1">
                <a:solidFill>
                  <a:srgbClr val="FF0000"/>
                </a:solidFill>
              </a:rPr>
              <a:t>schéma</a:t>
            </a:r>
            <a:r>
              <a:rPr lang="en-GB" dirty="0">
                <a:solidFill>
                  <a:srgbClr val="FF0000"/>
                </a:solidFill>
              </a:rPr>
              <a:t> </a:t>
            </a:r>
            <a:r>
              <a:rPr lang="en-GB" dirty="0" err="1">
                <a:solidFill>
                  <a:srgbClr val="FF0000"/>
                </a:solidFill>
              </a:rPr>
              <a:t>d’encodage</a:t>
            </a:r>
            <a:r>
              <a:rPr lang="en-GB" dirty="0">
                <a:solidFill>
                  <a:srgbClr val="FF0000"/>
                </a:solidFill>
              </a:rPr>
              <a:t> de </a:t>
            </a:r>
            <a:r>
              <a:rPr lang="en-GB" dirty="0" err="1">
                <a:solidFill>
                  <a:srgbClr val="FF0000"/>
                </a:solidFill>
              </a:rPr>
              <a:t>vocabulaire</a:t>
            </a:r>
            <a:r>
              <a:rPr lang="en-GB" dirty="0">
                <a:solidFill>
                  <a:srgbClr val="FF0000"/>
                </a:solidFill>
              </a:rPr>
              <a:t> RDA</a:t>
            </a:r>
            <a:r>
              <a:rPr lang="en-GB" dirty="0"/>
              <a:t>] based on the RDA/ONIX Framework.</a:t>
            </a:r>
          </a:p>
          <a:p>
            <a:endParaRPr lang="en-GB" dirty="0"/>
          </a:p>
          <a:p>
            <a:r>
              <a:rPr lang="en-GB" dirty="0"/>
              <a:t>The vocabulary terms distinguish a serial work from a static work, and distinguish serials works by their extension mode and extension termination.</a:t>
            </a:r>
          </a:p>
          <a:p>
            <a:endParaRPr lang="en-GB" dirty="0"/>
          </a:p>
          <a:p>
            <a:r>
              <a:rPr lang="en-GB" dirty="0"/>
              <a:t>A typical “serial” is a diachronic work with a “successive indeterminate plan” for extension of its content: the content will be added over time, and the timespan is open-ended.</a:t>
            </a:r>
          </a:p>
        </p:txBody>
      </p:sp>
      <p:sp>
        <p:nvSpPr>
          <p:cNvPr id="4" name="Date Placeholder 3"/>
          <p:cNvSpPr>
            <a:spLocks noGrp="1"/>
          </p:cNvSpPr>
          <p:nvPr>
            <p:ph type="dt" idx="1"/>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970918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well-formed RDA description is coherent if it complies with the RDA ontology, as represented in the RDA Registry [</a:t>
            </a:r>
            <a:r>
              <a:rPr lang="en-GB" dirty="0" err="1">
                <a:solidFill>
                  <a:srgbClr val="FF0000"/>
                </a:solidFill>
              </a:rPr>
              <a:t>registre</a:t>
            </a:r>
            <a:r>
              <a:rPr lang="en-GB" dirty="0">
                <a:solidFill>
                  <a:srgbClr val="FF0000"/>
                </a:solidFill>
              </a:rPr>
              <a:t> RDA</a:t>
            </a:r>
            <a:r>
              <a:rPr lang="en-GB" dirty="0"/>
              <a:t>]. The RDA ontology is now compatible with the ontology of the LRM.</a:t>
            </a:r>
          </a:p>
          <a:p>
            <a:endParaRPr lang="en-GB" dirty="0"/>
          </a:p>
          <a:p>
            <a:r>
              <a:rPr lang="en-GB" dirty="0"/>
              <a:t>In particular, the LRM retains the cardinality restrictions between the FRBR entities. The scope of the Item entity is further clarified: all characteristics that are common to all items that exemplify a manifestation are recorded as characteristics of the manifestation, even if there is only one item (for example, a manuscript).</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3679508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additional cardinality restrictions that apply to serial works.</a:t>
            </a:r>
          </a:p>
          <a:p>
            <a:endParaRPr lang="en-GB" dirty="0"/>
          </a:p>
          <a:p>
            <a:r>
              <a:rPr lang="en-GB" dirty="0"/>
              <a:t>A serial work is realized by only one expression embodied in only one manifestation. Any change in any of these entities results in a new serial work; for example, a serial published in two different carrier types is modelled as two separate serial works.</a:t>
            </a:r>
          </a:p>
          <a:p>
            <a:endParaRPr lang="en-GB" dirty="0"/>
          </a:p>
          <a:p>
            <a:r>
              <a:rPr lang="en-GB" dirty="0"/>
              <a:t>This is known as the </a:t>
            </a:r>
            <a:r>
              <a:rPr lang="en-GB" dirty="0" err="1"/>
              <a:t>WEM</a:t>
            </a:r>
            <a:r>
              <a:rPr lang="en-GB" dirty="0"/>
              <a:t> lock [</a:t>
            </a:r>
            <a:r>
              <a:rPr lang="en-GB" dirty="0" err="1">
                <a:solidFill>
                  <a:srgbClr val="FF0000"/>
                </a:solidFill>
              </a:rPr>
              <a:t>verrou</a:t>
            </a:r>
            <a:r>
              <a:rPr lang="en-GB" dirty="0">
                <a:solidFill>
                  <a:srgbClr val="FF0000"/>
                </a:solidFill>
              </a:rPr>
              <a:t> OEM</a:t>
            </a:r>
            <a:r>
              <a:rPr lang="en-GB" dirty="0"/>
              <a:t>].</a:t>
            </a:r>
          </a:p>
          <a:p>
            <a:endParaRPr lang="en-GB" dirty="0"/>
          </a:p>
          <a:p>
            <a:r>
              <a:rPr lang="en-GB" dirty="0"/>
              <a:t>The essential fact behind these restrictions is that no plan can predict the future. A publisher may decide to stop publication on a specific carrier, or terminate the publication altogether.</a:t>
            </a:r>
          </a:p>
          <a:p>
            <a:endParaRPr lang="en-GB" dirty="0"/>
          </a:p>
          <a:p>
            <a:r>
              <a:rPr lang="en-GB" dirty="0"/>
              <a:t>The creator of a serial work may decided to split the content into two separate works from a specific point in time, or merge works, etc. These types of change are familiar to serials librarians. The LRM and RDA now provide a clearer approach for recording these changes as they occur.</a:t>
            </a:r>
          </a:p>
          <a:p>
            <a:endParaRPr lang="en-GB" dirty="0"/>
          </a:p>
          <a:p>
            <a:r>
              <a:rPr lang="en-GB" dirty="0"/>
              <a:t>The new approach requires a significant change in the context of describing serials and other diachronic works, but the data to be recorded remains the same.</a:t>
            </a:r>
          </a:p>
        </p:txBody>
      </p:sp>
      <p:sp>
        <p:nvSpPr>
          <p:cNvPr id="4" name="Date Placeholder 3"/>
          <p:cNvSpPr>
            <a:spLocks noGrp="1"/>
          </p:cNvSpPr>
          <p:nvPr>
            <p:ph type="dt" idx="10"/>
          </p:nvPr>
        </p:nvSpPr>
        <p:spPr/>
        <p:txBody>
          <a:bodyPr/>
          <a:lstStyle/>
          <a:p>
            <a:fld id="{A80CCE7E-43AE-4D7A-AD6D-EFF496C901FD}" type="datetime4">
              <a:rPr lang="en-US" smtClean="0"/>
              <a:t>November 1,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36323122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November 1,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130800" y="1285000"/>
            <a:ext cx="10794000" cy="790986"/>
          </a:xfrm>
        </p:spPr>
        <p:txBody>
          <a:bodyPr/>
          <a:lstStyle/>
          <a:p>
            <a:r>
              <a:rPr lang="en-GB" noProof="0" dirty="0"/>
              <a:t>Titre page courante</a:t>
            </a:r>
          </a:p>
        </p:txBody>
      </p:sp>
      <p:sp>
        <p:nvSpPr>
          <p:cNvPr id="3" name="Espace réservé du contenu 2"/>
          <p:cNvSpPr>
            <a:spLocks noGrp="1"/>
          </p:cNvSpPr>
          <p:nvPr>
            <p:ph idx="1" hasCustomPrompt="1"/>
          </p:nvPr>
        </p:nvSpPr>
        <p:spPr>
          <a:xfrm>
            <a:off x="1130800" y="2570000"/>
            <a:ext cx="10794000" cy="5654000"/>
          </a:xfrm>
        </p:spPr>
        <p:txBody>
          <a:bodyPr/>
          <a:lstStyle>
            <a:lvl1pPr marL="367177" marR="0" indent="-367177" algn="l" defTabSz="489570" rtl="0" eaLnBrk="1" fontAlgn="auto" latinLnBrk="0" hangingPunct="1">
              <a:lnSpc>
                <a:spcPct val="100000"/>
              </a:lnSpc>
              <a:spcBef>
                <a:spcPct val="20000"/>
              </a:spcBef>
              <a:spcAft>
                <a:spcPts val="0"/>
              </a:spcAft>
              <a:buClrTx/>
              <a:buSzTx/>
              <a:buFontTx/>
              <a:buChar char="-"/>
              <a:tabLst/>
              <a:defRPr/>
            </a:lvl1pPr>
            <a:lvl2pPr marL="550766" marR="0" indent="-367177" algn="l" defTabSz="489570" rtl="0" eaLnBrk="1" fontAlgn="auto" latinLnBrk="0" hangingPunct="1">
              <a:lnSpc>
                <a:spcPct val="100000"/>
              </a:lnSpc>
              <a:spcBef>
                <a:spcPct val="20000"/>
              </a:spcBef>
              <a:spcAft>
                <a:spcPts val="0"/>
              </a:spcAft>
              <a:buClrTx/>
              <a:buSzTx/>
              <a:buFont typeface="Arial" panose="020B0604020202020204" pitchFamily="34" charset="0"/>
              <a:buChar char="•"/>
              <a:tabLst/>
              <a:defRPr/>
            </a:lvl2pPr>
            <a:lvl3pPr marL="936642" marR="0" indent="-367177" algn="l" defTabSz="489570" rtl="0" eaLnBrk="1" fontAlgn="auto" latinLnBrk="0" hangingPunct="1">
              <a:lnSpc>
                <a:spcPct val="100000"/>
              </a:lnSpc>
              <a:spcBef>
                <a:spcPct val="20000"/>
              </a:spcBef>
              <a:spcAft>
                <a:spcPts val="0"/>
              </a:spcAft>
              <a:buClrTx/>
              <a:buSzTx/>
              <a:buFont typeface="Courier New" panose="02070309020205020404" pitchFamily="49" charset="0"/>
              <a:buChar char="o"/>
              <a:tabLst/>
              <a:defRPr/>
            </a:lvl3pPr>
            <a:lvl4pPr marL="2080671" marR="0" indent="-367177" algn="l" defTabSz="489570" rtl="0" eaLnBrk="1" fontAlgn="auto" latinLnBrk="0" hangingPunct="1">
              <a:lnSpc>
                <a:spcPct val="100000"/>
              </a:lnSpc>
              <a:spcBef>
                <a:spcPct val="20000"/>
              </a:spcBef>
              <a:spcAft>
                <a:spcPts val="0"/>
              </a:spcAft>
              <a:buClrTx/>
              <a:buSzTx/>
              <a:buFont typeface="Arial"/>
              <a:buChar char="–"/>
              <a:tabLst/>
              <a:defRPr/>
            </a:lvl4pPr>
            <a:lvl5pPr marL="2570241" marR="0" indent="-367177" algn="l" defTabSz="489570" rtl="0" eaLnBrk="1" fontAlgn="auto" latinLnBrk="0" hangingPunct="1">
              <a:lnSpc>
                <a:spcPct val="100000"/>
              </a:lnSpc>
              <a:spcBef>
                <a:spcPct val="20000"/>
              </a:spcBef>
              <a:spcAft>
                <a:spcPts val="0"/>
              </a:spcAft>
              <a:buClrTx/>
              <a:buSzTx/>
              <a:buFont typeface="Arial"/>
              <a:buChar char="»"/>
              <a:tabLst/>
              <a:defRPr sz="1499"/>
            </a:lvl5pPr>
          </a:lstStyle>
          <a:p>
            <a:pPr marL="367177" marR="0" lvl="0" indent="-367177" algn="l" defTabSz="489570" rtl="0" eaLnBrk="1" fontAlgn="auto" latinLnBrk="0" hangingPunct="1">
              <a:lnSpc>
                <a:spcPct val="100000"/>
              </a:lnSpc>
              <a:spcBef>
                <a:spcPct val="20000"/>
              </a:spcBef>
              <a:spcAft>
                <a:spcPts val="0"/>
              </a:spcAft>
              <a:buClrTx/>
              <a:buSzTx/>
              <a:tabLst/>
              <a:defRPr/>
            </a:pPr>
            <a:r>
              <a:rPr lang="en-GB" noProof="0" dirty="0"/>
              <a:t>Premier </a:t>
            </a:r>
            <a:r>
              <a:rPr lang="en-GB" noProof="0" dirty="0" err="1"/>
              <a:t>niveau</a:t>
            </a:r>
            <a:endParaRPr lang="en-GB" noProof="0" dirty="0"/>
          </a:p>
          <a:p>
            <a:pPr marL="550766" marR="0" lvl="1" indent="-367177" algn="l" defTabSz="489570" rtl="0" eaLnBrk="1" fontAlgn="auto" latinLnBrk="0" hangingPunct="1">
              <a:lnSpc>
                <a:spcPct val="100000"/>
              </a:lnSpc>
              <a:spcBef>
                <a:spcPct val="20000"/>
              </a:spcBef>
              <a:spcAft>
                <a:spcPts val="0"/>
              </a:spcAft>
              <a:buClrTx/>
              <a:buSzTx/>
              <a:tabLst/>
              <a:defRPr/>
            </a:pPr>
            <a:r>
              <a:rPr lang="en-GB" noProof="0" dirty="0" err="1"/>
              <a:t>Deuxième</a:t>
            </a:r>
            <a:r>
              <a:rPr lang="en-GB" noProof="0" dirty="0"/>
              <a:t> </a:t>
            </a:r>
            <a:r>
              <a:rPr lang="en-GB" noProof="0" dirty="0" err="1"/>
              <a:t>niveau</a:t>
            </a:r>
            <a:endParaRPr lang="en-GB" noProof="0" dirty="0"/>
          </a:p>
          <a:p>
            <a:pPr marL="936642" marR="0" lvl="2" indent="-367177" algn="l" defTabSz="489570" rtl="0" eaLnBrk="1" fontAlgn="auto" latinLnBrk="0" hangingPunct="1">
              <a:lnSpc>
                <a:spcPct val="100000"/>
              </a:lnSpc>
              <a:spcBef>
                <a:spcPct val="20000"/>
              </a:spcBef>
              <a:spcAft>
                <a:spcPts val="0"/>
              </a:spcAft>
              <a:buClrTx/>
              <a:buSzTx/>
              <a:tabLst/>
              <a:defRPr/>
            </a:pPr>
            <a:r>
              <a:rPr lang="en-GB" noProof="0" dirty="0" err="1"/>
              <a:t>Troisième</a:t>
            </a:r>
            <a:r>
              <a:rPr lang="en-GB" noProof="0" dirty="0"/>
              <a:t> </a:t>
            </a:r>
            <a:r>
              <a:rPr lang="en-GB" noProof="0" dirty="0" err="1"/>
              <a:t>niveau</a:t>
            </a:r>
            <a:endParaRPr lang="en-GB" noProof="0" dirty="0"/>
          </a:p>
          <a:p>
            <a:pPr marL="2080671" marR="0" lvl="3" indent="-367177" algn="l" defTabSz="489570" rtl="0" eaLnBrk="1" fontAlgn="auto" latinLnBrk="0" hangingPunct="1">
              <a:lnSpc>
                <a:spcPct val="100000"/>
              </a:lnSpc>
              <a:spcBef>
                <a:spcPct val="20000"/>
              </a:spcBef>
              <a:spcAft>
                <a:spcPts val="0"/>
              </a:spcAft>
              <a:buClrTx/>
              <a:buSzTx/>
              <a:tabLst/>
              <a:defRPr/>
            </a:pPr>
            <a:r>
              <a:rPr lang="en-GB" noProof="0" dirty="0" err="1"/>
              <a:t>Quatrième</a:t>
            </a:r>
            <a:r>
              <a:rPr lang="en-GB" noProof="0" dirty="0"/>
              <a:t> </a:t>
            </a:r>
            <a:r>
              <a:rPr lang="en-GB" noProof="0" dirty="0" err="1"/>
              <a:t>niveau</a:t>
            </a:r>
            <a:endParaRPr lang="en-GB" noProof="0" dirty="0"/>
          </a:p>
          <a:p>
            <a:pPr marL="2570241" marR="0" lvl="4" indent="-367177" algn="l" defTabSz="489570" rtl="0" eaLnBrk="1" fontAlgn="auto" latinLnBrk="0" hangingPunct="1">
              <a:lnSpc>
                <a:spcPct val="100000"/>
              </a:lnSpc>
              <a:spcBef>
                <a:spcPct val="20000"/>
              </a:spcBef>
              <a:spcAft>
                <a:spcPts val="0"/>
              </a:spcAft>
              <a:buClrTx/>
              <a:buSzTx/>
              <a:tabLst/>
              <a:defRPr/>
            </a:pPr>
            <a:r>
              <a:rPr lang="en-GB" noProof="0" dirty="0" err="1"/>
              <a:t>Cinquième</a:t>
            </a:r>
            <a:r>
              <a:rPr lang="en-GB" noProof="0" dirty="0"/>
              <a:t> </a:t>
            </a:r>
            <a:r>
              <a:rPr lang="en-GB" noProof="0" dirty="0" err="1"/>
              <a:t>niveau</a:t>
            </a:r>
            <a:endParaRPr lang="en-GB" noProof="0" dirty="0"/>
          </a:p>
          <a:p>
            <a:pPr marL="367177" marR="0" lvl="0" indent="-367177" algn="l" defTabSz="489570" rtl="0" eaLnBrk="1" fontAlgn="auto" latinLnBrk="0" hangingPunct="1">
              <a:lnSpc>
                <a:spcPct val="100000"/>
              </a:lnSpc>
              <a:spcBef>
                <a:spcPct val="20000"/>
              </a:spcBef>
              <a:spcAft>
                <a:spcPts val="0"/>
              </a:spcAft>
              <a:buClrTx/>
              <a:buSzTx/>
              <a:buFontTx/>
              <a:buChar char="-"/>
              <a:tabLst/>
              <a:defRPr/>
            </a:pPr>
            <a:endParaRPr kumimoji="0" lang="en-GB" sz="1499" b="0" i="0" u="none" strike="noStrike" kern="1200" cap="none" spc="0" normalizeH="0" baseline="0" noProof="0" dirty="0">
              <a:ln>
                <a:noFill/>
              </a:ln>
              <a:solidFill>
                <a:srgbClr val="646464"/>
              </a:solidFill>
              <a:effectLst/>
              <a:uLnTx/>
              <a:uFillTx/>
              <a:latin typeface="+mn-lt"/>
              <a:ea typeface="+mn-ea"/>
              <a:cs typeface="+mn-cs"/>
            </a:endParaRPr>
          </a:p>
        </p:txBody>
      </p:sp>
      <p:sp>
        <p:nvSpPr>
          <p:cNvPr id="5" name="Espace réservé du pied de page 4"/>
          <p:cNvSpPr>
            <a:spLocks noGrp="1"/>
          </p:cNvSpPr>
          <p:nvPr>
            <p:ph type="ftr" sz="quarter" idx="11"/>
          </p:nvPr>
        </p:nvSpPr>
        <p:spPr/>
        <p:txBody>
          <a:bodyPr/>
          <a:lstStyle/>
          <a:p>
            <a:endParaRPr lang="en-GB" dirty="0">
              <a:solidFill>
                <a:prstClr val="black"/>
              </a:solidFill>
            </a:endParaRPr>
          </a:p>
        </p:txBody>
      </p:sp>
      <p:sp>
        <p:nvSpPr>
          <p:cNvPr id="7" name="Slide Number Placeholder 5"/>
          <p:cNvSpPr>
            <a:spLocks noGrp="1"/>
          </p:cNvSpPr>
          <p:nvPr>
            <p:ph type="sldNum" sz="quarter" idx="4"/>
          </p:nvPr>
        </p:nvSpPr>
        <p:spPr>
          <a:xfrm>
            <a:off x="10752880" y="8916795"/>
            <a:ext cx="516784" cy="519140"/>
          </a:xfrm>
          <a:prstGeom prst="rect">
            <a:avLst/>
          </a:prstGeom>
        </p:spPr>
        <p:txBody>
          <a:bodyPr vert="horz" lIns="0" tIns="0" rIns="0" bIns="0" rtlCol="0" anchor="ctr" anchorCtr="0">
            <a:noAutofit/>
          </a:bodyPr>
          <a:lstStyle>
            <a:lvl1pPr algn="ctr">
              <a:defRPr sz="1713">
                <a:solidFill>
                  <a:srgbClr val="D66E09"/>
                </a:solidFill>
                <a:latin typeface="DIN-Light"/>
                <a:cs typeface="DIN-Light"/>
              </a:defRPr>
            </a:lvl1pPr>
          </a:lstStyle>
          <a:p>
            <a:pPr defTabSz="489570"/>
            <a:fld id="{41B22B7B-F849-4AB3-9F95-0DADF8D55DF0}" type="slidenum">
              <a:rPr lang="en-US" smtClean="0"/>
              <a:pPr defTabSz="489570"/>
              <a:t>‹#›</a:t>
            </a:fld>
            <a:endParaRPr lang="en-US" dirty="0"/>
          </a:p>
        </p:txBody>
      </p:sp>
      <p:sp>
        <p:nvSpPr>
          <p:cNvPr id="8" name="Rectangle 7">
            <a:hlinkClick r:id="" action="ppaction://hlinkshowjump?jump=nextslide"/>
          </p:cNvPr>
          <p:cNvSpPr/>
          <p:nvPr userDrawn="1"/>
        </p:nvSpPr>
        <p:spPr>
          <a:xfrm>
            <a:off x="11455384"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9" name="Rectangle 8">
            <a:hlinkClick r:id="" action="ppaction://hlinkshowjump?jump=lastslide"/>
          </p:cNvPr>
          <p:cNvSpPr/>
          <p:nvPr userDrawn="1"/>
        </p:nvSpPr>
        <p:spPr>
          <a:xfrm>
            <a:off x="12153496"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0" name="Rectangle 9">
            <a:hlinkClick r:id="" action="ppaction://hlinkshowjump?jump=firstslide"/>
          </p:cNvPr>
          <p:cNvSpPr/>
          <p:nvPr userDrawn="1"/>
        </p:nvSpPr>
        <p:spPr>
          <a:xfrm>
            <a:off x="9351982"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1" name="Rectangle 10">
            <a:hlinkClick r:id="" action="ppaction://hlinkshowjump?jump=previousslide"/>
          </p:cNvPr>
          <p:cNvSpPr/>
          <p:nvPr userDrawn="1"/>
        </p:nvSpPr>
        <p:spPr>
          <a:xfrm>
            <a:off x="10050093"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Tree>
    <p:extLst>
      <p:ext uri="{BB962C8B-B14F-4D97-AF65-F5344CB8AC3E}">
        <p14:creationId xmlns:p14="http://schemas.microsoft.com/office/powerpoint/2010/main" val="101700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November 1,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November 1,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November 1,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November 1,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November 1,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0F96D-5BDA-4C1D-BCD7-1A03F1B7E144}" type="datetimeFigureOut">
              <a:rPr lang="en-GB" smtClean="0"/>
              <a:t>01/11/2018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A48D05-AF44-4D94-A505-D97A91433368}" type="slidenum">
              <a:rPr lang="en-GB" smtClean="0"/>
              <a:t>‹#›</a:t>
            </a:fld>
            <a:endParaRPr lang="en-GB"/>
          </a:p>
        </p:txBody>
      </p:sp>
    </p:spTree>
    <p:extLst>
      <p:ext uri="{BB962C8B-B14F-4D97-AF65-F5344CB8AC3E}">
        <p14:creationId xmlns:p14="http://schemas.microsoft.com/office/powerpoint/2010/main" val="8483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November 1, 2018</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50455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The new RDA: resource description in libraries and beyond</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2"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 id="2147483679" r:id="rId9"/>
    <p:sldLayoutId id="2147483680" r:id="rId10"/>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272804E9-DEAF-46AD-95B2-D63C78700BF2}" type="datetime4">
              <a:rPr lang="en-US" smtClean="0"/>
              <a:t>November 1,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1193800" y="716373"/>
            <a:ext cx="10668000" cy="2800767"/>
          </a:xfrm>
          <a:prstGeom prst="rect">
            <a:avLst/>
          </a:prstGeom>
          <a:noFill/>
        </p:spPr>
        <p:txBody>
          <a:bodyPr wrap="square" rtlCol="0">
            <a:spAutoFit/>
          </a:bodyPr>
          <a:lstStyle/>
          <a:p>
            <a:pPr algn="ctr"/>
            <a:r>
              <a:rPr lang="fr-CA" sz="8800" dirty="0">
                <a:solidFill>
                  <a:schemeClr val="tx2"/>
                </a:solidFill>
              </a:rPr>
              <a:t>Agrégats</a:t>
            </a:r>
            <a:r>
              <a:rPr lang="en-US" sz="8800" dirty="0">
                <a:solidFill>
                  <a:schemeClr val="tx2"/>
                </a:solidFill>
              </a:rPr>
              <a:t> et </a:t>
            </a:r>
            <a:r>
              <a:rPr lang="fr-CA" sz="8800" dirty="0">
                <a:solidFill>
                  <a:schemeClr val="tx2"/>
                </a:solidFill>
              </a:rPr>
              <a:t>œuvres diachroniques</a:t>
            </a:r>
          </a:p>
        </p:txBody>
      </p:sp>
      <p:sp>
        <p:nvSpPr>
          <p:cNvPr id="5" name="TextBox 4">
            <a:extLst>
              <a:ext uri="{FF2B5EF4-FFF2-40B4-BE49-F238E27FC236}">
                <a16:creationId xmlns:a16="http://schemas.microsoft.com/office/drawing/2014/main" id="{15813FB1-E211-4561-901E-456C608675E0}"/>
              </a:ext>
            </a:extLst>
          </p:cNvPr>
          <p:cNvSpPr txBox="1"/>
          <p:nvPr/>
        </p:nvSpPr>
        <p:spPr>
          <a:xfrm>
            <a:off x="578774" y="4920344"/>
            <a:ext cx="11887200" cy="2554545"/>
          </a:xfrm>
          <a:prstGeom prst="rect">
            <a:avLst/>
          </a:prstGeom>
          <a:noFill/>
        </p:spPr>
        <p:txBody>
          <a:bodyPr wrap="square" rtlCol="0">
            <a:spAutoFit/>
          </a:bodyPr>
          <a:lstStyle/>
          <a:p>
            <a:pPr algn="ctr"/>
            <a:r>
              <a:rPr lang="fr-CA" sz="4000" dirty="0">
                <a:solidFill>
                  <a:schemeClr val="tx2"/>
                </a:solidFill>
              </a:rPr>
              <a:t>Gordon </a:t>
            </a:r>
            <a:r>
              <a:rPr lang="fr-CA" sz="4000" dirty="0" err="1">
                <a:solidFill>
                  <a:schemeClr val="tx2"/>
                </a:solidFill>
              </a:rPr>
              <a:t>Dunsire</a:t>
            </a:r>
            <a:r>
              <a:rPr lang="fr-CA" sz="4000" dirty="0">
                <a:solidFill>
                  <a:schemeClr val="tx2"/>
                </a:solidFill>
              </a:rPr>
              <a:t>, Président du RSC</a:t>
            </a:r>
          </a:p>
          <a:p>
            <a:pPr algn="ctr"/>
            <a:r>
              <a:rPr lang="fr-CA" sz="4000" dirty="0">
                <a:solidFill>
                  <a:schemeClr val="tx2"/>
                </a:solidFill>
              </a:rPr>
              <a:t>Présenté lors de la conférence « Le RDA </a:t>
            </a:r>
            <a:r>
              <a:rPr lang="fr-CA" sz="4000" dirty="0" err="1">
                <a:solidFill>
                  <a:schemeClr val="tx2"/>
                </a:solidFill>
              </a:rPr>
              <a:t>Toolkit</a:t>
            </a:r>
            <a:r>
              <a:rPr lang="fr-CA" sz="4000" dirty="0">
                <a:solidFill>
                  <a:schemeClr val="tx2"/>
                </a:solidFill>
              </a:rPr>
              <a:t> repensé : ce qu’il faut savoir pour s’y préparer »,</a:t>
            </a:r>
          </a:p>
          <a:p>
            <a:pPr algn="ctr"/>
            <a:r>
              <a:rPr lang="fr-CA" sz="4000" dirty="0">
                <a:solidFill>
                  <a:schemeClr val="tx2"/>
                </a:solidFill>
              </a:rPr>
              <a:t>Montréal, Québec, Canada, 22 octobre 2018</a:t>
            </a: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GB" noProof="0" dirty="0">
              <a:solidFill>
                <a:prstClr val="black"/>
              </a:solidFill>
            </a:endParaRPr>
          </a:p>
        </p:txBody>
      </p:sp>
      <p:sp>
        <p:nvSpPr>
          <p:cNvPr id="6" name="Rectangle 5"/>
          <p:cNvSpPr/>
          <p:nvPr/>
        </p:nvSpPr>
        <p:spPr>
          <a:xfrm>
            <a:off x="10795000" y="996847"/>
            <a:ext cx="1600199" cy="584775"/>
          </a:xfrm>
          <a:prstGeom prst="rect">
            <a:avLst/>
          </a:prstGeom>
        </p:spPr>
        <p:txBody>
          <a:bodyPr wrap="square">
            <a:spAutoFit/>
          </a:bodyPr>
          <a:lstStyle/>
          <a:p>
            <a:r>
              <a:rPr lang="fr-FR" sz="3210" b="1" dirty="0">
                <a:solidFill>
                  <a:schemeClr val="accent2">
                    <a:lumMod val="75000"/>
                  </a:schemeClr>
                </a:solidFill>
                <a:latin typeface="Arial" panose="020B0604020202020204" pitchFamily="34" charset="0"/>
                <a:cs typeface="Arial" panose="020B0604020202020204" pitchFamily="34" charset="0"/>
              </a:rPr>
              <a:t>Œuvre</a:t>
            </a:r>
            <a:endParaRPr lang="fr-FR" sz="3210" dirty="0">
              <a:solidFill>
                <a:schemeClr val="accent2">
                  <a:lumMod val="75000"/>
                </a:schemeClr>
              </a:solidFill>
              <a:latin typeface="Arial" panose="020B0604020202020204" pitchFamily="34" charset="0"/>
              <a:cs typeface="Arial" panose="020B0604020202020204" pitchFamily="34" charset="0"/>
            </a:endParaRPr>
          </a:p>
        </p:txBody>
      </p:sp>
      <p:sp>
        <p:nvSpPr>
          <p:cNvPr id="7" name="Ellipse 6"/>
          <p:cNvSpPr/>
          <p:nvPr/>
        </p:nvSpPr>
        <p:spPr>
          <a:xfrm>
            <a:off x="256457" y="70954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(imprimé)</a:t>
            </a:r>
            <a:endParaRPr lang="fr-FR" sz="1927" dirty="0"/>
          </a:p>
        </p:txBody>
      </p:sp>
      <p:sp>
        <p:nvSpPr>
          <p:cNvPr id="8" name="Rectangle 7"/>
          <p:cNvSpPr/>
          <p:nvPr/>
        </p:nvSpPr>
        <p:spPr>
          <a:xfrm>
            <a:off x="10203931" y="3968331"/>
            <a:ext cx="2833558" cy="586635"/>
          </a:xfrm>
          <a:prstGeom prst="rect">
            <a:avLst/>
          </a:prstGeom>
        </p:spPr>
        <p:txBody>
          <a:bodyPr wrap="square">
            <a:spAutoFit/>
          </a:bodyPr>
          <a:lstStyle/>
          <a:p>
            <a:r>
              <a:rPr lang="fr-FR" sz="3212" b="1" dirty="0">
                <a:solidFill>
                  <a:schemeClr val="accent2">
                    <a:lumMod val="75000"/>
                  </a:schemeClr>
                </a:solidFill>
                <a:latin typeface="arial" panose="020B0604020202020204" pitchFamily="34" charset="0"/>
              </a:rPr>
              <a:t>Manifestation</a:t>
            </a:r>
            <a:endParaRPr lang="fr-FR" sz="3212" dirty="0">
              <a:solidFill>
                <a:schemeClr val="accent2">
                  <a:lumMod val="75000"/>
                </a:schemeClr>
              </a:solidFill>
            </a:endParaRPr>
          </a:p>
        </p:txBody>
      </p:sp>
      <p:sp>
        <p:nvSpPr>
          <p:cNvPr id="10" name="Rectangle 9"/>
          <p:cNvSpPr/>
          <p:nvPr/>
        </p:nvSpPr>
        <p:spPr>
          <a:xfrm>
            <a:off x="10305886" y="2208259"/>
            <a:ext cx="2520733" cy="586635"/>
          </a:xfrm>
          <a:prstGeom prst="rect">
            <a:avLst/>
          </a:prstGeom>
        </p:spPr>
        <p:txBody>
          <a:bodyPr wrap="square">
            <a:spAutoFit/>
          </a:bodyPr>
          <a:lstStyle/>
          <a:p>
            <a:r>
              <a:rPr lang="fr-FR" sz="3212" b="1" dirty="0">
                <a:solidFill>
                  <a:schemeClr val="accent2">
                    <a:lumMod val="75000"/>
                  </a:schemeClr>
                </a:solidFill>
                <a:latin typeface="arial" panose="020B0604020202020204" pitchFamily="34" charset="0"/>
              </a:rPr>
              <a:t>Expression</a:t>
            </a:r>
            <a:endParaRPr lang="fr-FR" sz="3212" dirty="0">
              <a:solidFill>
                <a:schemeClr val="accent2">
                  <a:lumMod val="75000"/>
                </a:schemeClr>
              </a:solidFill>
            </a:endParaRPr>
          </a:p>
        </p:txBody>
      </p:sp>
      <p:pic>
        <p:nvPicPr>
          <p:cNvPr id="12" name="Image 1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140159" y="3901146"/>
            <a:ext cx="2761073" cy="787209"/>
          </a:xfrm>
          <a:prstGeom prst="rect">
            <a:avLst/>
          </a:prstGeom>
        </p:spPr>
      </p:pic>
      <p:pic>
        <p:nvPicPr>
          <p:cNvPr id="13" name="Picture 2" descr="Afficher l'image d'origin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94458" y="3472918"/>
            <a:ext cx="2355327" cy="171360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Afficher l'image d'origine"/>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595196" y="3686114"/>
            <a:ext cx="570665" cy="570665"/>
          </a:xfrm>
          <a:prstGeom prst="rect">
            <a:avLst/>
          </a:prstGeom>
          <a:noFill/>
          <a:extLst>
            <a:ext uri="{909E8E84-426E-40DD-AFC4-6F175D3DCCD1}">
              <a14:hiddenFill xmlns:a14="http://schemas.microsoft.com/office/drawing/2010/main">
                <a:solidFill>
                  <a:srgbClr val="FFFFFF"/>
                </a:solidFill>
              </a14:hiddenFill>
            </a:ext>
          </a:extLst>
        </p:spPr>
      </p:pic>
      <p:pic>
        <p:nvPicPr>
          <p:cNvPr id="18" name="Image 17"/>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678096" y="3901039"/>
            <a:ext cx="2759994" cy="786901"/>
          </a:xfrm>
          <a:prstGeom prst="rect">
            <a:avLst/>
          </a:prstGeom>
        </p:spPr>
      </p:pic>
      <p:pic>
        <p:nvPicPr>
          <p:cNvPr id="19" name="Picture 6" descr="Afficher l'image d'origin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082022" y="3691842"/>
            <a:ext cx="625209" cy="629739"/>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Connecteur droit 21"/>
          <p:cNvCxnSpPr>
            <a:stCxn id="13" idx="0"/>
            <a:endCxn id="20" idx="4"/>
          </p:cNvCxnSpPr>
          <p:nvPr/>
        </p:nvCxnSpPr>
        <p:spPr>
          <a:xfrm flipH="1" flipV="1">
            <a:off x="1766788" y="2854718"/>
            <a:ext cx="5334" cy="61819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1" name="Connecteur droit 30"/>
          <p:cNvCxnSpPr>
            <a:stCxn id="20" idx="0"/>
            <a:endCxn id="7" idx="4"/>
          </p:cNvCxnSpPr>
          <p:nvPr/>
        </p:nvCxnSpPr>
        <p:spPr>
          <a:xfrm flipV="1">
            <a:off x="1766787" y="1496442"/>
            <a:ext cx="0" cy="57137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0" name="Ellipse 19"/>
          <p:cNvSpPr/>
          <p:nvPr/>
        </p:nvSpPr>
        <p:spPr>
          <a:xfrm>
            <a:off x="256457" y="2067818"/>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(imprimé)</a:t>
            </a:r>
            <a:endParaRPr lang="fr-FR" sz="1927" dirty="0"/>
          </a:p>
        </p:txBody>
      </p:sp>
      <p:sp>
        <p:nvSpPr>
          <p:cNvPr id="23" name="Ellipse 22"/>
          <p:cNvSpPr/>
          <p:nvPr/>
        </p:nvSpPr>
        <p:spPr>
          <a:xfrm>
            <a:off x="3547763" y="702515"/>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cxnSp>
        <p:nvCxnSpPr>
          <p:cNvPr id="24" name="Connecteur droit 23"/>
          <p:cNvCxnSpPr>
            <a:stCxn id="18" idx="0"/>
            <a:endCxn id="28" idx="4"/>
          </p:cNvCxnSpPr>
          <p:nvPr/>
        </p:nvCxnSpPr>
        <p:spPr>
          <a:xfrm flipV="1">
            <a:off x="5058094" y="2856881"/>
            <a:ext cx="5184" cy="1044157"/>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27" name="Connecteur droit 26"/>
          <p:cNvCxnSpPr>
            <a:stCxn id="28" idx="0"/>
            <a:endCxn id="23" idx="4"/>
          </p:cNvCxnSpPr>
          <p:nvPr/>
        </p:nvCxnSpPr>
        <p:spPr>
          <a:xfrm flipH="1" flipV="1">
            <a:off x="5058094" y="1489416"/>
            <a:ext cx="5184" cy="580565"/>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8" name="Ellipse 27"/>
          <p:cNvSpPr/>
          <p:nvPr/>
        </p:nvSpPr>
        <p:spPr>
          <a:xfrm>
            <a:off x="3552946" y="206998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sp>
        <p:nvSpPr>
          <p:cNvPr id="29" name="Ellipse 28"/>
          <p:cNvSpPr/>
          <p:nvPr/>
        </p:nvSpPr>
        <p:spPr>
          <a:xfrm>
            <a:off x="7001032" y="704850"/>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(en ligne)</a:t>
            </a:r>
            <a:endParaRPr lang="fr-FR" sz="1927" dirty="0"/>
          </a:p>
        </p:txBody>
      </p:sp>
      <p:cxnSp>
        <p:nvCxnSpPr>
          <p:cNvPr id="30" name="Connecteur droit 29"/>
          <p:cNvCxnSpPr>
            <a:stCxn id="12" idx="0"/>
            <a:endCxn id="33" idx="4"/>
          </p:cNvCxnSpPr>
          <p:nvPr/>
        </p:nvCxnSpPr>
        <p:spPr>
          <a:xfrm flipH="1" flipV="1">
            <a:off x="8511362" y="2854720"/>
            <a:ext cx="9334" cy="104642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2" name="Connecteur droit 31"/>
          <p:cNvCxnSpPr>
            <a:stCxn id="33" idx="0"/>
            <a:endCxn id="29" idx="4"/>
          </p:cNvCxnSpPr>
          <p:nvPr/>
        </p:nvCxnSpPr>
        <p:spPr>
          <a:xfrm flipV="1">
            <a:off x="8511362" y="1491750"/>
            <a:ext cx="1" cy="57606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33" name="Ellipse 32"/>
          <p:cNvSpPr/>
          <p:nvPr/>
        </p:nvSpPr>
        <p:spPr>
          <a:xfrm>
            <a:off x="7001031" y="2067819"/>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(en ligne)</a:t>
            </a:r>
            <a:endParaRPr lang="fr-FR" sz="1927" dirty="0"/>
          </a:p>
        </p:txBody>
      </p:sp>
      <p:sp>
        <p:nvSpPr>
          <p:cNvPr id="25" name="TextBox 24">
            <a:extLst>
              <a:ext uri="{FF2B5EF4-FFF2-40B4-BE49-F238E27FC236}">
                <a16:creationId xmlns:a16="http://schemas.microsoft.com/office/drawing/2014/main" id="{B06DBB41-AB91-4BBC-8101-043F61C9B956}"/>
              </a:ext>
            </a:extLst>
          </p:cNvPr>
          <p:cNvSpPr txBox="1"/>
          <p:nvPr/>
        </p:nvSpPr>
        <p:spPr>
          <a:xfrm>
            <a:off x="807803" y="6055041"/>
            <a:ext cx="11815997" cy="1938992"/>
          </a:xfrm>
          <a:prstGeom prst="rect">
            <a:avLst/>
          </a:prstGeom>
          <a:noFill/>
        </p:spPr>
        <p:txBody>
          <a:bodyPr wrap="square" rtlCol="0">
            <a:spAutoFit/>
          </a:bodyPr>
          <a:lstStyle/>
          <a:p>
            <a:r>
              <a:rPr lang="fr-CA" sz="4000" dirty="0"/>
              <a:t>Si l’un des types de support matériel cesse d’être publié, cela ne peut sous-entendre que tous les types de support matériel ont cessé d’être publiés.</a:t>
            </a:r>
          </a:p>
        </p:txBody>
      </p:sp>
    </p:spTree>
    <p:extLst>
      <p:ext uri="{BB962C8B-B14F-4D97-AF65-F5344CB8AC3E}">
        <p14:creationId xmlns:p14="http://schemas.microsoft.com/office/powerpoint/2010/main" val="2547736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fr-CA" smtClean="0"/>
              <a:pPr algn="ctr"/>
              <a:t>11</a:t>
            </a:fld>
            <a:endParaRPr lang="fr-CA"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289434"/>
            <a:ext cx="5585632" cy="1015663"/>
          </a:xfrm>
          <a:prstGeom prst="rect">
            <a:avLst/>
          </a:prstGeom>
          <a:noFill/>
        </p:spPr>
        <p:txBody>
          <a:bodyPr wrap="none" rtlCol="0">
            <a:spAutoFit/>
          </a:bodyPr>
          <a:lstStyle/>
          <a:p>
            <a:r>
              <a:rPr lang="fr-CA" sz="6000" dirty="0"/>
              <a:t>Groupe d’œuvres</a:t>
            </a:r>
            <a:endParaRPr lang="fr-CA" sz="6000" dirty="0">
              <a:solidFill>
                <a:schemeClr val="tx2"/>
              </a:solidFill>
            </a:endParaRPr>
          </a:p>
        </p:txBody>
      </p:sp>
      <p:sp>
        <p:nvSpPr>
          <p:cNvPr id="5" name="TextBox 4">
            <a:extLst>
              <a:ext uri="{FF2B5EF4-FFF2-40B4-BE49-F238E27FC236}">
                <a16:creationId xmlns:a16="http://schemas.microsoft.com/office/drawing/2014/main" id="{5CBFFFF7-21EA-46F9-9F0F-C3C8FA5970EA}"/>
              </a:ext>
            </a:extLst>
          </p:cNvPr>
          <p:cNvSpPr txBox="1"/>
          <p:nvPr/>
        </p:nvSpPr>
        <p:spPr>
          <a:xfrm>
            <a:off x="521240" y="4539063"/>
            <a:ext cx="1805195" cy="822305"/>
          </a:xfrm>
          <a:prstGeom prst="ellipse">
            <a:avLst/>
          </a:prstGeom>
          <a:solidFill>
            <a:schemeClr val="bg1"/>
          </a:solidFill>
          <a:ln w="38100">
            <a:solidFill>
              <a:schemeClr val="tx2"/>
            </a:solidFill>
          </a:ln>
        </p:spPr>
        <p:txBody>
          <a:bodyPr wrap="none" rtlCol="0">
            <a:spAutoFit/>
          </a:bodyPr>
          <a:lstStyle/>
          <a:p>
            <a:pPr algn="ctr"/>
            <a:r>
              <a:rPr lang="fr-CA" sz="3200" dirty="0"/>
              <a:t>Œuvre</a:t>
            </a:r>
          </a:p>
        </p:txBody>
      </p:sp>
      <p:cxnSp>
        <p:nvCxnSpPr>
          <p:cNvPr id="7" name="Connector: Curved 6">
            <a:extLst>
              <a:ext uri="{FF2B5EF4-FFF2-40B4-BE49-F238E27FC236}">
                <a16:creationId xmlns:a16="http://schemas.microsoft.com/office/drawing/2014/main" id="{52E3C741-6589-4859-8427-A466B30ADCBC}"/>
              </a:ext>
            </a:extLst>
          </p:cNvPr>
          <p:cNvCxnSpPr>
            <a:cxnSpLocks/>
            <a:stCxn id="5" idx="5"/>
            <a:endCxn id="9" idx="1"/>
          </p:cNvCxnSpPr>
          <p:nvPr/>
        </p:nvCxnSpPr>
        <p:spPr>
          <a:xfrm rot="16200000" flipH="1">
            <a:off x="3363578" y="3939435"/>
            <a:ext cx="1989713" cy="4592729"/>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0DC0EB5-469D-49E5-9370-05B7BB8C3857}"/>
              </a:ext>
            </a:extLst>
          </p:cNvPr>
          <p:cNvSpPr txBox="1"/>
          <p:nvPr/>
        </p:nvSpPr>
        <p:spPr>
          <a:xfrm>
            <a:off x="6654799" y="4189359"/>
            <a:ext cx="4847271" cy="1569660"/>
          </a:xfrm>
          <a:prstGeom prst="rect">
            <a:avLst/>
          </a:prstGeom>
          <a:solidFill>
            <a:schemeClr val="bg1"/>
          </a:solidFill>
          <a:ln w="38100">
            <a:solidFill>
              <a:schemeClr val="tx2"/>
            </a:solidFill>
          </a:ln>
        </p:spPr>
        <p:txBody>
          <a:bodyPr wrap="square" rtlCol="0">
            <a:spAutoFit/>
          </a:bodyPr>
          <a:lstStyle/>
          <a:p>
            <a:r>
              <a:rPr lang="fr-CA" sz="3200" dirty="0"/>
              <a:t>« Point d’accès autorisé de groupe d’œuvres »</a:t>
            </a:r>
          </a:p>
          <a:p>
            <a:r>
              <a:rPr lang="fr-CA" sz="3200" dirty="0"/>
              <a:t>p. ex. « New York Times … »</a:t>
            </a:r>
          </a:p>
        </p:txBody>
      </p:sp>
      <p:sp>
        <p:nvSpPr>
          <p:cNvPr id="9" name="TextBox 8">
            <a:extLst>
              <a:ext uri="{FF2B5EF4-FFF2-40B4-BE49-F238E27FC236}">
                <a16:creationId xmlns:a16="http://schemas.microsoft.com/office/drawing/2014/main" id="{C005730F-680C-4BCC-88E8-415528508492}"/>
              </a:ext>
            </a:extLst>
          </p:cNvPr>
          <p:cNvSpPr txBox="1"/>
          <p:nvPr/>
        </p:nvSpPr>
        <p:spPr>
          <a:xfrm>
            <a:off x="6654799" y="6692048"/>
            <a:ext cx="5951116" cy="1077218"/>
          </a:xfrm>
          <a:prstGeom prst="rect">
            <a:avLst/>
          </a:prstGeom>
          <a:solidFill>
            <a:schemeClr val="bg1"/>
          </a:solidFill>
          <a:ln w="38100">
            <a:solidFill>
              <a:schemeClr val="tx2"/>
            </a:solidFill>
          </a:ln>
        </p:spPr>
        <p:txBody>
          <a:bodyPr wrap="none" rtlCol="0">
            <a:spAutoFit/>
          </a:bodyPr>
          <a:lstStyle/>
          <a:p>
            <a:r>
              <a:rPr lang="fr-CA" sz="3200" dirty="0"/>
              <a:t>« Identifiant de groupe d’œuvres »</a:t>
            </a:r>
          </a:p>
          <a:p>
            <a:r>
              <a:rPr lang="fr-CA" sz="3200" dirty="0"/>
              <a:t>p. ex. ISSN-L</a:t>
            </a:r>
          </a:p>
        </p:txBody>
      </p:sp>
      <p:cxnSp>
        <p:nvCxnSpPr>
          <p:cNvPr id="10" name="Connector: Curved 9">
            <a:extLst>
              <a:ext uri="{FF2B5EF4-FFF2-40B4-BE49-F238E27FC236}">
                <a16:creationId xmlns:a16="http://schemas.microsoft.com/office/drawing/2014/main" id="{DA830E32-2BC9-4B24-96D6-2BBDCE5091C7}"/>
              </a:ext>
            </a:extLst>
          </p:cNvPr>
          <p:cNvCxnSpPr>
            <a:cxnSpLocks/>
            <a:stCxn id="5" idx="6"/>
            <a:endCxn id="8" idx="1"/>
          </p:cNvCxnSpPr>
          <p:nvPr/>
        </p:nvCxnSpPr>
        <p:spPr>
          <a:xfrm>
            <a:off x="2326435" y="4950216"/>
            <a:ext cx="4328364" cy="23973"/>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Connector: Curved 10">
            <a:extLst>
              <a:ext uri="{FF2B5EF4-FFF2-40B4-BE49-F238E27FC236}">
                <a16:creationId xmlns:a16="http://schemas.microsoft.com/office/drawing/2014/main" id="{5A15F535-FD8E-441E-8E66-7D842D1543A4}"/>
              </a:ext>
            </a:extLst>
          </p:cNvPr>
          <p:cNvCxnSpPr>
            <a:cxnSpLocks/>
            <a:stCxn id="5" idx="7"/>
          </p:cNvCxnSpPr>
          <p:nvPr/>
        </p:nvCxnSpPr>
        <p:spPr>
          <a:xfrm rot="5400000" flipH="1" flipV="1">
            <a:off x="3743313" y="1748002"/>
            <a:ext cx="1230243" cy="4592729"/>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9307568-C424-4E8C-9F03-E3C318B287C5}"/>
              </a:ext>
            </a:extLst>
          </p:cNvPr>
          <p:cNvSpPr txBox="1"/>
          <p:nvPr/>
        </p:nvSpPr>
        <p:spPr>
          <a:xfrm>
            <a:off x="2133469" y="4935361"/>
            <a:ext cx="4463786" cy="954107"/>
          </a:xfrm>
          <a:prstGeom prst="rect">
            <a:avLst/>
          </a:prstGeom>
          <a:noFill/>
        </p:spPr>
        <p:txBody>
          <a:bodyPr wrap="none" rtlCol="0">
            <a:spAutoFit/>
          </a:bodyPr>
          <a:lstStyle/>
          <a:p>
            <a:pPr algn="r"/>
            <a:r>
              <a:rPr lang="fr-CA" sz="2800" dirty="0"/>
              <a:t>a pour point d’accès autorisé </a:t>
            </a:r>
          </a:p>
          <a:p>
            <a:pPr algn="r"/>
            <a:r>
              <a:rPr lang="fr-CA" sz="2800" dirty="0"/>
              <a:t>de groupe d’œuvres </a:t>
            </a:r>
          </a:p>
        </p:txBody>
      </p:sp>
      <p:sp>
        <p:nvSpPr>
          <p:cNvPr id="14" name="TextBox 13">
            <a:extLst>
              <a:ext uri="{FF2B5EF4-FFF2-40B4-BE49-F238E27FC236}">
                <a16:creationId xmlns:a16="http://schemas.microsoft.com/office/drawing/2014/main" id="{DE44D88C-6B95-406A-AFCB-B59A5BE36A19}"/>
              </a:ext>
            </a:extLst>
          </p:cNvPr>
          <p:cNvSpPr txBox="1"/>
          <p:nvPr/>
        </p:nvSpPr>
        <p:spPr>
          <a:xfrm>
            <a:off x="798807" y="7230657"/>
            <a:ext cx="5792098" cy="523220"/>
          </a:xfrm>
          <a:prstGeom prst="rect">
            <a:avLst/>
          </a:prstGeom>
          <a:noFill/>
        </p:spPr>
        <p:txBody>
          <a:bodyPr wrap="none" rtlCol="0">
            <a:spAutoFit/>
          </a:bodyPr>
          <a:lstStyle/>
          <a:p>
            <a:pPr algn="r"/>
            <a:r>
              <a:rPr lang="fr-CA" sz="2800" dirty="0"/>
              <a:t>a pour identifiant de groupe d’œuvres </a:t>
            </a:r>
          </a:p>
        </p:txBody>
      </p:sp>
      <p:sp>
        <p:nvSpPr>
          <p:cNvPr id="17" name="TextBox 16">
            <a:extLst>
              <a:ext uri="{FF2B5EF4-FFF2-40B4-BE49-F238E27FC236}">
                <a16:creationId xmlns:a16="http://schemas.microsoft.com/office/drawing/2014/main" id="{FF4CB161-BBD5-4416-BD1B-FAC02C271FA6}"/>
              </a:ext>
            </a:extLst>
          </p:cNvPr>
          <p:cNvSpPr txBox="1"/>
          <p:nvPr/>
        </p:nvSpPr>
        <p:spPr>
          <a:xfrm>
            <a:off x="183148" y="2838236"/>
            <a:ext cx="5926879" cy="523220"/>
          </a:xfrm>
          <a:prstGeom prst="rect">
            <a:avLst/>
          </a:prstGeom>
          <a:noFill/>
        </p:spPr>
        <p:txBody>
          <a:bodyPr wrap="none" rtlCol="0">
            <a:spAutoFit/>
          </a:bodyPr>
          <a:lstStyle/>
          <a:p>
            <a:r>
              <a:rPr lang="fr-CA" sz="2800" dirty="0"/>
              <a:t>a pour appellation de groupe d’œuvres </a:t>
            </a:r>
          </a:p>
        </p:txBody>
      </p:sp>
      <p:sp>
        <p:nvSpPr>
          <p:cNvPr id="21" name="TextBox 20">
            <a:extLst>
              <a:ext uri="{FF2B5EF4-FFF2-40B4-BE49-F238E27FC236}">
                <a16:creationId xmlns:a16="http://schemas.microsoft.com/office/drawing/2014/main" id="{AE06B057-7F32-42B2-B037-0ADBED0D53FA}"/>
              </a:ext>
            </a:extLst>
          </p:cNvPr>
          <p:cNvSpPr txBox="1"/>
          <p:nvPr/>
        </p:nvSpPr>
        <p:spPr>
          <a:xfrm>
            <a:off x="6011195" y="3136855"/>
            <a:ext cx="6136039" cy="584775"/>
          </a:xfrm>
          <a:prstGeom prst="rect">
            <a:avLst/>
          </a:prstGeom>
          <a:solidFill>
            <a:schemeClr val="bg1"/>
          </a:solidFill>
          <a:ln w="38100">
            <a:solidFill>
              <a:schemeClr val="tx2"/>
            </a:solidFill>
          </a:ln>
        </p:spPr>
        <p:txBody>
          <a:bodyPr wrap="none" rtlCol="0">
            <a:spAutoFit/>
          </a:bodyPr>
          <a:lstStyle/>
          <a:p>
            <a:pPr algn="ctr"/>
            <a:r>
              <a:rPr lang="fr-CA" sz="3200" dirty="0"/>
              <a:t>« Appellation de groupe d’œuvres »</a:t>
            </a:r>
          </a:p>
        </p:txBody>
      </p:sp>
      <p:sp>
        <p:nvSpPr>
          <p:cNvPr id="32" name="TextBox 31">
            <a:extLst>
              <a:ext uri="{FF2B5EF4-FFF2-40B4-BE49-F238E27FC236}">
                <a16:creationId xmlns:a16="http://schemas.microsoft.com/office/drawing/2014/main" id="{4F236DDC-AEC1-46C3-BE6C-182CD03165EE}"/>
              </a:ext>
            </a:extLst>
          </p:cNvPr>
          <p:cNvSpPr txBox="1"/>
          <p:nvPr/>
        </p:nvSpPr>
        <p:spPr>
          <a:xfrm>
            <a:off x="665954" y="1696815"/>
            <a:ext cx="9868343" cy="707886"/>
          </a:xfrm>
          <a:prstGeom prst="rect">
            <a:avLst/>
          </a:prstGeom>
          <a:noFill/>
        </p:spPr>
        <p:txBody>
          <a:bodyPr wrap="none" rtlCol="0">
            <a:spAutoFit/>
          </a:bodyPr>
          <a:lstStyle/>
          <a:p>
            <a:r>
              <a:rPr lang="fr-CA" sz="4000" dirty="0"/>
              <a:t>Ensemble d’œuvres identifiées comme un tout</a:t>
            </a:r>
          </a:p>
        </p:txBody>
      </p:sp>
    </p:spTree>
    <p:extLst>
      <p:ext uri="{BB962C8B-B14F-4D97-AF65-F5344CB8AC3E}">
        <p14:creationId xmlns:p14="http://schemas.microsoft.com/office/powerpoint/2010/main" val="108084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682010" y="623551"/>
            <a:ext cx="4892173" cy="1015663"/>
          </a:xfrm>
          <a:prstGeom prst="rect">
            <a:avLst/>
          </a:prstGeom>
          <a:noFill/>
        </p:spPr>
        <p:txBody>
          <a:bodyPr wrap="none" rtlCol="0">
            <a:spAutoFit/>
          </a:bodyPr>
          <a:lstStyle/>
          <a:p>
            <a:r>
              <a:rPr lang="fr-CA" sz="6000" dirty="0"/>
              <a:t>Œuvre en série</a:t>
            </a:r>
            <a:endParaRPr lang="fr-CA" sz="5711" dirty="0"/>
          </a:p>
        </p:txBody>
      </p:sp>
      <p:sp>
        <p:nvSpPr>
          <p:cNvPr id="3" name="TextBox 2">
            <a:extLst>
              <a:ext uri="{FF2B5EF4-FFF2-40B4-BE49-F238E27FC236}">
                <a16:creationId xmlns:a16="http://schemas.microsoft.com/office/drawing/2014/main" id="{258EE967-A8B2-4C7A-AAF9-B1D0B70D1CD6}"/>
              </a:ext>
            </a:extLst>
          </p:cNvPr>
          <p:cNvSpPr txBox="1"/>
          <p:nvPr/>
        </p:nvSpPr>
        <p:spPr>
          <a:xfrm>
            <a:off x="988309" y="1873330"/>
            <a:ext cx="9959091" cy="2068259"/>
          </a:xfrm>
          <a:prstGeom prst="rect">
            <a:avLst/>
          </a:prstGeom>
          <a:noFill/>
        </p:spPr>
        <p:txBody>
          <a:bodyPr wrap="square" rtlCol="0">
            <a:spAutoFit/>
          </a:bodyPr>
          <a:lstStyle/>
          <a:p>
            <a:pPr>
              <a:lnSpc>
                <a:spcPct val="107000"/>
              </a:lnSpc>
              <a:spcAft>
                <a:spcPts val="1142"/>
              </a:spcAft>
            </a:pPr>
            <a:r>
              <a:rPr lang="fr-CA" sz="4000" dirty="0"/>
              <a:t>Œuvre destinée à être réalisée en plusieurs expressions distinctes matérialisées durant un laps de temps </a:t>
            </a:r>
            <a:r>
              <a:rPr lang="fr-CA" sz="3998" dirty="0"/>
              <a:t>sans fin.</a:t>
            </a:r>
            <a:endParaRPr lang="fr-CA" sz="3998" dirty="0">
              <a:solidFill>
                <a:srgbClr val="000000"/>
              </a:solidFill>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B24BCE2-3B7A-4BC8-87D7-465B3BFB277C}"/>
              </a:ext>
            </a:extLst>
          </p:cNvPr>
          <p:cNvSpPr txBox="1"/>
          <p:nvPr/>
        </p:nvSpPr>
        <p:spPr>
          <a:xfrm>
            <a:off x="988309" y="4316142"/>
            <a:ext cx="10591104" cy="3784049"/>
          </a:xfrm>
          <a:prstGeom prst="rect">
            <a:avLst/>
          </a:prstGeom>
          <a:noFill/>
        </p:spPr>
        <p:txBody>
          <a:bodyPr wrap="none" rtlCol="0">
            <a:spAutoFit/>
          </a:bodyPr>
          <a:lstStyle/>
          <a:p>
            <a:pPr lvl="0"/>
            <a:r>
              <a:rPr lang="fr-CA" sz="4000" dirty="0"/>
              <a:t>Relations Œuvre</a:t>
            </a:r>
            <a:r>
              <a:rPr lang="fr-CA" sz="3998" dirty="0"/>
              <a:t>-</a:t>
            </a:r>
            <a:r>
              <a:rPr lang="fr-CA" sz="4000" dirty="0"/>
              <a:t>Œuvre</a:t>
            </a:r>
            <a:endParaRPr lang="fr-CA" sz="3998" dirty="0"/>
          </a:p>
          <a:p>
            <a:pPr marL="652790" indent="-652790">
              <a:buFont typeface="Arial" panose="020B0604020202020204" pitchFamily="34" charset="0"/>
              <a:buChar char="•"/>
            </a:pPr>
            <a:r>
              <a:rPr lang="fr-CA" sz="3998" dirty="0"/>
              <a:t>LRM-R19 précède [logique, pas chronologique]</a:t>
            </a:r>
          </a:p>
          <a:p>
            <a:pPr marL="652790" indent="-652790">
              <a:buFont typeface="Arial" panose="020B0604020202020204" pitchFamily="34" charset="0"/>
              <a:buChar char="•"/>
            </a:pPr>
            <a:r>
              <a:rPr lang="fr-CA" sz="3998" dirty="0"/>
              <a:t>LRM-R22 a été transformé en [par le biais de </a:t>
            </a:r>
          </a:p>
          <a:p>
            <a:pPr marL="628650" lvl="1" indent="-171450"/>
            <a:r>
              <a:rPr lang="fr-CA" sz="3998" dirty="0"/>
              <a:t>	politiques , etc.]</a:t>
            </a:r>
          </a:p>
          <a:p>
            <a:pPr lvl="0"/>
            <a:r>
              <a:rPr lang="fr-CA" sz="3998" dirty="0"/>
              <a:t>Relation Expression-Expression :</a:t>
            </a:r>
          </a:p>
          <a:p>
            <a:pPr marL="652790" indent="-652790">
              <a:buFont typeface="Arial" panose="020B0604020202020204" pitchFamily="34" charset="0"/>
              <a:buChar char="•"/>
            </a:pPr>
            <a:r>
              <a:rPr lang="fr-CA" sz="3998" dirty="0"/>
              <a:t>LRM-R25 a été agrégé par</a:t>
            </a:r>
          </a:p>
        </p:txBody>
      </p:sp>
    </p:spTree>
    <p:extLst>
      <p:ext uri="{BB962C8B-B14F-4D97-AF65-F5344CB8AC3E}">
        <p14:creationId xmlns:p14="http://schemas.microsoft.com/office/powerpoint/2010/main" val="196388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2159540" y="542238"/>
            <a:ext cx="3081120" cy="1242114"/>
          </a:xfrm>
          <a:prstGeom prst="ellipse">
            <a:avLst/>
          </a:prstGeom>
          <a:noFill/>
          <a:ln w="19050">
            <a:solidFill>
              <a:schemeClr val="tx1"/>
            </a:solidFill>
          </a:ln>
        </p:spPr>
        <p:txBody>
          <a:bodyPr wrap="none" rtlCol="0">
            <a:spAutoFit/>
          </a:bodyPr>
          <a:lstStyle/>
          <a:p>
            <a:pPr algn="ctr"/>
            <a:r>
              <a:rPr lang="fr-CA" sz="2570" dirty="0" err="1"/>
              <a:t>ODiachronique</a:t>
            </a:r>
            <a:endParaRPr lang="fr-CA" sz="2570" dirty="0"/>
          </a:p>
          <a:p>
            <a:pPr algn="ctr"/>
            <a:r>
              <a:rPr lang="fr-CA" sz="2570" dirty="0"/>
              <a:t>1</a:t>
            </a:r>
          </a:p>
        </p:txBody>
      </p:sp>
      <p:sp>
        <p:nvSpPr>
          <p:cNvPr id="3" name="TextBox 2">
            <a:extLst>
              <a:ext uri="{FF2B5EF4-FFF2-40B4-BE49-F238E27FC236}">
                <a16:creationId xmlns:a16="http://schemas.microsoft.com/office/drawing/2014/main" id="{3A6FC43D-7F8B-43AB-B896-68B4A5CACD6C}"/>
              </a:ext>
            </a:extLst>
          </p:cNvPr>
          <p:cNvSpPr txBox="1"/>
          <p:nvPr/>
        </p:nvSpPr>
        <p:spPr>
          <a:xfrm>
            <a:off x="7482471" y="552450"/>
            <a:ext cx="3081120" cy="1242114"/>
          </a:xfrm>
          <a:prstGeom prst="ellipse">
            <a:avLst/>
          </a:prstGeom>
          <a:noFill/>
          <a:ln w="19050">
            <a:solidFill>
              <a:schemeClr val="tx1"/>
            </a:solidFill>
          </a:ln>
        </p:spPr>
        <p:txBody>
          <a:bodyPr wrap="none" rtlCol="0">
            <a:spAutoFit/>
          </a:bodyPr>
          <a:lstStyle/>
          <a:p>
            <a:pPr algn="ctr"/>
            <a:r>
              <a:rPr lang="fr-CA" sz="2570" dirty="0" err="1"/>
              <a:t>ODiachronique</a:t>
            </a:r>
            <a:endParaRPr lang="fr-CA" sz="2570" dirty="0"/>
          </a:p>
          <a:p>
            <a:pPr algn="ctr"/>
            <a:r>
              <a:rPr lang="fr-CA" sz="2570" dirty="0"/>
              <a:t>2</a:t>
            </a:r>
          </a:p>
        </p:txBody>
      </p:sp>
      <p:sp>
        <p:nvSpPr>
          <p:cNvPr id="4" name="TextBox 3">
            <a:extLst>
              <a:ext uri="{FF2B5EF4-FFF2-40B4-BE49-F238E27FC236}">
                <a16:creationId xmlns:a16="http://schemas.microsoft.com/office/drawing/2014/main" id="{A30B1135-9696-4CF8-B03D-BE4EA3C1AAA3}"/>
              </a:ext>
            </a:extLst>
          </p:cNvPr>
          <p:cNvSpPr txBox="1"/>
          <p:nvPr/>
        </p:nvSpPr>
        <p:spPr>
          <a:xfrm>
            <a:off x="88489" y="4194224"/>
            <a:ext cx="2222568" cy="1242114"/>
          </a:xfrm>
          <a:prstGeom prst="ellipse">
            <a:avLst/>
          </a:prstGeom>
          <a:noFill/>
          <a:ln w="19050">
            <a:solidFill>
              <a:schemeClr val="tx1"/>
            </a:solidFill>
          </a:ln>
        </p:spPr>
        <p:txBody>
          <a:bodyPr wrap="none" rtlCol="0">
            <a:spAutoFit/>
          </a:bodyPr>
          <a:lstStyle/>
          <a:p>
            <a:pPr algn="ctr"/>
            <a:r>
              <a:rPr lang="fr-CA" sz="2570" dirty="0" err="1"/>
              <a:t>OLivraison</a:t>
            </a:r>
            <a:endParaRPr lang="fr-CA" sz="2570" dirty="0"/>
          </a:p>
          <a:p>
            <a:pPr algn="ctr"/>
            <a:r>
              <a:rPr lang="fr-CA" sz="2570" dirty="0"/>
              <a:t>1A</a:t>
            </a:r>
          </a:p>
        </p:txBody>
      </p:sp>
      <p:sp>
        <p:nvSpPr>
          <p:cNvPr id="5" name="TextBox 4">
            <a:extLst>
              <a:ext uri="{FF2B5EF4-FFF2-40B4-BE49-F238E27FC236}">
                <a16:creationId xmlns:a16="http://schemas.microsoft.com/office/drawing/2014/main" id="{FBA62E93-95A4-43D4-9478-8F3E7F870610}"/>
              </a:ext>
            </a:extLst>
          </p:cNvPr>
          <p:cNvSpPr txBox="1"/>
          <p:nvPr/>
        </p:nvSpPr>
        <p:spPr>
          <a:xfrm>
            <a:off x="10554104" y="4194000"/>
            <a:ext cx="2222570" cy="1242114"/>
          </a:xfrm>
          <a:prstGeom prst="ellipse">
            <a:avLst/>
          </a:prstGeom>
          <a:noFill/>
          <a:ln w="19050">
            <a:solidFill>
              <a:schemeClr val="tx1"/>
            </a:solidFill>
          </a:ln>
        </p:spPr>
        <p:txBody>
          <a:bodyPr wrap="none" rtlCol="0">
            <a:spAutoFit/>
          </a:bodyPr>
          <a:lstStyle/>
          <a:p>
            <a:pPr algn="ctr"/>
            <a:r>
              <a:rPr lang="fr-CA" sz="2570" dirty="0" err="1"/>
              <a:t>OLivraison</a:t>
            </a:r>
            <a:endParaRPr lang="fr-CA" sz="2570" dirty="0"/>
          </a:p>
          <a:p>
            <a:pPr algn="ctr"/>
            <a:r>
              <a:rPr lang="fr-CA" sz="2570" dirty="0"/>
              <a:t>1B</a:t>
            </a:r>
            <a:endParaRPr lang="fr-CA" sz="2570" b="1" dirty="0"/>
          </a:p>
        </p:txBody>
      </p:sp>
      <p:sp>
        <p:nvSpPr>
          <p:cNvPr id="6" name="TextBox 5">
            <a:extLst>
              <a:ext uri="{FF2B5EF4-FFF2-40B4-BE49-F238E27FC236}">
                <a16:creationId xmlns:a16="http://schemas.microsoft.com/office/drawing/2014/main" id="{D881B689-DBA6-4D99-A498-A249B5167BA7}"/>
              </a:ext>
            </a:extLst>
          </p:cNvPr>
          <p:cNvSpPr txBox="1"/>
          <p:nvPr/>
        </p:nvSpPr>
        <p:spPr>
          <a:xfrm>
            <a:off x="90073" y="6067449"/>
            <a:ext cx="2222570" cy="1242114"/>
          </a:xfrm>
          <a:prstGeom prst="ellipse">
            <a:avLst/>
          </a:prstGeom>
          <a:noFill/>
          <a:ln w="19050">
            <a:solidFill>
              <a:schemeClr val="tx1"/>
            </a:solidFill>
          </a:ln>
        </p:spPr>
        <p:txBody>
          <a:bodyPr wrap="none" rtlCol="0">
            <a:spAutoFit/>
          </a:bodyPr>
          <a:lstStyle/>
          <a:p>
            <a:pPr algn="ctr"/>
            <a:r>
              <a:rPr lang="fr-CA" sz="2570" dirty="0" err="1"/>
              <a:t>OLivraison</a:t>
            </a:r>
            <a:endParaRPr lang="fr-CA" sz="2570" dirty="0"/>
          </a:p>
          <a:p>
            <a:pPr algn="ctr"/>
            <a:r>
              <a:rPr lang="fr-CA" sz="2570" dirty="0"/>
              <a:t>2A</a:t>
            </a:r>
          </a:p>
        </p:txBody>
      </p:sp>
      <p:sp>
        <p:nvSpPr>
          <p:cNvPr id="7" name="TextBox 6">
            <a:extLst>
              <a:ext uri="{FF2B5EF4-FFF2-40B4-BE49-F238E27FC236}">
                <a16:creationId xmlns:a16="http://schemas.microsoft.com/office/drawing/2014/main" id="{2D0A0BEB-ED72-486B-BF50-FAD7B5FFFAD9}"/>
              </a:ext>
            </a:extLst>
          </p:cNvPr>
          <p:cNvSpPr txBox="1"/>
          <p:nvPr/>
        </p:nvSpPr>
        <p:spPr>
          <a:xfrm>
            <a:off x="10545037" y="6066000"/>
            <a:ext cx="2222570" cy="1242114"/>
          </a:xfrm>
          <a:prstGeom prst="ellipse">
            <a:avLst/>
          </a:prstGeom>
          <a:noFill/>
          <a:ln w="19050">
            <a:solidFill>
              <a:schemeClr val="tx1"/>
            </a:solidFill>
          </a:ln>
        </p:spPr>
        <p:txBody>
          <a:bodyPr wrap="none" rtlCol="0">
            <a:spAutoFit/>
          </a:bodyPr>
          <a:lstStyle/>
          <a:p>
            <a:pPr algn="ctr"/>
            <a:r>
              <a:rPr lang="fr-CA" sz="2570" b="1" dirty="0" err="1"/>
              <a:t>O</a:t>
            </a:r>
            <a:r>
              <a:rPr lang="fr-CA" sz="2570" dirty="0" err="1"/>
              <a:t>Livraison</a:t>
            </a:r>
            <a:endParaRPr lang="fr-CA" sz="2570" dirty="0"/>
          </a:p>
          <a:p>
            <a:pPr algn="ctr"/>
            <a:r>
              <a:rPr lang="fr-CA" sz="2570" dirty="0"/>
              <a:t>2B</a:t>
            </a:r>
          </a:p>
        </p:txBody>
      </p:sp>
      <p:sp>
        <p:nvSpPr>
          <p:cNvPr id="8" name="TextBox 7">
            <a:extLst>
              <a:ext uri="{FF2B5EF4-FFF2-40B4-BE49-F238E27FC236}">
                <a16:creationId xmlns:a16="http://schemas.microsoft.com/office/drawing/2014/main" id="{AFECCC80-DC37-49A5-B9D7-4782A4FB38C2}"/>
              </a:ext>
            </a:extLst>
          </p:cNvPr>
          <p:cNvSpPr txBox="1"/>
          <p:nvPr/>
        </p:nvSpPr>
        <p:spPr>
          <a:xfrm>
            <a:off x="2200113" y="2368231"/>
            <a:ext cx="2999971" cy="1242114"/>
          </a:xfrm>
          <a:prstGeom prst="ellipse">
            <a:avLst/>
          </a:prstGeom>
          <a:noFill/>
          <a:ln w="19050">
            <a:solidFill>
              <a:schemeClr val="tx1"/>
            </a:solidFill>
          </a:ln>
        </p:spPr>
        <p:txBody>
          <a:bodyPr wrap="none" rtlCol="0">
            <a:spAutoFit/>
          </a:bodyPr>
          <a:lstStyle/>
          <a:p>
            <a:pPr algn="ctr"/>
            <a:r>
              <a:rPr lang="fr-CA" sz="2570" dirty="0" err="1"/>
              <a:t>EDiachronique</a:t>
            </a:r>
            <a:endParaRPr lang="fr-CA" sz="2570" dirty="0"/>
          </a:p>
          <a:p>
            <a:pPr algn="ctr"/>
            <a:r>
              <a:rPr lang="fr-CA" sz="2570" dirty="0"/>
              <a:t>1</a:t>
            </a:r>
          </a:p>
        </p:txBody>
      </p:sp>
      <p:sp>
        <p:nvSpPr>
          <p:cNvPr id="9" name="TextBox 8">
            <a:extLst>
              <a:ext uri="{FF2B5EF4-FFF2-40B4-BE49-F238E27FC236}">
                <a16:creationId xmlns:a16="http://schemas.microsoft.com/office/drawing/2014/main" id="{E773819F-7624-43E4-AE5E-CA06139A8813}"/>
              </a:ext>
            </a:extLst>
          </p:cNvPr>
          <p:cNvSpPr txBox="1"/>
          <p:nvPr/>
        </p:nvSpPr>
        <p:spPr>
          <a:xfrm>
            <a:off x="7523047" y="2368231"/>
            <a:ext cx="2999971" cy="1242114"/>
          </a:xfrm>
          <a:prstGeom prst="ellipse">
            <a:avLst/>
          </a:prstGeom>
          <a:noFill/>
          <a:ln w="19050">
            <a:solidFill>
              <a:schemeClr val="tx1"/>
            </a:solidFill>
          </a:ln>
        </p:spPr>
        <p:txBody>
          <a:bodyPr wrap="none" rtlCol="0">
            <a:spAutoFit/>
          </a:bodyPr>
          <a:lstStyle/>
          <a:p>
            <a:pPr algn="ctr"/>
            <a:r>
              <a:rPr lang="fr-CA" sz="2570" dirty="0" err="1"/>
              <a:t>EDiachronique</a:t>
            </a:r>
            <a:endParaRPr lang="fr-CA" sz="2570" dirty="0"/>
          </a:p>
          <a:p>
            <a:pPr algn="ctr"/>
            <a:r>
              <a:rPr lang="fr-CA" sz="2570" dirty="0"/>
              <a:t>2</a:t>
            </a:r>
          </a:p>
        </p:txBody>
      </p:sp>
      <p:cxnSp>
        <p:nvCxnSpPr>
          <p:cNvPr id="11" name="Connector: Curved 10">
            <a:extLst>
              <a:ext uri="{FF2B5EF4-FFF2-40B4-BE49-F238E27FC236}">
                <a16:creationId xmlns:a16="http://schemas.microsoft.com/office/drawing/2014/main" id="{F93FFF40-51FB-493B-95F9-0BF2BD426127}"/>
              </a:ext>
            </a:extLst>
          </p:cNvPr>
          <p:cNvCxnSpPr>
            <a:cxnSpLocks/>
            <a:stCxn id="8" idx="0"/>
            <a:endCxn id="2" idx="4"/>
          </p:cNvCxnSpPr>
          <p:nvPr/>
        </p:nvCxnSpPr>
        <p:spPr>
          <a:xfrm rot="5400000" flipH="1" flipV="1">
            <a:off x="3408160" y="2076292"/>
            <a:ext cx="583879"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5240660" y="1163295"/>
            <a:ext cx="2241811" cy="1021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75C840DD-6D17-4858-A0C7-C80188ECAE22}"/>
              </a:ext>
            </a:extLst>
          </p:cNvPr>
          <p:cNvCxnSpPr>
            <a:cxnSpLocks/>
            <a:stCxn id="4" idx="4"/>
            <a:endCxn id="6" idx="0"/>
          </p:cNvCxnSpPr>
          <p:nvPr/>
        </p:nvCxnSpPr>
        <p:spPr>
          <a:xfrm rot="16200000" flipH="1">
            <a:off x="885010" y="5751100"/>
            <a:ext cx="631111" cy="158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84A1B280-0EC4-48DF-8FD9-96B2C4302FAE}"/>
              </a:ext>
            </a:extLst>
          </p:cNvPr>
          <p:cNvCxnSpPr>
            <a:cxnSpLocks/>
            <a:stCxn id="9" idx="0"/>
            <a:endCxn id="3" idx="4"/>
          </p:cNvCxnSpPr>
          <p:nvPr/>
        </p:nvCxnSpPr>
        <p:spPr>
          <a:xfrm rot="16200000" flipV="1">
            <a:off x="8736199" y="2081397"/>
            <a:ext cx="573667" cy="2"/>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68B872-2072-46F6-AE97-3DA667A74960}"/>
              </a:ext>
            </a:extLst>
          </p:cNvPr>
          <p:cNvSpPr txBox="1"/>
          <p:nvPr/>
        </p:nvSpPr>
        <p:spPr>
          <a:xfrm>
            <a:off x="2730959" y="4194224"/>
            <a:ext cx="2141420" cy="1242114"/>
          </a:xfrm>
          <a:prstGeom prst="ellipse">
            <a:avLst/>
          </a:prstGeom>
          <a:noFill/>
          <a:ln w="19050">
            <a:solidFill>
              <a:schemeClr val="tx1"/>
            </a:solidFill>
          </a:ln>
        </p:spPr>
        <p:txBody>
          <a:bodyPr wrap="none" rtlCol="0">
            <a:spAutoFit/>
          </a:bodyPr>
          <a:lstStyle/>
          <a:p>
            <a:pPr algn="ctr"/>
            <a:r>
              <a:rPr lang="fr-CA" sz="2570" dirty="0" err="1"/>
              <a:t>ELivraison</a:t>
            </a:r>
            <a:endParaRPr lang="fr-CA" sz="2570" dirty="0"/>
          </a:p>
          <a:p>
            <a:pPr algn="ctr"/>
            <a:r>
              <a:rPr lang="fr-CA" sz="2570" dirty="0"/>
              <a:t>1A</a:t>
            </a:r>
          </a:p>
        </p:txBody>
      </p:sp>
      <p:sp>
        <p:nvSpPr>
          <p:cNvPr id="30" name="TextBox 29">
            <a:extLst>
              <a:ext uri="{FF2B5EF4-FFF2-40B4-BE49-F238E27FC236}">
                <a16:creationId xmlns:a16="http://schemas.microsoft.com/office/drawing/2014/main" id="{B917E704-EFE9-47FB-98DB-E5CA2E2D1932}"/>
              </a:ext>
            </a:extLst>
          </p:cNvPr>
          <p:cNvSpPr txBox="1"/>
          <p:nvPr/>
        </p:nvSpPr>
        <p:spPr>
          <a:xfrm>
            <a:off x="2762991" y="6067449"/>
            <a:ext cx="2141421" cy="1242114"/>
          </a:xfrm>
          <a:prstGeom prst="ellipse">
            <a:avLst/>
          </a:prstGeom>
          <a:noFill/>
          <a:ln w="19050">
            <a:solidFill>
              <a:schemeClr val="tx1"/>
            </a:solidFill>
          </a:ln>
        </p:spPr>
        <p:txBody>
          <a:bodyPr wrap="none" rtlCol="0">
            <a:spAutoFit/>
          </a:bodyPr>
          <a:lstStyle/>
          <a:p>
            <a:pPr algn="ctr"/>
            <a:r>
              <a:rPr lang="fr-CA" sz="2570" dirty="0" err="1"/>
              <a:t>ELivraison</a:t>
            </a:r>
            <a:endParaRPr lang="fr-CA" sz="2570" dirty="0"/>
          </a:p>
          <a:p>
            <a:pPr algn="ctr"/>
            <a:r>
              <a:rPr lang="fr-CA" sz="2570" dirty="0"/>
              <a:t>2A</a:t>
            </a:r>
          </a:p>
        </p:txBody>
      </p:sp>
      <p:sp>
        <p:nvSpPr>
          <p:cNvPr id="31" name="TextBox 30">
            <a:extLst>
              <a:ext uri="{FF2B5EF4-FFF2-40B4-BE49-F238E27FC236}">
                <a16:creationId xmlns:a16="http://schemas.microsoft.com/office/drawing/2014/main" id="{0A875208-5004-41A7-AE15-90C375C660C0}"/>
              </a:ext>
            </a:extLst>
          </p:cNvPr>
          <p:cNvSpPr txBox="1"/>
          <p:nvPr/>
        </p:nvSpPr>
        <p:spPr>
          <a:xfrm>
            <a:off x="7915949" y="4194000"/>
            <a:ext cx="2141421" cy="1242114"/>
          </a:xfrm>
          <a:prstGeom prst="ellipse">
            <a:avLst/>
          </a:prstGeom>
          <a:noFill/>
          <a:ln w="19050">
            <a:solidFill>
              <a:schemeClr val="tx1"/>
            </a:solidFill>
          </a:ln>
        </p:spPr>
        <p:txBody>
          <a:bodyPr wrap="none" rtlCol="0">
            <a:spAutoFit/>
          </a:bodyPr>
          <a:lstStyle/>
          <a:p>
            <a:pPr algn="ctr"/>
            <a:r>
              <a:rPr lang="fr-CA" sz="2570" dirty="0" err="1"/>
              <a:t>ELivraison</a:t>
            </a:r>
            <a:endParaRPr lang="fr-CA" sz="2570" dirty="0"/>
          </a:p>
          <a:p>
            <a:pPr algn="ctr"/>
            <a:r>
              <a:rPr lang="fr-CA" sz="2570" dirty="0"/>
              <a:t>1B</a:t>
            </a:r>
            <a:endParaRPr lang="fr-CA" sz="2570" b="1" dirty="0"/>
          </a:p>
        </p:txBody>
      </p:sp>
      <p:sp>
        <p:nvSpPr>
          <p:cNvPr id="32" name="TextBox 31">
            <a:extLst>
              <a:ext uri="{FF2B5EF4-FFF2-40B4-BE49-F238E27FC236}">
                <a16:creationId xmlns:a16="http://schemas.microsoft.com/office/drawing/2014/main" id="{7E2D677A-97C7-4A0E-8C38-CF280585963B}"/>
              </a:ext>
            </a:extLst>
          </p:cNvPr>
          <p:cNvSpPr txBox="1"/>
          <p:nvPr/>
        </p:nvSpPr>
        <p:spPr>
          <a:xfrm>
            <a:off x="7906883" y="6066000"/>
            <a:ext cx="2141421" cy="1242114"/>
          </a:xfrm>
          <a:prstGeom prst="ellipse">
            <a:avLst/>
          </a:prstGeom>
          <a:noFill/>
          <a:ln w="19050">
            <a:solidFill>
              <a:schemeClr val="tx1"/>
            </a:solidFill>
          </a:ln>
        </p:spPr>
        <p:txBody>
          <a:bodyPr wrap="none" rtlCol="0">
            <a:spAutoFit/>
          </a:bodyPr>
          <a:lstStyle/>
          <a:p>
            <a:pPr algn="ctr"/>
            <a:r>
              <a:rPr lang="fr-CA" sz="2570" dirty="0" err="1"/>
              <a:t>ELivraison</a:t>
            </a:r>
            <a:endParaRPr lang="fr-CA" sz="2570" dirty="0"/>
          </a:p>
          <a:p>
            <a:pPr algn="ctr"/>
            <a:r>
              <a:rPr lang="fr-CA" sz="2570" dirty="0"/>
              <a:t>2B</a:t>
            </a:r>
          </a:p>
        </p:txBody>
      </p:sp>
      <p:cxnSp>
        <p:nvCxnSpPr>
          <p:cNvPr id="33" name="Connector: Curved 32">
            <a:extLst>
              <a:ext uri="{FF2B5EF4-FFF2-40B4-BE49-F238E27FC236}">
                <a16:creationId xmlns:a16="http://schemas.microsoft.com/office/drawing/2014/main" id="{2A0DA317-3A28-45F7-999C-918D6CB8AD75}"/>
              </a:ext>
            </a:extLst>
          </p:cNvPr>
          <p:cNvCxnSpPr>
            <a:cxnSpLocks/>
            <a:stCxn id="29" idx="2"/>
            <a:endCxn id="4" idx="6"/>
          </p:cNvCxnSpPr>
          <p:nvPr/>
        </p:nvCxnSpPr>
        <p:spPr>
          <a:xfrm rot="10800000">
            <a:off x="2311057" y="4815281"/>
            <a:ext cx="419902"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90B3604-392D-4F67-A671-957AA838502C}"/>
              </a:ext>
            </a:extLst>
          </p:cNvPr>
          <p:cNvCxnSpPr>
            <a:cxnSpLocks/>
            <a:stCxn id="30" idx="2"/>
            <a:endCxn id="6" idx="6"/>
          </p:cNvCxnSpPr>
          <p:nvPr/>
        </p:nvCxnSpPr>
        <p:spPr>
          <a:xfrm rot="10800000">
            <a:off x="2312643" y="6688506"/>
            <a:ext cx="450348"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07EF177B-1D88-49C2-A8BA-7D03BD2E6D0F}"/>
              </a:ext>
            </a:extLst>
          </p:cNvPr>
          <p:cNvCxnSpPr>
            <a:cxnSpLocks/>
            <a:stCxn id="31" idx="6"/>
            <a:endCxn id="5" idx="2"/>
          </p:cNvCxnSpPr>
          <p:nvPr/>
        </p:nvCxnSpPr>
        <p:spPr>
          <a:xfrm>
            <a:off x="10057370" y="4815057"/>
            <a:ext cx="496734"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1750E2CD-6BE7-4E03-A519-6B7B5F985BBB}"/>
              </a:ext>
            </a:extLst>
          </p:cNvPr>
          <p:cNvCxnSpPr>
            <a:cxnSpLocks/>
            <a:stCxn id="32" idx="6"/>
            <a:endCxn id="7" idx="2"/>
          </p:cNvCxnSpPr>
          <p:nvPr/>
        </p:nvCxnSpPr>
        <p:spPr>
          <a:xfrm>
            <a:off x="10048304" y="6687057"/>
            <a:ext cx="496733"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2992746-A5C2-42C7-AB80-07FAEF3D12C1}"/>
              </a:ext>
            </a:extLst>
          </p:cNvPr>
          <p:cNvCxnSpPr>
            <a:cxnSpLocks/>
            <a:stCxn id="5" idx="4"/>
            <a:endCxn id="7" idx="0"/>
          </p:cNvCxnSpPr>
          <p:nvPr/>
        </p:nvCxnSpPr>
        <p:spPr>
          <a:xfrm rot="5400000">
            <a:off x="11345913" y="5746524"/>
            <a:ext cx="629886" cy="906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onnector: Curved 49">
            <a:extLst>
              <a:ext uri="{FF2B5EF4-FFF2-40B4-BE49-F238E27FC236}">
                <a16:creationId xmlns:a16="http://schemas.microsoft.com/office/drawing/2014/main" id="{41DC51D0-B2E2-4477-87B1-65F8AE17D001}"/>
              </a:ext>
            </a:extLst>
          </p:cNvPr>
          <p:cNvCxnSpPr>
            <a:cxnSpLocks/>
            <a:stCxn id="29" idx="6"/>
            <a:endCxn id="8" idx="6"/>
          </p:cNvCxnSpPr>
          <p:nvPr/>
        </p:nvCxnSpPr>
        <p:spPr>
          <a:xfrm flipV="1">
            <a:off x="4872379" y="2989288"/>
            <a:ext cx="327705" cy="1825993"/>
          </a:xfrm>
          <a:prstGeom prst="curvedConnector3">
            <a:avLst>
              <a:gd name="adj1" fmla="val 16975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6F0A0527-247E-4D4F-AF07-EBD0A2DBF72F}"/>
              </a:ext>
            </a:extLst>
          </p:cNvPr>
          <p:cNvCxnSpPr>
            <a:cxnSpLocks/>
            <a:stCxn id="30" idx="6"/>
            <a:endCxn id="8" idx="6"/>
          </p:cNvCxnSpPr>
          <p:nvPr/>
        </p:nvCxnSpPr>
        <p:spPr>
          <a:xfrm flipV="1">
            <a:off x="4904412" y="2989288"/>
            <a:ext cx="295672" cy="3699218"/>
          </a:xfrm>
          <a:prstGeom prst="curvedConnector3">
            <a:avLst>
              <a:gd name="adj1" fmla="val 17731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D54A1E6D-DC0A-47ED-A411-BF9CD531B79B}"/>
              </a:ext>
            </a:extLst>
          </p:cNvPr>
          <p:cNvCxnSpPr>
            <a:cxnSpLocks/>
            <a:stCxn id="32" idx="2"/>
            <a:endCxn id="9" idx="2"/>
          </p:cNvCxnSpPr>
          <p:nvPr/>
        </p:nvCxnSpPr>
        <p:spPr>
          <a:xfrm rot="10800000">
            <a:off x="7523047" y="2989289"/>
            <a:ext cx="383836" cy="3697769"/>
          </a:xfrm>
          <a:prstGeom prst="curvedConnector3">
            <a:avLst>
              <a:gd name="adj1" fmla="val 159557"/>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DB83C886-882C-4AAE-942F-0B619E25E07E}"/>
              </a:ext>
            </a:extLst>
          </p:cNvPr>
          <p:cNvCxnSpPr>
            <a:cxnSpLocks/>
            <a:stCxn id="31" idx="2"/>
            <a:endCxn id="9" idx="2"/>
          </p:cNvCxnSpPr>
          <p:nvPr/>
        </p:nvCxnSpPr>
        <p:spPr>
          <a:xfrm rot="10800000">
            <a:off x="7523047" y="2989289"/>
            <a:ext cx="392902" cy="1825769"/>
          </a:xfrm>
          <a:prstGeom prst="curvedConnector3">
            <a:avLst>
              <a:gd name="adj1" fmla="val 15818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62683CF5-D9C7-4B04-9DF6-50576A3EA5A3}"/>
              </a:ext>
            </a:extLst>
          </p:cNvPr>
          <p:cNvSpPr txBox="1"/>
          <p:nvPr/>
        </p:nvSpPr>
        <p:spPr>
          <a:xfrm>
            <a:off x="5239783" y="520319"/>
            <a:ext cx="2078711" cy="487826"/>
          </a:xfrm>
          <a:prstGeom prst="rect">
            <a:avLst/>
          </a:prstGeom>
          <a:noFill/>
        </p:spPr>
        <p:txBody>
          <a:bodyPr wrap="none" rtlCol="0">
            <a:spAutoFit/>
          </a:bodyPr>
          <a:lstStyle/>
          <a:p>
            <a:r>
              <a:rPr lang="fr-CA" sz="2570" dirty="0"/>
              <a:t>transformé en</a:t>
            </a:r>
          </a:p>
        </p:txBody>
      </p:sp>
      <p:sp>
        <p:nvSpPr>
          <p:cNvPr id="137" name="TextBox 136">
            <a:extLst>
              <a:ext uri="{FF2B5EF4-FFF2-40B4-BE49-F238E27FC236}">
                <a16:creationId xmlns:a16="http://schemas.microsoft.com/office/drawing/2014/main" id="{A9417C24-D9D8-4EBF-B520-BB30296428A4}"/>
              </a:ext>
            </a:extLst>
          </p:cNvPr>
          <p:cNvSpPr txBox="1"/>
          <p:nvPr/>
        </p:nvSpPr>
        <p:spPr>
          <a:xfrm>
            <a:off x="1786718" y="5467923"/>
            <a:ext cx="1271951" cy="487826"/>
          </a:xfrm>
          <a:prstGeom prst="rect">
            <a:avLst/>
          </a:prstGeom>
          <a:noFill/>
        </p:spPr>
        <p:txBody>
          <a:bodyPr wrap="none" rtlCol="0">
            <a:spAutoFit/>
          </a:bodyPr>
          <a:lstStyle/>
          <a:p>
            <a:r>
              <a:rPr lang="fr-CA" sz="2570" dirty="0"/>
              <a:t>précède</a:t>
            </a:r>
          </a:p>
        </p:txBody>
      </p:sp>
      <p:sp>
        <p:nvSpPr>
          <p:cNvPr id="138" name="TextBox 137">
            <a:extLst>
              <a:ext uri="{FF2B5EF4-FFF2-40B4-BE49-F238E27FC236}">
                <a16:creationId xmlns:a16="http://schemas.microsoft.com/office/drawing/2014/main" id="{4730A276-A860-4F38-B969-32806A0FE333}"/>
              </a:ext>
            </a:extLst>
          </p:cNvPr>
          <p:cNvSpPr txBox="1"/>
          <p:nvPr/>
        </p:nvSpPr>
        <p:spPr>
          <a:xfrm>
            <a:off x="9579543" y="5467923"/>
            <a:ext cx="1271951" cy="487826"/>
          </a:xfrm>
          <a:prstGeom prst="rect">
            <a:avLst/>
          </a:prstGeom>
          <a:noFill/>
        </p:spPr>
        <p:txBody>
          <a:bodyPr wrap="none" rtlCol="0">
            <a:spAutoFit/>
          </a:bodyPr>
          <a:lstStyle/>
          <a:p>
            <a:r>
              <a:rPr lang="fr-CA" sz="2570" dirty="0"/>
              <a:t>précède</a:t>
            </a:r>
          </a:p>
        </p:txBody>
      </p:sp>
      <p:sp>
        <p:nvSpPr>
          <p:cNvPr id="162" name="TextBox 161">
            <a:extLst>
              <a:ext uri="{FF2B5EF4-FFF2-40B4-BE49-F238E27FC236}">
                <a16:creationId xmlns:a16="http://schemas.microsoft.com/office/drawing/2014/main" id="{668F8D0B-975F-46B9-9A56-47132BE292F5}"/>
              </a:ext>
            </a:extLst>
          </p:cNvPr>
          <p:cNvSpPr txBox="1"/>
          <p:nvPr/>
        </p:nvSpPr>
        <p:spPr>
          <a:xfrm>
            <a:off x="3368724" y="3653909"/>
            <a:ext cx="1607428" cy="487826"/>
          </a:xfrm>
          <a:prstGeom prst="rect">
            <a:avLst/>
          </a:prstGeom>
          <a:noFill/>
        </p:spPr>
        <p:txBody>
          <a:bodyPr wrap="none" rtlCol="0">
            <a:spAutoFit/>
          </a:bodyPr>
          <a:lstStyle/>
          <a:p>
            <a:r>
              <a:rPr lang="fr-CA" sz="2570" dirty="0"/>
              <a:t>agrégé par</a:t>
            </a:r>
          </a:p>
        </p:txBody>
      </p:sp>
      <p:sp>
        <p:nvSpPr>
          <p:cNvPr id="163" name="TextBox 162">
            <a:extLst>
              <a:ext uri="{FF2B5EF4-FFF2-40B4-BE49-F238E27FC236}">
                <a16:creationId xmlns:a16="http://schemas.microsoft.com/office/drawing/2014/main" id="{99484F8A-8AEF-4726-BED1-555BE2C229D4}"/>
              </a:ext>
            </a:extLst>
          </p:cNvPr>
          <p:cNvSpPr txBox="1"/>
          <p:nvPr/>
        </p:nvSpPr>
        <p:spPr>
          <a:xfrm>
            <a:off x="7650117" y="3652580"/>
            <a:ext cx="1607428" cy="487826"/>
          </a:xfrm>
          <a:prstGeom prst="rect">
            <a:avLst/>
          </a:prstGeom>
          <a:noFill/>
        </p:spPr>
        <p:txBody>
          <a:bodyPr wrap="none" rtlCol="0">
            <a:spAutoFit/>
          </a:bodyPr>
          <a:lstStyle/>
          <a:p>
            <a:r>
              <a:rPr lang="fr-CA" sz="2570" dirty="0"/>
              <a:t>agrégé par</a:t>
            </a:r>
          </a:p>
        </p:txBody>
      </p:sp>
      <p:sp>
        <p:nvSpPr>
          <p:cNvPr id="164" name="TextBox 163">
            <a:extLst>
              <a:ext uri="{FF2B5EF4-FFF2-40B4-BE49-F238E27FC236}">
                <a16:creationId xmlns:a16="http://schemas.microsoft.com/office/drawing/2014/main" id="{220FA1B7-640D-431D-949B-54902712A4B2}"/>
              </a:ext>
            </a:extLst>
          </p:cNvPr>
          <p:cNvSpPr txBox="1"/>
          <p:nvPr/>
        </p:nvSpPr>
        <p:spPr>
          <a:xfrm>
            <a:off x="4319413" y="7677011"/>
            <a:ext cx="1886350" cy="487826"/>
          </a:xfrm>
          <a:prstGeom prst="rect">
            <a:avLst/>
          </a:prstGeom>
          <a:noFill/>
          <a:ln w="19050">
            <a:solidFill>
              <a:schemeClr val="tx1"/>
            </a:solidFill>
          </a:ln>
        </p:spPr>
        <p:txBody>
          <a:bodyPr wrap="none" rtlCol="0">
            <a:spAutoFit/>
          </a:bodyPr>
          <a:lstStyle/>
          <a:p>
            <a:r>
              <a:rPr lang="fr-CA" sz="2570" dirty="0" err="1"/>
              <a:t>MAgrégative</a:t>
            </a:r>
            <a:endParaRPr lang="fr-CA" sz="2570" dirty="0"/>
          </a:p>
        </p:txBody>
      </p:sp>
      <p:cxnSp>
        <p:nvCxnSpPr>
          <p:cNvPr id="169" name="Connector: Curved 168">
            <a:extLst>
              <a:ext uri="{FF2B5EF4-FFF2-40B4-BE49-F238E27FC236}">
                <a16:creationId xmlns:a16="http://schemas.microsoft.com/office/drawing/2014/main" id="{782B204A-17F5-4735-9432-F4DDA023617D}"/>
              </a:ext>
            </a:extLst>
          </p:cNvPr>
          <p:cNvCxnSpPr>
            <a:cxnSpLocks/>
            <a:stCxn id="8" idx="6"/>
            <a:endCxn id="164" idx="0"/>
          </p:cNvCxnSpPr>
          <p:nvPr/>
        </p:nvCxnSpPr>
        <p:spPr>
          <a:xfrm>
            <a:off x="5200084" y="2989288"/>
            <a:ext cx="62504" cy="4687723"/>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3" name="Connector: Curved 172">
            <a:extLst>
              <a:ext uri="{FF2B5EF4-FFF2-40B4-BE49-F238E27FC236}">
                <a16:creationId xmlns:a16="http://schemas.microsoft.com/office/drawing/2014/main" id="{D3C7791B-CCAB-46A5-8A00-85741EE7865C}"/>
              </a:ext>
            </a:extLst>
          </p:cNvPr>
          <p:cNvCxnSpPr>
            <a:cxnSpLocks/>
            <a:stCxn id="9" idx="2"/>
            <a:endCxn id="46" idx="0"/>
          </p:cNvCxnSpPr>
          <p:nvPr/>
        </p:nvCxnSpPr>
        <p:spPr>
          <a:xfrm rot="10800000" flipV="1">
            <a:off x="7419081" y="2989287"/>
            <a:ext cx="103966" cy="468752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6" name="Connector: Curved 175">
            <a:extLst>
              <a:ext uri="{FF2B5EF4-FFF2-40B4-BE49-F238E27FC236}">
                <a16:creationId xmlns:a16="http://schemas.microsoft.com/office/drawing/2014/main" id="{F51E4C54-CDE5-4A78-91F4-1E2097B62AFD}"/>
              </a:ext>
            </a:extLst>
          </p:cNvPr>
          <p:cNvCxnSpPr>
            <a:cxnSpLocks/>
            <a:stCxn id="29" idx="6"/>
            <a:endCxn id="164" idx="0"/>
          </p:cNvCxnSpPr>
          <p:nvPr/>
        </p:nvCxnSpPr>
        <p:spPr>
          <a:xfrm>
            <a:off x="4872379" y="4815281"/>
            <a:ext cx="390209" cy="286173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9" name="Connector: Curved 178">
            <a:extLst>
              <a:ext uri="{FF2B5EF4-FFF2-40B4-BE49-F238E27FC236}">
                <a16:creationId xmlns:a16="http://schemas.microsoft.com/office/drawing/2014/main" id="{C1C2B8DF-6B8B-4CE9-9C84-F28D43E6821A}"/>
              </a:ext>
            </a:extLst>
          </p:cNvPr>
          <p:cNvCxnSpPr>
            <a:cxnSpLocks/>
            <a:stCxn id="31" idx="2"/>
            <a:endCxn id="46" idx="0"/>
          </p:cNvCxnSpPr>
          <p:nvPr/>
        </p:nvCxnSpPr>
        <p:spPr>
          <a:xfrm rot="10800000" flipV="1">
            <a:off x="7419081" y="4815057"/>
            <a:ext cx="496868" cy="2861756"/>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2" name="Connector: Curved 181">
            <a:extLst>
              <a:ext uri="{FF2B5EF4-FFF2-40B4-BE49-F238E27FC236}">
                <a16:creationId xmlns:a16="http://schemas.microsoft.com/office/drawing/2014/main" id="{8D0157DD-7263-4547-A031-F82292409B46}"/>
              </a:ext>
            </a:extLst>
          </p:cNvPr>
          <p:cNvCxnSpPr>
            <a:cxnSpLocks/>
            <a:stCxn id="30" idx="6"/>
            <a:endCxn id="164" idx="0"/>
          </p:cNvCxnSpPr>
          <p:nvPr/>
        </p:nvCxnSpPr>
        <p:spPr>
          <a:xfrm>
            <a:off x="4904412" y="6688506"/>
            <a:ext cx="358176" cy="98850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5" name="Connector: Curved 184">
            <a:extLst>
              <a:ext uri="{FF2B5EF4-FFF2-40B4-BE49-F238E27FC236}">
                <a16:creationId xmlns:a16="http://schemas.microsoft.com/office/drawing/2014/main" id="{C1C0B88F-A6FE-4FA3-8AAF-52B8D071A5BC}"/>
              </a:ext>
            </a:extLst>
          </p:cNvPr>
          <p:cNvCxnSpPr>
            <a:cxnSpLocks/>
            <a:stCxn id="32" idx="2"/>
            <a:endCxn id="46" idx="0"/>
          </p:cNvCxnSpPr>
          <p:nvPr/>
        </p:nvCxnSpPr>
        <p:spPr>
          <a:xfrm rot="10800000" flipV="1">
            <a:off x="7419081" y="6687057"/>
            <a:ext cx="487802" cy="989756"/>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832707FD-C989-4347-A2FA-C706920F57B1}"/>
              </a:ext>
            </a:extLst>
          </p:cNvPr>
          <p:cNvSpPr txBox="1"/>
          <p:nvPr/>
        </p:nvSpPr>
        <p:spPr>
          <a:xfrm>
            <a:off x="6475906" y="7676813"/>
            <a:ext cx="1886350" cy="487826"/>
          </a:xfrm>
          <a:prstGeom prst="rect">
            <a:avLst/>
          </a:prstGeom>
          <a:noFill/>
          <a:ln w="19050">
            <a:solidFill>
              <a:schemeClr val="tx1"/>
            </a:solidFill>
          </a:ln>
        </p:spPr>
        <p:txBody>
          <a:bodyPr wrap="none" rtlCol="0">
            <a:spAutoFit/>
          </a:bodyPr>
          <a:lstStyle/>
          <a:p>
            <a:r>
              <a:rPr lang="fr-CA" sz="2570" dirty="0" err="1"/>
              <a:t>MAgrégative</a:t>
            </a:r>
            <a:endParaRPr lang="fr-CA" sz="2570" dirty="0"/>
          </a:p>
        </p:txBody>
      </p:sp>
    </p:spTree>
    <p:extLst>
      <p:ext uri="{BB962C8B-B14F-4D97-AF65-F5344CB8AC3E}">
        <p14:creationId xmlns:p14="http://schemas.microsoft.com/office/powerpoint/2010/main" val="359165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fr-CA" smtClean="0"/>
              <a:pPr algn="ctr"/>
              <a:t>14</a:t>
            </a:fld>
            <a:endParaRPr lang="fr-CA"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7118184" cy="1143932"/>
          </a:xfrm>
          <a:prstGeom prst="rect">
            <a:avLst/>
          </a:prstGeom>
        </p:spPr>
        <p:txBody>
          <a:bodyPr/>
          <a:lstStyle>
            <a:lvl1pPr>
              <a:defRPr>
                <a:latin typeface="+mj-lt"/>
                <a:ea typeface="+mj-ea"/>
                <a:cs typeface="+mj-cs"/>
              </a:defRPr>
            </a:lvl1pPr>
          </a:lstStyle>
          <a:p>
            <a:r>
              <a:rPr lang="fr-CA" sz="6000" kern="0" dirty="0">
                <a:solidFill>
                  <a:schemeClr val="tx2"/>
                </a:solidFill>
              </a:rPr>
              <a:t>Autres changements</a:t>
            </a:r>
          </a:p>
        </p:txBody>
      </p:sp>
      <p:sp>
        <p:nvSpPr>
          <p:cNvPr id="10" name="TextBox 9">
            <a:extLst>
              <a:ext uri="{FF2B5EF4-FFF2-40B4-BE49-F238E27FC236}">
                <a16:creationId xmlns:a16="http://schemas.microsoft.com/office/drawing/2014/main" id="{58CDB1B2-E570-475D-93A9-271C37C568B7}"/>
              </a:ext>
            </a:extLst>
          </p:cNvPr>
          <p:cNvSpPr txBox="1"/>
          <p:nvPr/>
        </p:nvSpPr>
        <p:spPr>
          <a:xfrm>
            <a:off x="578774" y="1298409"/>
            <a:ext cx="10013784" cy="3046988"/>
          </a:xfrm>
          <a:prstGeom prst="rect">
            <a:avLst/>
          </a:prstGeom>
          <a:noFill/>
        </p:spPr>
        <p:txBody>
          <a:bodyPr wrap="square" rtlCol="0">
            <a:spAutoFit/>
          </a:bodyPr>
          <a:lstStyle/>
          <a:p>
            <a:r>
              <a:rPr lang="fr-CA" sz="4800" dirty="0"/>
              <a:t>Provenance des données : Quand les données diachroniques changeantes sont-elles valides?</a:t>
            </a:r>
          </a:p>
          <a:p>
            <a:pPr marL="715963"/>
            <a:r>
              <a:rPr lang="fr-CA" sz="4800" dirty="0"/>
              <a:t>domaine de validité; date de validité</a:t>
            </a:r>
          </a:p>
        </p:txBody>
      </p:sp>
      <p:sp>
        <p:nvSpPr>
          <p:cNvPr id="15" name="TextBox 14">
            <a:extLst>
              <a:ext uri="{FF2B5EF4-FFF2-40B4-BE49-F238E27FC236}">
                <a16:creationId xmlns:a16="http://schemas.microsoft.com/office/drawing/2014/main" id="{C5DD78CF-D1A9-4C97-B850-F0F4BBFEC253}"/>
              </a:ext>
            </a:extLst>
          </p:cNvPr>
          <p:cNvSpPr txBox="1"/>
          <p:nvPr/>
        </p:nvSpPr>
        <p:spPr>
          <a:xfrm>
            <a:off x="628816" y="4193346"/>
            <a:ext cx="11156784" cy="2308324"/>
          </a:xfrm>
          <a:prstGeom prst="rect">
            <a:avLst/>
          </a:prstGeom>
          <a:noFill/>
        </p:spPr>
        <p:txBody>
          <a:bodyPr wrap="square" rtlCol="0">
            <a:spAutoFit/>
          </a:bodyPr>
          <a:lstStyle/>
          <a:p>
            <a:r>
              <a:rPr lang="fr-CA" sz="4800" dirty="0"/>
              <a:t>Certains éléments ont été déplacés depuis la Manifestation vers l’Œuvre</a:t>
            </a:r>
          </a:p>
          <a:p>
            <a:pPr marL="715963"/>
            <a:r>
              <a:rPr lang="fr-CA" sz="4800" dirty="0"/>
              <a:t>périodicité; ISSN</a:t>
            </a:r>
          </a:p>
        </p:txBody>
      </p:sp>
      <p:sp>
        <p:nvSpPr>
          <p:cNvPr id="16" name="TextBox 15">
            <a:extLst>
              <a:ext uri="{FF2B5EF4-FFF2-40B4-BE49-F238E27FC236}">
                <a16:creationId xmlns:a16="http://schemas.microsoft.com/office/drawing/2014/main" id="{5B0626E7-5E2E-44EA-9D78-FF1214184838}"/>
              </a:ext>
            </a:extLst>
          </p:cNvPr>
          <p:cNvSpPr txBox="1"/>
          <p:nvPr/>
        </p:nvSpPr>
        <p:spPr>
          <a:xfrm>
            <a:off x="578774" y="6403809"/>
            <a:ext cx="11156784" cy="2308324"/>
          </a:xfrm>
          <a:prstGeom prst="rect">
            <a:avLst/>
          </a:prstGeom>
          <a:noFill/>
        </p:spPr>
        <p:txBody>
          <a:bodyPr wrap="square" rtlCol="0">
            <a:spAutoFit/>
          </a:bodyPr>
          <a:lstStyle/>
          <a:p>
            <a:r>
              <a:rPr lang="fr-CA" sz="4800" dirty="0"/>
              <a:t>Liaison permanente avec le Centre international ISSN et le Groupe de révision de l’</a:t>
            </a:r>
            <a:r>
              <a:rPr lang="fr-CA" sz="4800" dirty="0" err="1"/>
              <a:t>ISBD</a:t>
            </a:r>
            <a:endParaRPr lang="fr-CA" sz="4800" dirty="0"/>
          </a:p>
        </p:txBody>
      </p:sp>
    </p:spTree>
    <p:extLst>
      <p:ext uri="{BB962C8B-B14F-4D97-AF65-F5344CB8AC3E}">
        <p14:creationId xmlns:p14="http://schemas.microsoft.com/office/powerpoint/2010/main" val="1190608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fr-CA" smtClean="0"/>
              <a:pPr algn="ctr"/>
              <a:t>15</a:t>
            </a:fld>
            <a:endParaRPr lang="fr-CA"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2233240" cy="1015663"/>
          </a:xfrm>
          <a:prstGeom prst="rect">
            <a:avLst/>
          </a:prstGeom>
          <a:noFill/>
        </p:spPr>
        <p:txBody>
          <a:bodyPr wrap="none" rtlCol="0">
            <a:spAutoFit/>
          </a:bodyPr>
          <a:lstStyle/>
          <a:p>
            <a:r>
              <a:rPr lang="fr-CA" sz="6000" dirty="0">
                <a:solidFill>
                  <a:schemeClr val="tx2"/>
                </a:solidFill>
              </a:rPr>
              <a:t>Merci!</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fr-CA" sz="4400" dirty="0"/>
              <a:t>Comité directeur de RDA</a:t>
            </a:r>
          </a:p>
          <a:p>
            <a:pPr marL="357188"/>
            <a:r>
              <a:rPr lang="fr-CA"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fr-CA" sz="4400" dirty="0"/>
              <a:t>RDA </a:t>
            </a:r>
            <a:r>
              <a:rPr lang="fr-CA" sz="4400" dirty="0" err="1"/>
              <a:t>Toolkit</a:t>
            </a:r>
            <a:endParaRPr lang="fr-CA" sz="4400" dirty="0"/>
          </a:p>
          <a:p>
            <a:pPr marL="357188"/>
            <a:r>
              <a:rPr lang="fr-CA"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fr-CA" sz="4400" dirty="0"/>
              <a:t>Présentations sur RDA </a:t>
            </a:r>
          </a:p>
          <a:p>
            <a:r>
              <a:rPr lang="fr-CA"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592F4D-C73E-409B-9994-6E24E44F8306}"/>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3" name="Slide Number Placeholder 2">
            <a:extLst>
              <a:ext uri="{FF2B5EF4-FFF2-40B4-BE49-F238E27FC236}">
                <a16:creationId xmlns:a16="http://schemas.microsoft.com/office/drawing/2014/main" id="{B606EBCD-E680-4F68-A2D8-36D74AA2494A}"/>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5" name="Title 1">
            <a:extLst>
              <a:ext uri="{FF2B5EF4-FFF2-40B4-BE49-F238E27FC236}">
                <a16:creationId xmlns:a16="http://schemas.microsoft.com/office/drawing/2014/main" id="{93B59AA8-DE06-4D53-BF79-EFAFCAADC00B}"/>
              </a:ext>
            </a:extLst>
          </p:cNvPr>
          <p:cNvSpPr txBox="1">
            <a:spLocks/>
          </p:cNvSpPr>
          <p:nvPr/>
        </p:nvSpPr>
        <p:spPr>
          <a:xfrm>
            <a:off x="508000" y="476250"/>
            <a:ext cx="8132354" cy="1015663"/>
          </a:xfrm>
          <a:prstGeom prst="rect">
            <a:avLst/>
          </a:prstGeom>
        </p:spPr>
        <p:txBody>
          <a:bodyPr wrap="none">
            <a:spAutoFit/>
          </a:bodyPr>
          <a:lstStyle>
            <a:lvl1pPr>
              <a:defRPr>
                <a:latin typeface="+mj-lt"/>
                <a:ea typeface="+mj-ea"/>
                <a:cs typeface="+mj-cs"/>
              </a:defRPr>
            </a:lvl1pPr>
          </a:lstStyle>
          <a:p>
            <a:r>
              <a:rPr lang="fr-CA" sz="6000" kern="0" dirty="0">
                <a:solidFill>
                  <a:schemeClr val="tx2"/>
                </a:solidFill>
              </a:rPr>
              <a:t>Modèle pour les agrégats</a:t>
            </a:r>
          </a:p>
        </p:txBody>
      </p:sp>
      <p:sp>
        <p:nvSpPr>
          <p:cNvPr id="6" name="TextBox 5">
            <a:extLst>
              <a:ext uri="{FF2B5EF4-FFF2-40B4-BE49-F238E27FC236}">
                <a16:creationId xmlns:a16="http://schemas.microsoft.com/office/drawing/2014/main" id="{CAE6C461-9BDB-4936-BE9C-56262A427D6F}"/>
              </a:ext>
            </a:extLst>
          </p:cNvPr>
          <p:cNvSpPr txBox="1"/>
          <p:nvPr/>
        </p:nvSpPr>
        <p:spPr>
          <a:xfrm>
            <a:off x="578774" y="2228850"/>
            <a:ext cx="10597226" cy="2554545"/>
          </a:xfrm>
          <a:prstGeom prst="rect">
            <a:avLst/>
          </a:prstGeom>
          <a:noFill/>
        </p:spPr>
        <p:txBody>
          <a:bodyPr wrap="square" rtlCol="0">
            <a:spAutoFit/>
          </a:bodyPr>
          <a:lstStyle/>
          <a:p>
            <a:r>
              <a:rPr lang="fr-CA" sz="4000" dirty="0"/>
              <a:t>2011: Rapport du Groupe de travail de l’</a:t>
            </a:r>
            <a:r>
              <a:rPr lang="fr-CA" sz="4000" dirty="0" err="1"/>
              <a:t>IFLA</a:t>
            </a:r>
            <a:r>
              <a:rPr lang="fr-CA" sz="4000" dirty="0"/>
              <a:t> sur 		   les agrégats</a:t>
            </a:r>
          </a:p>
          <a:p>
            <a:pPr marL="715963"/>
            <a:r>
              <a:rPr lang="fr-CA" sz="4000" dirty="0"/>
              <a:t>Ne pas mettre en œuvre avant l’intégration des modèles FR [2017]</a:t>
            </a:r>
          </a:p>
        </p:txBody>
      </p:sp>
      <p:sp>
        <p:nvSpPr>
          <p:cNvPr id="7" name="TextBox 6">
            <a:extLst>
              <a:ext uri="{FF2B5EF4-FFF2-40B4-BE49-F238E27FC236}">
                <a16:creationId xmlns:a16="http://schemas.microsoft.com/office/drawing/2014/main" id="{541C7C92-AF03-4490-85A5-34A755E76904}"/>
              </a:ext>
            </a:extLst>
          </p:cNvPr>
          <p:cNvSpPr txBox="1"/>
          <p:nvPr/>
        </p:nvSpPr>
        <p:spPr>
          <a:xfrm>
            <a:off x="578774" y="4708536"/>
            <a:ext cx="10597226" cy="2554545"/>
          </a:xfrm>
          <a:prstGeom prst="rect">
            <a:avLst/>
          </a:prstGeom>
          <a:noFill/>
        </p:spPr>
        <p:txBody>
          <a:bodyPr wrap="square" rtlCol="0">
            <a:spAutoFit/>
          </a:bodyPr>
          <a:lstStyle/>
          <a:p>
            <a:r>
              <a:rPr lang="fr-CA" sz="4000" dirty="0" err="1"/>
              <a:t>LRM</a:t>
            </a:r>
            <a:r>
              <a:rPr lang="fr-CA" sz="4000" dirty="0"/>
              <a:t> : « Un agrégat est défini comme une manifestation matérialisant plusieurs expressions … chaque manifestation agrégative matérialise aussi une expression de l’œuvre </a:t>
            </a:r>
            <a:r>
              <a:rPr lang="fr-CA" sz="4000" dirty="0" err="1"/>
              <a:t>agrégatrice</a:t>
            </a:r>
            <a:r>
              <a:rPr lang="fr-CA" sz="4000" dirty="0"/>
              <a:t> »</a:t>
            </a:r>
          </a:p>
        </p:txBody>
      </p:sp>
    </p:spTree>
    <p:extLst>
      <p:ext uri="{BB962C8B-B14F-4D97-AF65-F5344CB8AC3E}">
        <p14:creationId xmlns:p14="http://schemas.microsoft.com/office/powerpoint/2010/main" val="3954723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B3728A-FD88-4BC8-B567-E0492D36F5D3}"/>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3" name="Slide Number Placeholder 2">
            <a:extLst>
              <a:ext uri="{FF2B5EF4-FFF2-40B4-BE49-F238E27FC236}">
                <a16:creationId xmlns:a16="http://schemas.microsoft.com/office/drawing/2014/main" id="{E0BFCBAE-F34C-42D2-84C5-A1B9C7886750}"/>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pic>
        <p:nvPicPr>
          <p:cNvPr id="4" name="Picture 3">
            <a:extLst>
              <a:ext uri="{FF2B5EF4-FFF2-40B4-BE49-F238E27FC236}">
                <a16:creationId xmlns:a16="http://schemas.microsoft.com/office/drawing/2014/main" id="{7156474C-0A8D-412F-B629-B485B15EE40F}"/>
              </a:ext>
            </a:extLst>
          </p:cNvPr>
          <p:cNvPicPr>
            <a:picLocks noChangeAspect="1"/>
          </p:cNvPicPr>
          <p:nvPr/>
        </p:nvPicPr>
        <p:blipFill>
          <a:blip r:embed="rId3"/>
          <a:stretch>
            <a:fillRect/>
          </a:stretch>
        </p:blipFill>
        <p:spPr>
          <a:xfrm>
            <a:off x="2336799" y="400050"/>
            <a:ext cx="8572500" cy="4848225"/>
          </a:xfrm>
          <a:prstGeom prst="rect">
            <a:avLst/>
          </a:prstGeom>
          <a:ln w="38100">
            <a:solidFill>
              <a:schemeClr val="accent1"/>
            </a:solidFill>
          </a:ln>
        </p:spPr>
      </p:pic>
      <p:sp>
        <p:nvSpPr>
          <p:cNvPr id="5" name="TextBox 4">
            <a:extLst>
              <a:ext uri="{FF2B5EF4-FFF2-40B4-BE49-F238E27FC236}">
                <a16:creationId xmlns:a16="http://schemas.microsoft.com/office/drawing/2014/main" id="{86560D4E-4865-4A90-BCF9-654ACFBCCDDF}"/>
              </a:ext>
            </a:extLst>
          </p:cNvPr>
          <p:cNvSpPr txBox="1"/>
          <p:nvPr/>
        </p:nvSpPr>
        <p:spPr>
          <a:xfrm>
            <a:off x="965200" y="5529262"/>
            <a:ext cx="10315260" cy="707886"/>
          </a:xfrm>
          <a:prstGeom prst="rect">
            <a:avLst/>
          </a:prstGeom>
          <a:noFill/>
        </p:spPr>
        <p:txBody>
          <a:bodyPr wrap="none" rtlCol="0">
            <a:spAutoFit/>
          </a:bodyPr>
          <a:lstStyle/>
          <a:p>
            <a:r>
              <a:rPr lang="fr-CA" sz="4000" dirty="0"/>
              <a:t>Une œuvre </a:t>
            </a:r>
            <a:r>
              <a:rPr lang="fr-CA" sz="4000" dirty="0" err="1"/>
              <a:t>agrégatrice</a:t>
            </a:r>
            <a:r>
              <a:rPr lang="fr-CA" sz="4000" dirty="0"/>
              <a:t> est un plan d’agrégation</a:t>
            </a:r>
          </a:p>
        </p:txBody>
      </p:sp>
      <p:sp>
        <p:nvSpPr>
          <p:cNvPr id="6" name="TextBox 5">
            <a:extLst>
              <a:ext uri="{FF2B5EF4-FFF2-40B4-BE49-F238E27FC236}">
                <a16:creationId xmlns:a16="http://schemas.microsoft.com/office/drawing/2014/main" id="{27BE6EC3-DDB5-4477-B8EA-DDB2EBB9634B}"/>
              </a:ext>
            </a:extLst>
          </p:cNvPr>
          <p:cNvSpPr txBox="1"/>
          <p:nvPr/>
        </p:nvSpPr>
        <p:spPr>
          <a:xfrm>
            <a:off x="965200" y="6237148"/>
            <a:ext cx="9906000" cy="1323439"/>
          </a:xfrm>
          <a:prstGeom prst="rect">
            <a:avLst/>
          </a:prstGeom>
          <a:noFill/>
        </p:spPr>
        <p:txBody>
          <a:bodyPr wrap="square" rtlCol="0">
            <a:spAutoFit/>
          </a:bodyPr>
          <a:lstStyle/>
          <a:p>
            <a:r>
              <a:rPr lang="fr-CA" sz="4000" dirty="0"/>
              <a:t>Une expression </a:t>
            </a:r>
            <a:r>
              <a:rPr lang="fr-CA" sz="4000" dirty="0" err="1"/>
              <a:t>agrégatrice</a:t>
            </a:r>
            <a:r>
              <a:rPr lang="fr-CA" sz="4000" dirty="0"/>
              <a:t> réalise le plan en incorporant les expressions qui sont agrégées</a:t>
            </a:r>
          </a:p>
        </p:txBody>
      </p:sp>
      <p:sp>
        <p:nvSpPr>
          <p:cNvPr id="7" name="TextBox 6">
            <a:extLst>
              <a:ext uri="{FF2B5EF4-FFF2-40B4-BE49-F238E27FC236}">
                <a16:creationId xmlns:a16="http://schemas.microsoft.com/office/drawing/2014/main" id="{705EE6E4-4741-45E1-8F9C-D72B4D5EAEFD}"/>
              </a:ext>
            </a:extLst>
          </p:cNvPr>
          <p:cNvSpPr txBox="1"/>
          <p:nvPr/>
        </p:nvSpPr>
        <p:spPr>
          <a:xfrm>
            <a:off x="2617618" y="7791450"/>
            <a:ext cx="7112203" cy="707886"/>
          </a:xfrm>
          <a:prstGeom prst="rect">
            <a:avLst/>
          </a:prstGeom>
          <a:noFill/>
          <a:ln w="28575">
            <a:solidFill>
              <a:schemeClr val="accent4"/>
            </a:solidFill>
          </a:ln>
        </p:spPr>
        <p:txBody>
          <a:bodyPr wrap="none" rtlCol="0">
            <a:spAutoFit/>
          </a:bodyPr>
          <a:lstStyle/>
          <a:p>
            <a:r>
              <a:rPr lang="fr-CA" sz="4000" dirty="0"/>
              <a:t>N’est pas une relation tout/partie</a:t>
            </a:r>
          </a:p>
        </p:txBody>
      </p:sp>
    </p:spTree>
    <p:extLst>
      <p:ext uri="{BB962C8B-B14F-4D97-AF65-F5344CB8AC3E}">
        <p14:creationId xmlns:p14="http://schemas.microsoft.com/office/powerpoint/2010/main" val="391731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nector: Curved 22">
            <a:extLst>
              <a:ext uri="{FF2B5EF4-FFF2-40B4-BE49-F238E27FC236}">
                <a16:creationId xmlns:a16="http://schemas.microsoft.com/office/drawing/2014/main" id="{EAC37FE6-8B04-4ED1-904D-565CFEF4A748}"/>
              </a:ext>
            </a:extLst>
          </p:cNvPr>
          <p:cNvCxnSpPr>
            <a:cxnSpLocks/>
            <a:stCxn id="53" idx="2"/>
            <a:endCxn id="62" idx="6"/>
          </p:cNvCxnSpPr>
          <p:nvPr/>
        </p:nvCxnSpPr>
        <p:spPr>
          <a:xfrm rot="10800000" flipV="1">
            <a:off x="4095040" y="5423538"/>
            <a:ext cx="1019760"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EE011387-EF79-4810-9CE1-97C5F644D205}"/>
              </a:ext>
            </a:extLst>
          </p:cNvPr>
          <p:cNvCxnSpPr>
            <a:cxnSpLocks/>
            <a:stCxn id="55" idx="2"/>
            <a:endCxn id="62" idx="6"/>
          </p:cNvCxnSpPr>
          <p:nvPr/>
        </p:nvCxnSpPr>
        <p:spPr>
          <a:xfrm rot="10800000" flipV="1">
            <a:off x="4095041" y="5423538"/>
            <a:ext cx="4915253"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201859E-602E-4386-B4CD-D8B5AE4840C3}"/>
              </a:ext>
            </a:extLst>
          </p:cNvPr>
          <p:cNvSpPr txBox="1"/>
          <p:nvPr/>
        </p:nvSpPr>
        <p:spPr>
          <a:xfrm>
            <a:off x="4579542" y="420579"/>
            <a:ext cx="7891858" cy="2349618"/>
          </a:xfrm>
          <a:prstGeom prst="rect">
            <a:avLst/>
          </a:prstGeom>
          <a:noFill/>
        </p:spPr>
        <p:txBody>
          <a:bodyPr wrap="square" rtlCol="0">
            <a:spAutoFit/>
          </a:bodyPr>
          <a:lstStyle/>
          <a:p>
            <a:pPr>
              <a:lnSpc>
                <a:spcPct val="107000"/>
              </a:lnSpc>
              <a:spcAft>
                <a:spcPts val="1142"/>
              </a:spcAft>
            </a:pPr>
            <a:r>
              <a:rPr lang="fr-CA" sz="3427" dirty="0">
                <a:solidFill>
                  <a:srgbClr val="000000"/>
                </a:solidFill>
                <a:latin typeface="Calibri" panose="020F0502020204030204" pitchFamily="34" charset="0"/>
                <a:ea typeface="Calibri" panose="020F0502020204030204" pitchFamily="34" charset="0"/>
              </a:rPr>
              <a:t>RDA : Manifestation qui matérialise une œuvre </a:t>
            </a:r>
            <a:r>
              <a:rPr lang="fr-CA" sz="3427" dirty="0" err="1">
                <a:solidFill>
                  <a:srgbClr val="000000"/>
                </a:solidFill>
                <a:latin typeface="Calibri" panose="020F0502020204030204" pitchFamily="34" charset="0"/>
                <a:ea typeface="Calibri" panose="020F0502020204030204" pitchFamily="34" charset="0"/>
              </a:rPr>
              <a:t>agrégatrice</a:t>
            </a:r>
            <a:r>
              <a:rPr lang="fr-CA" sz="3427" dirty="0">
                <a:solidFill>
                  <a:srgbClr val="000000"/>
                </a:solidFill>
                <a:latin typeface="Calibri" panose="020F0502020204030204" pitchFamily="34" charset="0"/>
                <a:ea typeface="Calibri" panose="020F0502020204030204" pitchFamily="34" charset="0"/>
              </a:rPr>
              <a:t> et une ou plusieurs expressions d’une ou plusieurs œuvres qui réalisent le plan d’agrégation.	</a:t>
            </a:r>
          </a:p>
        </p:txBody>
      </p:sp>
      <p:sp>
        <p:nvSpPr>
          <p:cNvPr id="52" name="TextBox 51">
            <a:extLst>
              <a:ext uri="{FF2B5EF4-FFF2-40B4-BE49-F238E27FC236}">
                <a16:creationId xmlns:a16="http://schemas.microsoft.com/office/drawing/2014/main" id="{220FA1B7-640D-431D-949B-54902712A4B2}"/>
              </a:ext>
            </a:extLst>
          </p:cNvPr>
          <p:cNvSpPr txBox="1"/>
          <p:nvPr/>
        </p:nvSpPr>
        <p:spPr>
          <a:xfrm>
            <a:off x="5678564" y="6599635"/>
            <a:ext cx="4576688" cy="1798252"/>
          </a:xfrm>
          <a:prstGeom prst="ellipse">
            <a:avLst/>
          </a:prstGeom>
          <a:noFill/>
          <a:ln w="19050">
            <a:solidFill>
              <a:schemeClr val="tx1"/>
            </a:solidFill>
          </a:ln>
        </p:spPr>
        <p:txBody>
          <a:bodyPr wrap="none" rtlCol="0">
            <a:spAutoFit/>
          </a:bodyPr>
          <a:lstStyle/>
          <a:p>
            <a:pPr algn="ctr"/>
            <a:r>
              <a:rPr lang="fr-CA" sz="2570" i="1" dirty="0" err="1"/>
              <a:t>Selected</a:t>
            </a:r>
            <a:r>
              <a:rPr lang="fr-CA" sz="2570" i="1" dirty="0"/>
              <a:t> </a:t>
            </a:r>
            <a:r>
              <a:rPr lang="fr-CA" sz="2570" i="1" dirty="0" err="1"/>
              <a:t>poetry</a:t>
            </a:r>
            <a:r>
              <a:rPr lang="fr-CA" sz="2570" i="1" dirty="0"/>
              <a:t> </a:t>
            </a:r>
          </a:p>
          <a:p>
            <a:pPr algn="ctr"/>
            <a:r>
              <a:rPr lang="fr-CA" sz="2570" i="1" dirty="0"/>
              <a:t>of Lord Byron</a:t>
            </a:r>
          </a:p>
          <a:p>
            <a:pPr algn="ctr"/>
            <a:r>
              <a:rPr lang="fr-CA" sz="2570" dirty="0"/>
              <a:t>(Modern Library, 2001)</a:t>
            </a:r>
          </a:p>
        </p:txBody>
      </p:sp>
      <p:sp>
        <p:nvSpPr>
          <p:cNvPr id="53" name="TextBox 52">
            <a:extLst>
              <a:ext uri="{FF2B5EF4-FFF2-40B4-BE49-F238E27FC236}">
                <a16:creationId xmlns:a16="http://schemas.microsoft.com/office/drawing/2014/main" id="{220FA1B7-640D-431D-949B-54902712A4B2}"/>
              </a:ext>
            </a:extLst>
          </p:cNvPr>
          <p:cNvSpPr txBox="1"/>
          <p:nvPr/>
        </p:nvSpPr>
        <p:spPr>
          <a:xfrm>
            <a:off x="5114800" y="4802481"/>
            <a:ext cx="2721182" cy="1242114"/>
          </a:xfrm>
          <a:prstGeom prst="ellipse">
            <a:avLst/>
          </a:prstGeom>
          <a:solidFill>
            <a:schemeClr val="bg1"/>
          </a:solidFill>
          <a:ln w="19050">
            <a:solidFill>
              <a:schemeClr val="tx1"/>
            </a:solidFill>
          </a:ln>
        </p:spPr>
        <p:txBody>
          <a:bodyPr wrap="none" rtlCol="0">
            <a:spAutoFit/>
          </a:bodyPr>
          <a:lstStyle/>
          <a:p>
            <a:pPr algn="ctr"/>
            <a:r>
              <a:rPr lang="fr-CA" sz="2570" dirty="0"/>
              <a:t>E1 : Texte en </a:t>
            </a:r>
          </a:p>
          <a:p>
            <a:pPr algn="ctr"/>
            <a:r>
              <a:rPr lang="fr-CA" sz="2570" dirty="0"/>
              <a:t>anglais</a:t>
            </a:r>
          </a:p>
        </p:txBody>
      </p:sp>
      <p:sp>
        <p:nvSpPr>
          <p:cNvPr id="54" name="TextBox 53">
            <a:extLst>
              <a:ext uri="{FF2B5EF4-FFF2-40B4-BE49-F238E27FC236}">
                <a16:creationId xmlns:a16="http://schemas.microsoft.com/office/drawing/2014/main" id="{220FA1B7-640D-431D-949B-54902712A4B2}"/>
              </a:ext>
            </a:extLst>
          </p:cNvPr>
          <p:cNvSpPr txBox="1"/>
          <p:nvPr/>
        </p:nvSpPr>
        <p:spPr>
          <a:xfrm>
            <a:off x="4843378" y="3057093"/>
            <a:ext cx="3258095" cy="1242114"/>
          </a:xfrm>
          <a:prstGeom prst="ellipse">
            <a:avLst/>
          </a:prstGeom>
          <a:noFill/>
          <a:ln w="19050">
            <a:solidFill>
              <a:schemeClr val="tx1"/>
            </a:solidFill>
          </a:ln>
        </p:spPr>
        <p:txBody>
          <a:bodyPr wrap="square" rtlCol="0">
            <a:spAutoFit/>
          </a:bodyPr>
          <a:lstStyle/>
          <a:p>
            <a:pPr algn="ctr"/>
            <a:r>
              <a:rPr lang="fr-CA" sz="2570" dirty="0"/>
              <a:t>O1 : </a:t>
            </a:r>
            <a:r>
              <a:rPr lang="fr-CA" sz="2570" i="1" dirty="0" err="1"/>
              <a:t>She</a:t>
            </a:r>
            <a:r>
              <a:rPr lang="fr-CA" sz="2570" i="1" dirty="0"/>
              <a:t> </a:t>
            </a:r>
            <a:r>
              <a:rPr lang="fr-CA" sz="2570" i="1" dirty="0" err="1"/>
              <a:t>walks</a:t>
            </a:r>
            <a:r>
              <a:rPr lang="fr-CA" sz="2570" i="1" dirty="0"/>
              <a:t>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9010293" y="4802481"/>
            <a:ext cx="2617493" cy="1242114"/>
          </a:xfrm>
          <a:prstGeom prst="ellipse">
            <a:avLst/>
          </a:prstGeom>
          <a:noFill/>
          <a:ln w="19050">
            <a:solidFill>
              <a:schemeClr val="tx1"/>
            </a:solidFill>
          </a:ln>
        </p:spPr>
        <p:txBody>
          <a:bodyPr wrap="none" rtlCol="0">
            <a:spAutoFit/>
          </a:bodyPr>
          <a:lstStyle/>
          <a:p>
            <a:pPr algn="ctr"/>
            <a:r>
              <a:rPr lang="fr-CA" sz="2570" dirty="0"/>
              <a:t>E2 :Texte en </a:t>
            </a:r>
          </a:p>
          <a:p>
            <a:pPr algn="ctr"/>
            <a:r>
              <a:rPr lang="fr-CA" sz="2570" dirty="0"/>
              <a:t>anglais</a:t>
            </a:r>
          </a:p>
        </p:txBody>
      </p:sp>
      <p:sp>
        <p:nvSpPr>
          <p:cNvPr id="56" name="TextBox 55">
            <a:extLst>
              <a:ext uri="{FF2B5EF4-FFF2-40B4-BE49-F238E27FC236}">
                <a16:creationId xmlns:a16="http://schemas.microsoft.com/office/drawing/2014/main" id="{220FA1B7-640D-431D-949B-54902712A4B2}"/>
              </a:ext>
            </a:extLst>
          </p:cNvPr>
          <p:cNvSpPr txBox="1"/>
          <p:nvPr/>
        </p:nvSpPr>
        <p:spPr>
          <a:xfrm>
            <a:off x="9014307" y="2992508"/>
            <a:ext cx="2591437" cy="1242114"/>
          </a:xfrm>
          <a:prstGeom prst="ellipse">
            <a:avLst/>
          </a:prstGeom>
          <a:noFill/>
          <a:ln w="19050">
            <a:solidFill>
              <a:schemeClr val="tx1"/>
            </a:solidFill>
          </a:ln>
        </p:spPr>
        <p:txBody>
          <a:bodyPr wrap="square" rtlCol="0">
            <a:spAutoFit/>
          </a:bodyPr>
          <a:lstStyle/>
          <a:p>
            <a:pPr algn="ctr"/>
            <a:r>
              <a:rPr lang="fr-CA" sz="2570" dirty="0"/>
              <a:t>O2 : </a:t>
            </a:r>
            <a:r>
              <a:rPr lang="fr-CA" sz="2570" i="1" dirty="0"/>
              <a:t>To </a:t>
            </a:r>
            <a:r>
              <a:rPr lang="fr-CA" sz="2570" i="1" dirty="0" err="1"/>
              <a:t>Belshazzar</a:t>
            </a:r>
            <a:endParaRPr lang="fr-CA" sz="2570" i="1" dirty="0"/>
          </a:p>
        </p:txBody>
      </p:sp>
      <p:sp>
        <p:nvSpPr>
          <p:cNvPr id="62" name="TextBox 61">
            <a:extLst>
              <a:ext uri="{FF2B5EF4-FFF2-40B4-BE49-F238E27FC236}">
                <a16:creationId xmlns:a16="http://schemas.microsoft.com/office/drawing/2014/main" id="{220FA1B7-640D-431D-949B-54902712A4B2}"/>
              </a:ext>
            </a:extLst>
          </p:cNvPr>
          <p:cNvSpPr txBox="1"/>
          <p:nvPr/>
        </p:nvSpPr>
        <p:spPr>
          <a:xfrm>
            <a:off x="701472" y="5205453"/>
            <a:ext cx="3393568" cy="1242114"/>
          </a:xfrm>
          <a:prstGeom prst="ellipse">
            <a:avLst/>
          </a:prstGeom>
          <a:noFill/>
          <a:ln w="19050">
            <a:solidFill>
              <a:schemeClr val="tx1"/>
            </a:solidFill>
            <a:prstDash val="sysDot"/>
          </a:ln>
        </p:spPr>
        <p:txBody>
          <a:bodyPr wrap="square" rtlCol="0">
            <a:spAutoFit/>
          </a:bodyPr>
          <a:lstStyle/>
          <a:p>
            <a:pPr algn="ctr"/>
            <a:r>
              <a:rPr lang="fr-CA" sz="2570" dirty="0" err="1"/>
              <a:t>EA</a:t>
            </a:r>
            <a:r>
              <a:rPr lang="fr-CA" sz="2570" dirty="0"/>
              <a:t> : Expression du plan…</a:t>
            </a:r>
            <a:endParaRPr lang="fr-CA" sz="2570"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164288" y="2779025"/>
            <a:ext cx="4457536" cy="1848023"/>
          </a:xfrm>
          <a:prstGeom prst="ellipse">
            <a:avLst/>
          </a:prstGeom>
          <a:noFill/>
          <a:ln w="19050">
            <a:solidFill>
              <a:schemeClr val="tx1"/>
            </a:solidFill>
            <a:prstDash val="sysDot"/>
          </a:ln>
        </p:spPr>
        <p:txBody>
          <a:bodyPr wrap="square" rtlCol="0">
            <a:spAutoFit/>
          </a:bodyPr>
          <a:lstStyle/>
          <a:p>
            <a:pPr algn="ctr"/>
            <a:r>
              <a:rPr lang="fr-CA" sz="2800" dirty="0" err="1">
                <a:solidFill>
                  <a:srgbClr val="000000"/>
                </a:solidFill>
                <a:latin typeface="Calibri" panose="020F0502020204030204" pitchFamily="34" charset="0"/>
              </a:rPr>
              <a:t>OA</a:t>
            </a:r>
            <a:r>
              <a:rPr lang="fr-CA" sz="2800" dirty="0">
                <a:solidFill>
                  <a:srgbClr val="000000"/>
                </a:solidFill>
                <a:latin typeface="Calibri" panose="020F0502020204030204" pitchFamily="34" charset="0"/>
              </a:rPr>
              <a:t> </a:t>
            </a:r>
            <a:r>
              <a:rPr lang="fr-CA" sz="2570" dirty="0"/>
              <a:t>: Plan d’agrégation pour </a:t>
            </a:r>
            <a:r>
              <a:rPr lang="fr-CA" sz="2570" i="1" dirty="0" err="1"/>
              <a:t>Selected</a:t>
            </a:r>
            <a:r>
              <a:rPr lang="fr-CA" sz="2570" i="1" dirty="0"/>
              <a:t> </a:t>
            </a:r>
            <a:r>
              <a:rPr lang="fr-CA" sz="2570" i="1" dirty="0" err="1"/>
              <a:t>poetry</a:t>
            </a:r>
            <a:r>
              <a:rPr lang="fr-CA" sz="2570" i="1" dirty="0"/>
              <a:t> of Lord Byron</a:t>
            </a:r>
          </a:p>
        </p:txBody>
      </p:sp>
      <p:sp>
        <p:nvSpPr>
          <p:cNvPr id="66" name="TextBox 65"/>
          <p:cNvSpPr txBox="1"/>
          <p:nvPr/>
        </p:nvSpPr>
        <p:spPr>
          <a:xfrm>
            <a:off x="7670508" y="4378224"/>
            <a:ext cx="1343799" cy="487826"/>
          </a:xfrm>
          <a:prstGeom prst="rect">
            <a:avLst/>
          </a:prstGeom>
          <a:noFill/>
        </p:spPr>
        <p:txBody>
          <a:bodyPr wrap="square" rtlCol="0">
            <a:spAutoFit/>
          </a:bodyPr>
          <a:lstStyle/>
          <a:p>
            <a:pPr algn="ctr"/>
            <a:r>
              <a:rPr lang="fr-CA" sz="2570" dirty="0"/>
              <a:t>réalise</a:t>
            </a:r>
          </a:p>
        </p:txBody>
      </p:sp>
      <p:sp>
        <p:nvSpPr>
          <p:cNvPr id="69" name="TextBox 68"/>
          <p:cNvSpPr txBox="1"/>
          <p:nvPr/>
        </p:nvSpPr>
        <p:spPr>
          <a:xfrm>
            <a:off x="7391383" y="5738679"/>
            <a:ext cx="1700263" cy="487826"/>
          </a:xfrm>
          <a:prstGeom prst="rect">
            <a:avLst/>
          </a:prstGeom>
          <a:noFill/>
        </p:spPr>
        <p:txBody>
          <a:bodyPr wrap="square" rtlCol="0">
            <a:spAutoFit/>
          </a:bodyPr>
          <a:lstStyle/>
          <a:p>
            <a:pPr algn="ctr"/>
            <a:r>
              <a:rPr lang="fr-CA" sz="2570" dirty="0"/>
              <a:t>matérialise</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16200000" flipV="1">
            <a:off x="2106454" y="4913651"/>
            <a:ext cx="578405" cy="52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6222272" y="4549361"/>
            <a:ext cx="503274" cy="2965"/>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16200000" flipV="1">
            <a:off x="10030604" y="4514045"/>
            <a:ext cx="567859" cy="901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398256" y="6447567"/>
            <a:ext cx="3280308" cy="105119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8865454" y="5146049"/>
            <a:ext cx="555040" cy="23521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6943630" y="5576356"/>
            <a:ext cx="555040" cy="149151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2774599" y="4632819"/>
            <a:ext cx="1343799" cy="487826"/>
          </a:xfrm>
          <a:prstGeom prst="rect">
            <a:avLst/>
          </a:prstGeom>
          <a:noFill/>
        </p:spPr>
        <p:txBody>
          <a:bodyPr wrap="square" rtlCol="0">
            <a:spAutoFit/>
          </a:bodyPr>
          <a:lstStyle/>
          <a:p>
            <a:r>
              <a:rPr lang="fr-CA" sz="2570" dirty="0">
                <a:solidFill>
                  <a:prstClr val="black"/>
                </a:solidFill>
              </a:rPr>
              <a:t>réalise</a:t>
            </a:r>
            <a:endParaRPr lang="fr-CA" sz="2570" dirty="0"/>
          </a:p>
        </p:txBody>
      </p:sp>
      <p:sp>
        <p:nvSpPr>
          <p:cNvPr id="71" name="TextBox 70">
            <a:extLst>
              <a:ext uri="{FF2B5EF4-FFF2-40B4-BE49-F238E27FC236}">
                <a16:creationId xmlns:a16="http://schemas.microsoft.com/office/drawing/2014/main" id="{C72B9097-1FA0-49FF-8153-0A906767EF88}"/>
              </a:ext>
            </a:extLst>
          </p:cNvPr>
          <p:cNvSpPr txBox="1"/>
          <p:nvPr/>
        </p:nvSpPr>
        <p:spPr>
          <a:xfrm>
            <a:off x="2844064" y="7392570"/>
            <a:ext cx="1700263" cy="487826"/>
          </a:xfrm>
          <a:prstGeom prst="rect">
            <a:avLst/>
          </a:prstGeom>
          <a:noFill/>
        </p:spPr>
        <p:txBody>
          <a:bodyPr wrap="square" rtlCol="0">
            <a:spAutoFit/>
          </a:bodyPr>
          <a:lstStyle/>
          <a:p>
            <a:r>
              <a:rPr lang="fr-CA" sz="2570" dirty="0"/>
              <a:t>matérialise</a:t>
            </a:r>
          </a:p>
        </p:txBody>
      </p:sp>
      <p:sp>
        <p:nvSpPr>
          <p:cNvPr id="22" name="TextBox 21">
            <a:extLst>
              <a:ext uri="{FF2B5EF4-FFF2-40B4-BE49-F238E27FC236}">
                <a16:creationId xmlns:a16="http://schemas.microsoft.com/office/drawing/2014/main" id="{B30115E5-8E74-4AA1-94F9-F0585902B7C4}"/>
              </a:ext>
            </a:extLst>
          </p:cNvPr>
          <p:cNvSpPr txBox="1"/>
          <p:nvPr/>
        </p:nvSpPr>
        <p:spPr>
          <a:xfrm>
            <a:off x="642840" y="289434"/>
            <a:ext cx="2600905" cy="1015663"/>
          </a:xfrm>
          <a:prstGeom prst="rect">
            <a:avLst/>
          </a:prstGeom>
          <a:noFill/>
        </p:spPr>
        <p:txBody>
          <a:bodyPr wrap="none" rtlCol="0">
            <a:spAutoFit/>
          </a:bodyPr>
          <a:lstStyle/>
          <a:p>
            <a:r>
              <a:rPr lang="fr-CA" sz="6000" dirty="0">
                <a:solidFill>
                  <a:schemeClr val="tx2"/>
                </a:solidFill>
              </a:rPr>
              <a:t>Agrégat</a:t>
            </a:r>
          </a:p>
        </p:txBody>
      </p:sp>
      <p:sp>
        <p:nvSpPr>
          <p:cNvPr id="31" name="TextBox 30">
            <a:extLst>
              <a:ext uri="{FF2B5EF4-FFF2-40B4-BE49-F238E27FC236}">
                <a16:creationId xmlns:a16="http://schemas.microsoft.com/office/drawing/2014/main" id="{B2F0EC91-7E84-4C1B-897D-5D0CE5A44CD5}"/>
              </a:ext>
            </a:extLst>
          </p:cNvPr>
          <p:cNvSpPr txBox="1"/>
          <p:nvPr/>
        </p:nvSpPr>
        <p:spPr>
          <a:xfrm>
            <a:off x="4123258" y="5914749"/>
            <a:ext cx="1783846" cy="487826"/>
          </a:xfrm>
          <a:prstGeom prst="rect">
            <a:avLst/>
          </a:prstGeom>
          <a:noFill/>
        </p:spPr>
        <p:txBody>
          <a:bodyPr wrap="square" rtlCol="0">
            <a:spAutoFit/>
          </a:bodyPr>
          <a:lstStyle/>
          <a:p>
            <a:r>
              <a:rPr lang="fr-CA" sz="2570" i="1" dirty="0"/>
              <a:t>agrégé par</a:t>
            </a:r>
          </a:p>
        </p:txBody>
      </p:sp>
    </p:spTree>
    <p:extLst>
      <p:ext uri="{BB962C8B-B14F-4D97-AF65-F5344CB8AC3E}">
        <p14:creationId xmlns:p14="http://schemas.microsoft.com/office/powerpoint/2010/main" val="307701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10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0540DC-7FEF-46A5-9648-641E236EE242}"/>
              </a:ext>
            </a:extLst>
          </p:cNvPr>
          <p:cNvSpPr>
            <a:spLocks noGrp="1"/>
          </p:cNvSpPr>
          <p:nvPr>
            <p:ph type="dt" sz="half" idx="10"/>
          </p:nvPr>
        </p:nvSpPr>
        <p:spPr/>
        <p:txBody>
          <a:bodyPr/>
          <a:lstStyle/>
          <a:p>
            <a:fld id="{94E95620-F87B-4F43-AEB5-9DBA38BB6B1B}" type="datetime1">
              <a:rPr lang="en-GB" smtClean="0"/>
              <a:t>01/11/2018</a:t>
            </a:fld>
            <a:endParaRPr lang="en-GB"/>
          </a:p>
        </p:txBody>
      </p:sp>
      <p:sp>
        <p:nvSpPr>
          <p:cNvPr id="4" name="Slide Number Placeholder 3">
            <a:extLst>
              <a:ext uri="{FF2B5EF4-FFF2-40B4-BE49-F238E27FC236}">
                <a16:creationId xmlns:a16="http://schemas.microsoft.com/office/drawing/2014/main" id="{24CACDDA-89BA-44C9-A666-5C4C6465DF37}"/>
              </a:ext>
            </a:extLst>
          </p:cNvPr>
          <p:cNvSpPr>
            <a:spLocks noGrp="1"/>
          </p:cNvSpPr>
          <p:nvPr>
            <p:ph type="sldNum" sz="quarter" idx="11"/>
          </p:nvPr>
        </p:nvSpPr>
        <p:spPr/>
        <p:txBody>
          <a:bodyPr/>
          <a:lstStyle/>
          <a:p>
            <a:fld id="{C9A48D05-AF44-4D94-A505-D97A91433368}" type="slidenum">
              <a:rPr lang="en-GB" smtClean="0"/>
              <a:t>5</a:t>
            </a:fld>
            <a:endParaRPr lang="en-GB"/>
          </a:p>
        </p:txBody>
      </p:sp>
      <p:sp>
        <p:nvSpPr>
          <p:cNvPr id="5" name="Title 1">
            <a:extLst>
              <a:ext uri="{FF2B5EF4-FFF2-40B4-BE49-F238E27FC236}">
                <a16:creationId xmlns:a16="http://schemas.microsoft.com/office/drawing/2014/main" id="{9F04BEC6-9B67-4BAC-8BCD-819F21BCA86D}"/>
              </a:ext>
            </a:extLst>
          </p:cNvPr>
          <p:cNvSpPr txBox="1">
            <a:spLocks/>
          </p:cNvSpPr>
          <p:nvPr/>
        </p:nvSpPr>
        <p:spPr>
          <a:xfrm>
            <a:off x="508000" y="476250"/>
            <a:ext cx="6571030" cy="1015663"/>
          </a:xfrm>
          <a:prstGeom prst="rect">
            <a:avLst/>
          </a:prstGeom>
        </p:spPr>
        <p:txBody>
          <a:bodyPr wrap="none">
            <a:spAutoFit/>
          </a:bodyPr>
          <a:lstStyle>
            <a:lvl1pPr>
              <a:defRPr>
                <a:latin typeface="+mj-lt"/>
                <a:ea typeface="+mj-ea"/>
                <a:cs typeface="+mj-cs"/>
              </a:defRPr>
            </a:lvl1pPr>
          </a:lstStyle>
          <a:p>
            <a:r>
              <a:rPr lang="fr-CA" sz="6000" kern="0" dirty="0">
                <a:solidFill>
                  <a:schemeClr val="tx2"/>
                </a:solidFill>
              </a:rPr>
              <a:t>3 types d’agrégation</a:t>
            </a:r>
          </a:p>
        </p:txBody>
      </p:sp>
      <p:sp>
        <p:nvSpPr>
          <p:cNvPr id="6" name="TextBox 5">
            <a:extLst>
              <a:ext uri="{FF2B5EF4-FFF2-40B4-BE49-F238E27FC236}">
                <a16:creationId xmlns:a16="http://schemas.microsoft.com/office/drawing/2014/main" id="{2E7D17B9-DBB4-4406-9218-CD1F2F92FE5A}"/>
              </a:ext>
            </a:extLst>
          </p:cNvPr>
          <p:cNvSpPr txBox="1"/>
          <p:nvPr/>
        </p:nvSpPr>
        <p:spPr>
          <a:xfrm>
            <a:off x="508000" y="1847850"/>
            <a:ext cx="7592078" cy="1323439"/>
          </a:xfrm>
          <a:prstGeom prst="rect">
            <a:avLst/>
          </a:prstGeom>
          <a:noFill/>
        </p:spPr>
        <p:txBody>
          <a:bodyPr wrap="none" rtlCol="0">
            <a:spAutoFit/>
          </a:bodyPr>
          <a:lstStyle/>
          <a:p>
            <a:r>
              <a:rPr lang="fr-CA" sz="4000" dirty="0"/>
              <a:t>Assemblage d’expressions</a:t>
            </a:r>
          </a:p>
          <a:p>
            <a:pPr marL="720725"/>
            <a:r>
              <a:rPr lang="fr-CA" sz="4000" dirty="0"/>
              <a:t>p. ex. 3 romans de Jane Austen</a:t>
            </a:r>
          </a:p>
        </p:txBody>
      </p:sp>
      <p:sp>
        <p:nvSpPr>
          <p:cNvPr id="7" name="TextBox 6">
            <a:extLst>
              <a:ext uri="{FF2B5EF4-FFF2-40B4-BE49-F238E27FC236}">
                <a16:creationId xmlns:a16="http://schemas.microsoft.com/office/drawing/2014/main" id="{1AC63C64-16F7-4414-8080-A0874340ACD7}"/>
              </a:ext>
            </a:extLst>
          </p:cNvPr>
          <p:cNvSpPr txBox="1"/>
          <p:nvPr/>
        </p:nvSpPr>
        <p:spPr>
          <a:xfrm>
            <a:off x="508000" y="3448050"/>
            <a:ext cx="11023402" cy="1323439"/>
          </a:xfrm>
          <a:prstGeom prst="rect">
            <a:avLst/>
          </a:prstGeom>
          <a:noFill/>
        </p:spPr>
        <p:txBody>
          <a:bodyPr wrap="none" rtlCol="0">
            <a:spAutoFit/>
          </a:bodyPr>
          <a:lstStyle/>
          <a:p>
            <a:r>
              <a:rPr lang="fr-CA" sz="4000" dirty="0"/>
              <a:t>Augmentation</a:t>
            </a:r>
          </a:p>
          <a:p>
            <a:pPr marL="720725"/>
            <a:r>
              <a:rPr lang="fr-CA" sz="4000" dirty="0"/>
              <a:t>p. ex. </a:t>
            </a:r>
            <a:r>
              <a:rPr lang="fr-CA" sz="4000" i="1" dirty="0"/>
              <a:t>Emma</a:t>
            </a:r>
            <a:r>
              <a:rPr lang="fr-CA" sz="4000" dirty="0"/>
              <a:t>, avec introduction et commentaire</a:t>
            </a:r>
          </a:p>
        </p:txBody>
      </p:sp>
      <p:sp>
        <p:nvSpPr>
          <p:cNvPr id="8" name="TextBox 7">
            <a:extLst>
              <a:ext uri="{FF2B5EF4-FFF2-40B4-BE49-F238E27FC236}">
                <a16:creationId xmlns:a16="http://schemas.microsoft.com/office/drawing/2014/main" id="{AD5238C9-93F4-4B58-9519-E9468B642CE4}"/>
              </a:ext>
            </a:extLst>
          </p:cNvPr>
          <p:cNvSpPr txBox="1"/>
          <p:nvPr/>
        </p:nvSpPr>
        <p:spPr>
          <a:xfrm>
            <a:off x="508000" y="5048250"/>
            <a:ext cx="8877815" cy="1323439"/>
          </a:xfrm>
          <a:prstGeom prst="rect">
            <a:avLst/>
          </a:prstGeom>
          <a:noFill/>
        </p:spPr>
        <p:txBody>
          <a:bodyPr wrap="none" rtlCol="0">
            <a:spAutoFit/>
          </a:bodyPr>
          <a:lstStyle/>
          <a:p>
            <a:r>
              <a:rPr lang="fr-CA" sz="4000" dirty="0"/>
              <a:t>Expressions parallèles de la même œuvre </a:t>
            </a:r>
          </a:p>
          <a:p>
            <a:pPr marL="720725"/>
            <a:r>
              <a:rPr lang="fr-CA" sz="4000" dirty="0"/>
              <a:t>p. ex. </a:t>
            </a:r>
            <a:r>
              <a:rPr lang="fr-CA" sz="4000" i="1" dirty="0"/>
              <a:t>Emma</a:t>
            </a:r>
            <a:r>
              <a:rPr lang="fr-CA" sz="4000" dirty="0"/>
              <a:t> en anglais et en français</a:t>
            </a:r>
          </a:p>
        </p:txBody>
      </p:sp>
      <p:sp>
        <p:nvSpPr>
          <p:cNvPr id="9" name="TextBox 8">
            <a:extLst>
              <a:ext uri="{FF2B5EF4-FFF2-40B4-BE49-F238E27FC236}">
                <a16:creationId xmlns:a16="http://schemas.microsoft.com/office/drawing/2014/main" id="{DA2C2703-9A5B-430C-932B-0B1ECAAD864C}"/>
              </a:ext>
            </a:extLst>
          </p:cNvPr>
          <p:cNvSpPr txBox="1"/>
          <p:nvPr/>
        </p:nvSpPr>
        <p:spPr>
          <a:xfrm>
            <a:off x="1193800" y="6800850"/>
            <a:ext cx="10246266" cy="707886"/>
          </a:xfrm>
          <a:prstGeom prst="rect">
            <a:avLst/>
          </a:prstGeom>
          <a:noFill/>
          <a:ln w="38100">
            <a:solidFill>
              <a:schemeClr val="accent1"/>
            </a:solidFill>
          </a:ln>
        </p:spPr>
        <p:txBody>
          <a:bodyPr wrap="none" rtlCol="0">
            <a:spAutoFit/>
          </a:bodyPr>
          <a:lstStyle/>
          <a:p>
            <a:r>
              <a:rPr lang="fr-CA" sz="4000" dirty="0"/>
              <a:t>Un agrégat peut être constitué de plus d’un type</a:t>
            </a:r>
          </a:p>
        </p:txBody>
      </p:sp>
    </p:spTree>
    <p:extLst>
      <p:ext uri="{BB962C8B-B14F-4D97-AF65-F5344CB8AC3E}">
        <p14:creationId xmlns:p14="http://schemas.microsoft.com/office/powerpoint/2010/main" val="66761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60B761-96BF-4FA6-A1F4-41700B89ED19}"/>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3" name="Slide Number Placeholder 2">
            <a:extLst>
              <a:ext uri="{FF2B5EF4-FFF2-40B4-BE49-F238E27FC236}">
                <a16:creationId xmlns:a16="http://schemas.microsoft.com/office/drawing/2014/main" id="{6D772618-313B-43B6-AB8E-27CB090A7BAC}"/>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7" name="TextBox 6">
            <a:extLst>
              <a:ext uri="{FF2B5EF4-FFF2-40B4-BE49-F238E27FC236}">
                <a16:creationId xmlns:a16="http://schemas.microsoft.com/office/drawing/2014/main" id="{ED8E5195-7052-4656-96F3-03C4C40303E7}"/>
              </a:ext>
            </a:extLst>
          </p:cNvPr>
          <p:cNvSpPr txBox="1"/>
          <p:nvPr/>
        </p:nvSpPr>
        <p:spPr>
          <a:xfrm>
            <a:off x="700809" y="4684569"/>
            <a:ext cx="1321708" cy="707886"/>
          </a:xfrm>
          <a:prstGeom prst="rect">
            <a:avLst/>
          </a:prstGeom>
          <a:noFill/>
        </p:spPr>
        <p:txBody>
          <a:bodyPr wrap="none" rtlCol="0">
            <a:spAutoFit/>
          </a:bodyPr>
          <a:lstStyle/>
          <a:p>
            <a:r>
              <a:rPr lang="en-GB" sz="4000" dirty="0"/>
              <a:t>RDA :</a:t>
            </a:r>
          </a:p>
        </p:txBody>
      </p:sp>
      <p:sp>
        <p:nvSpPr>
          <p:cNvPr id="9" name="TextBox 8">
            <a:extLst>
              <a:ext uri="{FF2B5EF4-FFF2-40B4-BE49-F238E27FC236}">
                <a16:creationId xmlns:a16="http://schemas.microsoft.com/office/drawing/2014/main" id="{7017A245-CA7A-4756-8443-64B38D25B019}"/>
              </a:ext>
            </a:extLst>
          </p:cNvPr>
          <p:cNvSpPr txBox="1"/>
          <p:nvPr/>
        </p:nvSpPr>
        <p:spPr>
          <a:xfrm>
            <a:off x="698500" y="6201505"/>
            <a:ext cx="11658600" cy="1938992"/>
          </a:xfrm>
          <a:prstGeom prst="rect">
            <a:avLst/>
          </a:prstGeom>
          <a:noFill/>
        </p:spPr>
        <p:txBody>
          <a:bodyPr wrap="square" rtlCol="0">
            <a:spAutoFit/>
          </a:bodyPr>
          <a:lstStyle/>
          <a:p>
            <a:r>
              <a:rPr lang="fr-CA" sz="4000" dirty="0"/>
              <a:t>Le cadre RDA/</a:t>
            </a:r>
            <a:r>
              <a:rPr lang="fr-CA" sz="4000" dirty="0" err="1"/>
              <a:t>ONIX</a:t>
            </a:r>
            <a:r>
              <a:rPr lang="fr-CA" sz="4000" dirty="0"/>
              <a:t> fournit une sous-ontologie sur la façon dont le contenu varie au fil du temps</a:t>
            </a:r>
          </a:p>
          <a:p>
            <a:pPr marL="717550"/>
            <a:r>
              <a:rPr lang="fr-CA" sz="4000" dirty="0"/>
              <a:t>p. ex. succession vs intégration</a:t>
            </a:r>
          </a:p>
        </p:txBody>
      </p:sp>
      <p:sp>
        <p:nvSpPr>
          <p:cNvPr id="4" name="ZoneTexte 3"/>
          <p:cNvSpPr txBox="1"/>
          <p:nvPr/>
        </p:nvSpPr>
        <p:spPr>
          <a:xfrm>
            <a:off x="2559050" y="4195847"/>
            <a:ext cx="9514703" cy="2031325"/>
          </a:xfrm>
          <a:prstGeom prst="rect">
            <a:avLst/>
          </a:prstGeom>
          <a:noFill/>
          <a:ln w="38100">
            <a:solidFill>
              <a:schemeClr val="bg2"/>
            </a:solidFill>
          </a:ln>
        </p:spPr>
        <p:txBody>
          <a:bodyPr wrap="square" rtlCol="0">
            <a:spAutoFit/>
          </a:bodyPr>
          <a:lstStyle/>
          <a:p>
            <a:r>
              <a:rPr lang="fr-CA" sz="3600" dirty="0">
                <a:solidFill>
                  <a:srgbClr val="083379"/>
                </a:solidFill>
                <a:latin typeface="Helvetica" pitchFamily="34" charset="0"/>
              </a:rPr>
              <a:t>œuvre diachronique</a:t>
            </a:r>
          </a:p>
          <a:p>
            <a:r>
              <a:rPr lang="fr-CA" sz="3600" dirty="0">
                <a:solidFill>
                  <a:srgbClr val="4E4E4E"/>
                </a:solidFill>
                <a:latin typeface="Helvetica" pitchFamily="34" charset="0"/>
              </a:rPr>
              <a:t>Œuvre qui est destinée à être matérialisée au fil du temps</a:t>
            </a:r>
          </a:p>
          <a:p>
            <a:endParaRPr lang="fr-CA"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600" y="221410"/>
            <a:ext cx="12313074" cy="3683990"/>
          </a:xfrm>
          <a:prstGeom prst="rect">
            <a:avLst/>
          </a:prstGeom>
          <a:noFill/>
          <a:ln w="38100">
            <a:solidFill>
              <a:srgbClr val="F59B2D"/>
            </a:solidFill>
            <a:miter lim="800000"/>
            <a:headEnd/>
            <a:tailEnd/>
          </a:ln>
          <a:extLst>
            <a:ext uri="{909E8E84-426E-40DD-AFC4-6F175D3DCCD1}">
              <a14:hiddenFill xmlns:a14="http://schemas.microsoft.com/office/drawing/2010/main">
                <a:solidFill>
                  <a:schemeClr val="accent1"/>
                </a:solidFill>
              </a14:hiddenFill>
            </a:ext>
          </a:extLst>
        </p:spPr>
      </p:pic>
      <p:sp>
        <p:nvSpPr>
          <p:cNvPr id="11" name="Ellipse 10"/>
          <p:cNvSpPr/>
          <p:nvPr/>
        </p:nvSpPr>
        <p:spPr>
          <a:xfrm>
            <a:off x="3822700" y="2228850"/>
            <a:ext cx="3124200" cy="609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33576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DF51FD-9FF0-4AC5-A4E4-BB1B2DE1CE0A}"/>
              </a:ext>
            </a:extLst>
          </p:cNvPr>
          <p:cNvSpPr>
            <a:spLocks noGrp="1"/>
          </p:cNvSpPr>
          <p:nvPr>
            <p:ph type="dt" sz="half" idx="10"/>
          </p:nvPr>
        </p:nvSpPr>
        <p:spPr/>
        <p:txBody>
          <a:bodyPr/>
          <a:lstStyle/>
          <a:p>
            <a:fld id="{E001E81F-CAD3-412B-8E6F-53481B321DC6}" type="datetime4">
              <a:rPr lang="en-US" smtClean="0"/>
              <a:t>November 1, 2018</a:t>
            </a:fld>
            <a:endParaRPr lang="en-US" dirty="0"/>
          </a:p>
        </p:txBody>
      </p:sp>
      <p:sp>
        <p:nvSpPr>
          <p:cNvPr id="3" name="Slide Number Placeholder 2">
            <a:extLst>
              <a:ext uri="{FF2B5EF4-FFF2-40B4-BE49-F238E27FC236}">
                <a16:creationId xmlns:a16="http://schemas.microsoft.com/office/drawing/2014/main" id="{F1DC83FD-F942-4824-9F77-A6863E92755E}"/>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pic>
        <p:nvPicPr>
          <p:cNvPr id="4" name="Picture 3">
            <a:extLst>
              <a:ext uri="{FF2B5EF4-FFF2-40B4-BE49-F238E27FC236}">
                <a16:creationId xmlns:a16="http://schemas.microsoft.com/office/drawing/2014/main" id="{27CA4860-15EC-46D0-BCDF-60C2ED4ABAD7}"/>
              </a:ext>
            </a:extLst>
          </p:cNvPr>
          <p:cNvPicPr>
            <a:picLocks noChangeAspect="1"/>
          </p:cNvPicPr>
          <p:nvPr/>
        </p:nvPicPr>
        <p:blipFill>
          <a:blip r:embed="rId3"/>
          <a:stretch>
            <a:fillRect/>
          </a:stretch>
        </p:blipFill>
        <p:spPr>
          <a:xfrm>
            <a:off x="578774" y="336550"/>
            <a:ext cx="8603520" cy="7795782"/>
          </a:xfrm>
          <a:prstGeom prst="rect">
            <a:avLst/>
          </a:prstGeom>
          <a:ln w="38100">
            <a:solidFill>
              <a:schemeClr val="accent1"/>
            </a:solidFill>
          </a:ln>
        </p:spPr>
      </p:pic>
    </p:spTree>
    <p:extLst>
      <p:ext uri="{BB962C8B-B14F-4D97-AF65-F5344CB8AC3E}">
        <p14:creationId xmlns:p14="http://schemas.microsoft.com/office/powerpoint/2010/main" val="1891326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fr-CA" smtClean="0"/>
              <a:pPr algn="ctr"/>
              <a:t>8</a:t>
            </a:fld>
            <a:endParaRPr lang="fr-CA"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5112297" cy="1015663"/>
          </a:xfrm>
          <a:prstGeom prst="rect">
            <a:avLst/>
          </a:prstGeom>
        </p:spPr>
        <p:txBody>
          <a:bodyPr wrap="none">
            <a:spAutoFit/>
          </a:bodyPr>
          <a:lstStyle>
            <a:lvl1pPr>
              <a:defRPr>
                <a:latin typeface="+mj-lt"/>
                <a:ea typeface="+mj-ea"/>
                <a:cs typeface="+mj-cs"/>
              </a:defRPr>
            </a:lvl1pPr>
          </a:lstStyle>
          <a:p>
            <a:r>
              <a:rPr lang="fr-CA" sz="6000" kern="0" dirty="0">
                <a:solidFill>
                  <a:schemeClr val="tx2"/>
                </a:solidFill>
              </a:rPr>
              <a:t>Pile OEM(</a:t>
            </a:r>
            <a:r>
              <a:rPr lang="fr-CA" sz="6000" kern="0" dirty="0" err="1">
                <a:solidFill>
                  <a:schemeClr val="tx2"/>
                </a:solidFill>
              </a:rPr>
              <a:t>FRBR</a:t>
            </a:r>
            <a:r>
              <a:rPr lang="fr-CA" sz="6000" kern="0" dirty="0">
                <a:solidFill>
                  <a:schemeClr val="tx2"/>
                </a:solidFill>
              </a:rPr>
              <a:t>)</a:t>
            </a:r>
          </a:p>
        </p:txBody>
      </p:sp>
      <p:sp>
        <p:nvSpPr>
          <p:cNvPr id="7" name="TextBox 6">
            <a:extLst>
              <a:ext uri="{FF2B5EF4-FFF2-40B4-BE49-F238E27FC236}">
                <a16:creationId xmlns:a16="http://schemas.microsoft.com/office/drawing/2014/main" id="{6B5445A1-F20C-4CBC-971D-83A8EFA7A071}"/>
              </a:ext>
            </a:extLst>
          </p:cNvPr>
          <p:cNvSpPr txBox="1"/>
          <p:nvPr/>
        </p:nvSpPr>
        <p:spPr>
          <a:xfrm>
            <a:off x="4168048" y="4125208"/>
            <a:ext cx="2767707" cy="822305"/>
          </a:xfrm>
          <a:prstGeom prst="ellipse">
            <a:avLst/>
          </a:prstGeom>
          <a:solidFill>
            <a:schemeClr val="bg1"/>
          </a:solidFill>
          <a:ln w="38100">
            <a:solidFill>
              <a:schemeClr val="tx2"/>
            </a:solidFill>
          </a:ln>
        </p:spPr>
        <p:txBody>
          <a:bodyPr wrap="none" rtlCol="0">
            <a:spAutoFit/>
          </a:bodyPr>
          <a:lstStyle/>
          <a:p>
            <a:pPr algn="ctr"/>
            <a:r>
              <a:rPr lang="fr-CA" sz="3200" dirty="0"/>
              <a:t>Expression</a:t>
            </a:r>
          </a:p>
        </p:txBody>
      </p:sp>
      <p:cxnSp>
        <p:nvCxnSpPr>
          <p:cNvPr id="8" name="Connector: Curved 7">
            <a:extLst>
              <a:ext uri="{FF2B5EF4-FFF2-40B4-BE49-F238E27FC236}">
                <a16:creationId xmlns:a16="http://schemas.microsoft.com/office/drawing/2014/main" id="{C0177FA1-283F-4E79-829A-65A9DDFA4E7F}"/>
              </a:ext>
            </a:extLst>
          </p:cNvPr>
          <p:cNvCxnSpPr>
            <a:cxnSpLocks/>
            <a:stCxn id="10" idx="2"/>
            <a:endCxn id="12" idx="2"/>
          </p:cNvCxnSpPr>
          <p:nvPr/>
        </p:nvCxnSpPr>
        <p:spPr>
          <a:xfrm rot="10800000" flipH="1" flipV="1">
            <a:off x="3787506" y="5927280"/>
            <a:ext cx="1093295" cy="1390919"/>
          </a:xfrm>
          <a:prstGeom prst="curvedConnector3">
            <a:avLst>
              <a:gd name="adj1" fmla="val -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84532E1-5C65-4CE1-AC1C-981EC0643A1E}"/>
              </a:ext>
            </a:extLst>
          </p:cNvPr>
          <p:cNvSpPr txBox="1"/>
          <p:nvPr/>
        </p:nvSpPr>
        <p:spPr>
          <a:xfrm>
            <a:off x="4649305" y="2734288"/>
            <a:ext cx="1805195" cy="822305"/>
          </a:xfrm>
          <a:prstGeom prst="ellipse">
            <a:avLst/>
          </a:prstGeom>
          <a:solidFill>
            <a:schemeClr val="bg1"/>
          </a:solidFill>
          <a:ln w="38100">
            <a:solidFill>
              <a:schemeClr val="tx2"/>
            </a:solidFill>
          </a:ln>
        </p:spPr>
        <p:txBody>
          <a:bodyPr wrap="none" rtlCol="0">
            <a:spAutoFit/>
          </a:bodyPr>
          <a:lstStyle/>
          <a:p>
            <a:pPr algn="ctr"/>
            <a:r>
              <a:rPr lang="fr-CA" sz="3200" dirty="0"/>
              <a:t>Œuvre</a:t>
            </a:r>
          </a:p>
        </p:txBody>
      </p:sp>
      <p:sp>
        <p:nvSpPr>
          <p:cNvPr id="10" name="TextBox 9">
            <a:extLst>
              <a:ext uri="{FF2B5EF4-FFF2-40B4-BE49-F238E27FC236}">
                <a16:creationId xmlns:a16="http://schemas.microsoft.com/office/drawing/2014/main" id="{4C6583EF-5BF4-4D3C-9F06-1D41DAF5CA10}"/>
              </a:ext>
            </a:extLst>
          </p:cNvPr>
          <p:cNvSpPr txBox="1"/>
          <p:nvPr/>
        </p:nvSpPr>
        <p:spPr>
          <a:xfrm>
            <a:off x="3787507" y="5516128"/>
            <a:ext cx="3528788" cy="822305"/>
          </a:xfrm>
          <a:prstGeom prst="ellipse">
            <a:avLst/>
          </a:prstGeom>
          <a:solidFill>
            <a:schemeClr val="bg1"/>
          </a:solidFill>
          <a:ln w="38100">
            <a:solidFill>
              <a:schemeClr val="tx2"/>
            </a:solidFill>
          </a:ln>
        </p:spPr>
        <p:txBody>
          <a:bodyPr wrap="none" rtlCol="0">
            <a:spAutoFit/>
          </a:bodyPr>
          <a:lstStyle/>
          <a:p>
            <a:pPr algn="ctr"/>
            <a:r>
              <a:rPr lang="fr-CA" sz="3200" dirty="0"/>
              <a:t>Manifestation</a:t>
            </a:r>
          </a:p>
        </p:txBody>
      </p:sp>
      <p:sp>
        <p:nvSpPr>
          <p:cNvPr id="12" name="TextBox 11">
            <a:extLst>
              <a:ext uri="{FF2B5EF4-FFF2-40B4-BE49-F238E27FC236}">
                <a16:creationId xmlns:a16="http://schemas.microsoft.com/office/drawing/2014/main" id="{2A60C7DD-3E79-4387-8893-728B1F2D133C}"/>
              </a:ext>
            </a:extLst>
          </p:cNvPr>
          <p:cNvSpPr txBox="1"/>
          <p:nvPr/>
        </p:nvSpPr>
        <p:spPr>
          <a:xfrm>
            <a:off x="4880802" y="6907047"/>
            <a:ext cx="1342198" cy="822305"/>
          </a:xfrm>
          <a:prstGeom prst="ellipse">
            <a:avLst/>
          </a:prstGeom>
          <a:solidFill>
            <a:schemeClr val="bg1"/>
          </a:solidFill>
          <a:ln w="38100">
            <a:solidFill>
              <a:schemeClr val="tx2"/>
            </a:solidFill>
          </a:ln>
        </p:spPr>
        <p:txBody>
          <a:bodyPr wrap="none" rtlCol="0">
            <a:spAutoFit/>
          </a:bodyPr>
          <a:lstStyle/>
          <a:p>
            <a:pPr algn="ctr"/>
            <a:r>
              <a:rPr lang="fr-CA" sz="3200" dirty="0"/>
              <a:t>Item</a:t>
            </a:r>
          </a:p>
        </p:txBody>
      </p:sp>
      <p:sp>
        <p:nvSpPr>
          <p:cNvPr id="15" name="TextBox 14">
            <a:extLst>
              <a:ext uri="{FF2B5EF4-FFF2-40B4-BE49-F238E27FC236}">
                <a16:creationId xmlns:a16="http://schemas.microsoft.com/office/drawing/2014/main" id="{11C11178-0075-42F0-81F0-7FDFD69FF0CC}"/>
              </a:ext>
            </a:extLst>
          </p:cNvPr>
          <p:cNvSpPr txBox="1"/>
          <p:nvPr/>
        </p:nvSpPr>
        <p:spPr>
          <a:xfrm>
            <a:off x="7440803" y="3033373"/>
            <a:ext cx="2630400" cy="523220"/>
          </a:xfrm>
          <a:prstGeom prst="rect">
            <a:avLst/>
          </a:prstGeom>
          <a:noFill/>
        </p:spPr>
        <p:txBody>
          <a:bodyPr wrap="none" rtlCol="0">
            <a:spAutoFit/>
          </a:bodyPr>
          <a:lstStyle/>
          <a:p>
            <a:r>
              <a:rPr lang="fr-CA" sz="2800" dirty="0"/>
              <a:t>1 et seulement 1</a:t>
            </a:r>
          </a:p>
        </p:txBody>
      </p:sp>
      <p:cxnSp>
        <p:nvCxnSpPr>
          <p:cNvPr id="16" name="Connector: Curved 15">
            <a:extLst>
              <a:ext uri="{FF2B5EF4-FFF2-40B4-BE49-F238E27FC236}">
                <a16:creationId xmlns:a16="http://schemas.microsoft.com/office/drawing/2014/main" id="{1D1FF152-D71C-45E1-BC10-1F62AD5FB944}"/>
              </a:ext>
            </a:extLst>
          </p:cNvPr>
          <p:cNvCxnSpPr>
            <a:cxnSpLocks/>
            <a:stCxn id="10" idx="6"/>
            <a:endCxn id="7" idx="6"/>
          </p:cNvCxnSpPr>
          <p:nvPr/>
        </p:nvCxnSpPr>
        <p:spPr>
          <a:xfrm flipH="1" flipV="1">
            <a:off x="6935755" y="4536361"/>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6BB88DDF-F874-4966-B818-E6AA66DC10F3}"/>
              </a:ext>
            </a:extLst>
          </p:cNvPr>
          <p:cNvCxnSpPr>
            <a:cxnSpLocks/>
            <a:stCxn id="7" idx="2"/>
            <a:endCxn id="10" idx="2"/>
          </p:cNvCxnSpPr>
          <p:nvPr/>
        </p:nvCxnSpPr>
        <p:spPr>
          <a:xfrm rot="10800000" flipV="1">
            <a:off x="3787508" y="4536361"/>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CF6DCE74-EE6E-41A4-AF4E-57AD2AA8F216}"/>
              </a:ext>
            </a:extLst>
          </p:cNvPr>
          <p:cNvCxnSpPr>
            <a:cxnSpLocks/>
            <a:stCxn id="7" idx="6"/>
            <a:endCxn id="9" idx="6"/>
          </p:cNvCxnSpPr>
          <p:nvPr/>
        </p:nvCxnSpPr>
        <p:spPr>
          <a:xfrm flipH="1" flipV="1">
            <a:off x="6454500" y="3145441"/>
            <a:ext cx="481255" cy="1390920"/>
          </a:xfrm>
          <a:prstGeom prst="curvedConnector3">
            <a:avLst>
              <a:gd name="adj1" fmla="val -47501"/>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DF785527-9697-4CB1-8E2F-E4FB4C5B8617}"/>
              </a:ext>
            </a:extLst>
          </p:cNvPr>
          <p:cNvCxnSpPr>
            <a:cxnSpLocks/>
            <a:stCxn id="9" idx="2"/>
            <a:endCxn id="7" idx="2"/>
          </p:cNvCxnSpPr>
          <p:nvPr/>
        </p:nvCxnSpPr>
        <p:spPr>
          <a:xfrm rot="10800000" flipV="1">
            <a:off x="4168049" y="3145441"/>
            <a:ext cx="481257" cy="1390920"/>
          </a:xfrm>
          <a:prstGeom prst="curvedConnector3">
            <a:avLst>
              <a:gd name="adj1" fmla="val 147501"/>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9040FB28-9192-43FC-9F28-E9E54DE12A48}"/>
              </a:ext>
            </a:extLst>
          </p:cNvPr>
          <p:cNvCxnSpPr>
            <a:cxnSpLocks/>
            <a:stCxn id="12" idx="6"/>
            <a:endCxn id="10" idx="6"/>
          </p:cNvCxnSpPr>
          <p:nvPr/>
        </p:nvCxnSpPr>
        <p:spPr>
          <a:xfrm flipV="1">
            <a:off x="6223000" y="5927281"/>
            <a:ext cx="1093295" cy="1390919"/>
          </a:xfrm>
          <a:prstGeom prst="curvedConnector3">
            <a:avLst>
              <a:gd name="adj1" fmla="val 1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4D2AAA2-751C-4130-B464-941326852F46}"/>
              </a:ext>
            </a:extLst>
          </p:cNvPr>
          <p:cNvSpPr txBox="1"/>
          <p:nvPr/>
        </p:nvSpPr>
        <p:spPr>
          <a:xfrm>
            <a:off x="7786050" y="6076823"/>
            <a:ext cx="2630400" cy="523220"/>
          </a:xfrm>
          <a:prstGeom prst="rect">
            <a:avLst/>
          </a:prstGeom>
          <a:noFill/>
        </p:spPr>
        <p:txBody>
          <a:bodyPr wrap="none" rtlCol="0">
            <a:spAutoFit/>
          </a:bodyPr>
          <a:lstStyle/>
          <a:p>
            <a:r>
              <a:rPr lang="fr-CA" sz="2800" dirty="0"/>
              <a:t>1 et seulement 1</a:t>
            </a:r>
          </a:p>
        </p:txBody>
      </p:sp>
      <p:sp>
        <p:nvSpPr>
          <p:cNvPr id="22" name="TextBox 21">
            <a:extLst>
              <a:ext uri="{FF2B5EF4-FFF2-40B4-BE49-F238E27FC236}">
                <a16:creationId xmlns:a16="http://schemas.microsoft.com/office/drawing/2014/main" id="{31B699F4-DD8E-4452-BD5A-3AC0F55AC307}"/>
              </a:ext>
            </a:extLst>
          </p:cNvPr>
          <p:cNvSpPr txBox="1"/>
          <p:nvPr/>
        </p:nvSpPr>
        <p:spPr>
          <a:xfrm>
            <a:off x="7786050" y="4424293"/>
            <a:ext cx="1816523" cy="523220"/>
          </a:xfrm>
          <a:prstGeom prst="rect">
            <a:avLst/>
          </a:prstGeom>
          <a:noFill/>
        </p:spPr>
        <p:txBody>
          <a:bodyPr wrap="none" rtlCol="0">
            <a:spAutoFit/>
          </a:bodyPr>
          <a:lstStyle/>
          <a:p>
            <a:r>
              <a:rPr lang="fr-CA" sz="2800" dirty="0"/>
              <a:t>Au moins 1</a:t>
            </a:r>
          </a:p>
        </p:txBody>
      </p:sp>
      <p:sp>
        <p:nvSpPr>
          <p:cNvPr id="23" name="TextBox 22">
            <a:extLst>
              <a:ext uri="{FF2B5EF4-FFF2-40B4-BE49-F238E27FC236}">
                <a16:creationId xmlns:a16="http://schemas.microsoft.com/office/drawing/2014/main" id="{6CE97F48-B8F3-4C31-A2DC-28FCE26510AC}"/>
              </a:ext>
            </a:extLst>
          </p:cNvPr>
          <p:cNvSpPr txBox="1"/>
          <p:nvPr/>
        </p:nvSpPr>
        <p:spPr>
          <a:xfrm>
            <a:off x="1798465" y="4125208"/>
            <a:ext cx="1816523" cy="523220"/>
          </a:xfrm>
          <a:prstGeom prst="rect">
            <a:avLst/>
          </a:prstGeom>
          <a:noFill/>
        </p:spPr>
        <p:txBody>
          <a:bodyPr wrap="none" rtlCol="0">
            <a:spAutoFit/>
          </a:bodyPr>
          <a:lstStyle/>
          <a:p>
            <a:r>
              <a:rPr lang="fr-CA" sz="2800" dirty="0"/>
              <a:t>Au moins 1</a:t>
            </a:r>
          </a:p>
        </p:txBody>
      </p:sp>
      <p:sp>
        <p:nvSpPr>
          <p:cNvPr id="24" name="TextBox 23">
            <a:extLst>
              <a:ext uri="{FF2B5EF4-FFF2-40B4-BE49-F238E27FC236}">
                <a16:creationId xmlns:a16="http://schemas.microsoft.com/office/drawing/2014/main" id="{37D604DC-68D4-4F03-9C0C-82F3289856CC}"/>
              </a:ext>
            </a:extLst>
          </p:cNvPr>
          <p:cNvSpPr txBox="1"/>
          <p:nvPr/>
        </p:nvSpPr>
        <p:spPr>
          <a:xfrm>
            <a:off x="1544418" y="5516128"/>
            <a:ext cx="1816523" cy="523220"/>
          </a:xfrm>
          <a:prstGeom prst="rect">
            <a:avLst/>
          </a:prstGeom>
          <a:noFill/>
        </p:spPr>
        <p:txBody>
          <a:bodyPr wrap="none" rtlCol="0">
            <a:spAutoFit/>
          </a:bodyPr>
          <a:lstStyle/>
          <a:p>
            <a:r>
              <a:rPr lang="fr-CA" sz="2800" dirty="0"/>
              <a:t>Au moins 1</a:t>
            </a:r>
          </a:p>
        </p:txBody>
      </p:sp>
      <p:sp>
        <p:nvSpPr>
          <p:cNvPr id="25" name="TextBox 24">
            <a:extLst>
              <a:ext uri="{FF2B5EF4-FFF2-40B4-BE49-F238E27FC236}">
                <a16:creationId xmlns:a16="http://schemas.microsoft.com/office/drawing/2014/main" id="{B4FACFE7-98A0-44E9-92E1-B3810CFEB5F2}"/>
              </a:ext>
            </a:extLst>
          </p:cNvPr>
          <p:cNvSpPr txBox="1"/>
          <p:nvPr/>
        </p:nvSpPr>
        <p:spPr>
          <a:xfrm>
            <a:off x="1535629" y="6645437"/>
            <a:ext cx="1816523" cy="523220"/>
          </a:xfrm>
          <a:prstGeom prst="rect">
            <a:avLst/>
          </a:prstGeom>
          <a:noFill/>
        </p:spPr>
        <p:txBody>
          <a:bodyPr wrap="none" rtlCol="0">
            <a:spAutoFit/>
          </a:bodyPr>
          <a:lstStyle/>
          <a:p>
            <a:r>
              <a:rPr lang="fr-CA" sz="2800" dirty="0"/>
              <a:t>Au moins 1</a:t>
            </a:r>
          </a:p>
        </p:txBody>
      </p:sp>
    </p:spTree>
    <p:extLst>
      <p:ext uri="{BB962C8B-B14F-4D97-AF65-F5344CB8AC3E}">
        <p14:creationId xmlns:p14="http://schemas.microsoft.com/office/powerpoint/2010/main" val="53492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fr-CA" smtClean="0"/>
              <a:t>1er novembre 2018</a:t>
            </a:fld>
            <a:endParaRPr lang="fr-CA"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fr-CA" smtClean="0"/>
              <a:pPr algn="ctr"/>
              <a:t>9</a:t>
            </a:fld>
            <a:endParaRPr lang="fr-CA" dirty="0"/>
          </a:p>
        </p:txBody>
      </p:sp>
      <p:sp>
        <p:nvSpPr>
          <p:cNvPr id="4" name="TextBox 3">
            <a:extLst>
              <a:ext uri="{FF2B5EF4-FFF2-40B4-BE49-F238E27FC236}">
                <a16:creationId xmlns:a16="http://schemas.microsoft.com/office/drawing/2014/main" id="{54BB1A8C-DFED-4A2B-8F54-B85088FF8E07}"/>
              </a:ext>
            </a:extLst>
          </p:cNvPr>
          <p:cNvSpPr txBox="1"/>
          <p:nvPr/>
        </p:nvSpPr>
        <p:spPr>
          <a:xfrm>
            <a:off x="4225429" y="3400080"/>
            <a:ext cx="2767707" cy="822305"/>
          </a:xfrm>
          <a:prstGeom prst="ellipse">
            <a:avLst/>
          </a:prstGeom>
          <a:solidFill>
            <a:schemeClr val="bg1"/>
          </a:solidFill>
          <a:ln w="38100">
            <a:solidFill>
              <a:schemeClr val="tx2"/>
            </a:solidFill>
          </a:ln>
        </p:spPr>
        <p:txBody>
          <a:bodyPr wrap="none" rtlCol="0">
            <a:spAutoFit/>
          </a:bodyPr>
          <a:lstStyle/>
          <a:p>
            <a:pPr algn="ctr"/>
            <a:r>
              <a:rPr lang="fr-CA" sz="3200" dirty="0"/>
              <a:t>Expression</a:t>
            </a:r>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8831264" cy="1015663"/>
          </a:xfrm>
          <a:prstGeom prst="rect">
            <a:avLst/>
          </a:prstGeom>
        </p:spPr>
        <p:txBody>
          <a:bodyPr wrap="none">
            <a:spAutoFit/>
          </a:bodyPr>
          <a:lstStyle>
            <a:lvl1pPr>
              <a:defRPr>
                <a:latin typeface="+mj-lt"/>
                <a:ea typeface="+mj-ea"/>
                <a:cs typeface="+mj-cs"/>
              </a:defRPr>
            </a:lvl1pPr>
          </a:lstStyle>
          <a:p>
            <a:r>
              <a:rPr lang="fr-CA" sz="6000" kern="0" dirty="0">
                <a:solidFill>
                  <a:schemeClr val="tx2"/>
                </a:solidFill>
              </a:rPr>
              <a:t>Verrou OEM (diachronique)</a:t>
            </a:r>
          </a:p>
        </p:txBody>
      </p:sp>
      <p:sp>
        <p:nvSpPr>
          <p:cNvPr id="13" name="TextBox 12">
            <a:extLst>
              <a:ext uri="{FF2B5EF4-FFF2-40B4-BE49-F238E27FC236}">
                <a16:creationId xmlns:a16="http://schemas.microsoft.com/office/drawing/2014/main" id="{3FFD6BF8-F357-4D40-B861-A3E54B983D9C}"/>
              </a:ext>
            </a:extLst>
          </p:cNvPr>
          <p:cNvSpPr txBox="1"/>
          <p:nvPr/>
        </p:nvSpPr>
        <p:spPr>
          <a:xfrm>
            <a:off x="4706685" y="2009160"/>
            <a:ext cx="1805195" cy="822305"/>
          </a:xfrm>
          <a:prstGeom prst="ellipse">
            <a:avLst/>
          </a:prstGeom>
          <a:solidFill>
            <a:schemeClr val="bg1"/>
          </a:solidFill>
          <a:ln w="38100">
            <a:solidFill>
              <a:schemeClr val="tx2"/>
            </a:solidFill>
          </a:ln>
        </p:spPr>
        <p:txBody>
          <a:bodyPr wrap="none" rtlCol="0">
            <a:spAutoFit/>
          </a:bodyPr>
          <a:lstStyle/>
          <a:p>
            <a:pPr algn="ctr"/>
            <a:r>
              <a:rPr lang="fr-CA" sz="3200" dirty="0"/>
              <a:t>Œuvre</a:t>
            </a:r>
          </a:p>
        </p:txBody>
      </p:sp>
      <p:sp>
        <p:nvSpPr>
          <p:cNvPr id="14" name="TextBox 13">
            <a:extLst>
              <a:ext uri="{FF2B5EF4-FFF2-40B4-BE49-F238E27FC236}">
                <a16:creationId xmlns:a16="http://schemas.microsoft.com/office/drawing/2014/main" id="{89769398-B77F-42A4-BB2E-B57A28C9A375}"/>
              </a:ext>
            </a:extLst>
          </p:cNvPr>
          <p:cNvSpPr txBox="1"/>
          <p:nvPr/>
        </p:nvSpPr>
        <p:spPr>
          <a:xfrm>
            <a:off x="3844888" y="4791000"/>
            <a:ext cx="3528788" cy="822305"/>
          </a:xfrm>
          <a:prstGeom prst="ellipse">
            <a:avLst/>
          </a:prstGeom>
          <a:solidFill>
            <a:schemeClr val="bg1"/>
          </a:solidFill>
          <a:ln w="38100">
            <a:solidFill>
              <a:schemeClr val="tx2"/>
            </a:solidFill>
          </a:ln>
        </p:spPr>
        <p:txBody>
          <a:bodyPr wrap="none" rtlCol="0">
            <a:spAutoFit/>
          </a:bodyPr>
          <a:lstStyle/>
          <a:p>
            <a:pPr algn="ctr"/>
            <a:r>
              <a:rPr lang="fr-CA" sz="3200" dirty="0"/>
              <a:t>Manifestation</a:t>
            </a:r>
          </a:p>
        </p:txBody>
      </p:sp>
      <p:sp>
        <p:nvSpPr>
          <p:cNvPr id="16" name="TextBox 15">
            <a:extLst>
              <a:ext uri="{FF2B5EF4-FFF2-40B4-BE49-F238E27FC236}">
                <a16:creationId xmlns:a16="http://schemas.microsoft.com/office/drawing/2014/main" id="{E3704ECB-5262-4573-BB75-C6D597CBCD56}"/>
              </a:ext>
            </a:extLst>
          </p:cNvPr>
          <p:cNvSpPr txBox="1"/>
          <p:nvPr/>
        </p:nvSpPr>
        <p:spPr>
          <a:xfrm>
            <a:off x="7353806" y="2308245"/>
            <a:ext cx="2630400" cy="523220"/>
          </a:xfrm>
          <a:prstGeom prst="rect">
            <a:avLst/>
          </a:prstGeom>
          <a:noFill/>
        </p:spPr>
        <p:txBody>
          <a:bodyPr wrap="none" rtlCol="0">
            <a:spAutoFit/>
          </a:bodyPr>
          <a:lstStyle/>
          <a:p>
            <a:r>
              <a:rPr lang="fr-CA" sz="2800" dirty="0"/>
              <a:t>1 et seulement 1</a:t>
            </a:r>
          </a:p>
        </p:txBody>
      </p:sp>
      <p:cxnSp>
        <p:nvCxnSpPr>
          <p:cNvPr id="17" name="Connector: Curved 16">
            <a:extLst>
              <a:ext uri="{FF2B5EF4-FFF2-40B4-BE49-F238E27FC236}">
                <a16:creationId xmlns:a16="http://schemas.microsoft.com/office/drawing/2014/main" id="{2262FBAD-1080-4483-A261-A48FCA26E961}"/>
              </a:ext>
            </a:extLst>
          </p:cNvPr>
          <p:cNvCxnSpPr>
            <a:cxnSpLocks/>
            <a:stCxn id="14" idx="6"/>
            <a:endCxn id="4" idx="6"/>
          </p:cNvCxnSpPr>
          <p:nvPr/>
        </p:nvCxnSpPr>
        <p:spPr>
          <a:xfrm flipH="1" flipV="1">
            <a:off x="6993136" y="3811233"/>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6DF72B4B-2E3F-4DA1-BE77-0E5DBAAD3754}"/>
              </a:ext>
            </a:extLst>
          </p:cNvPr>
          <p:cNvCxnSpPr>
            <a:cxnSpLocks/>
            <a:stCxn id="4" idx="2"/>
            <a:endCxn id="14" idx="2"/>
          </p:cNvCxnSpPr>
          <p:nvPr/>
        </p:nvCxnSpPr>
        <p:spPr>
          <a:xfrm rot="10800000" flipV="1">
            <a:off x="3844889" y="3811233"/>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74C94C95-2207-4401-9CED-4CD220642E9E}"/>
              </a:ext>
            </a:extLst>
          </p:cNvPr>
          <p:cNvCxnSpPr>
            <a:cxnSpLocks/>
            <a:stCxn id="4" idx="6"/>
            <a:endCxn id="13" idx="6"/>
          </p:cNvCxnSpPr>
          <p:nvPr/>
        </p:nvCxnSpPr>
        <p:spPr>
          <a:xfrm flipH="1" flipV="1">
            <a:off x="6511880" y="2420313"/>
            <a:ext cx="481256" cy="1390920"/>
          </a:xfrm>
          <a:prstGeom prst="curvedConnector3">
            <a:avLst>
              <a:gd name="adj1" fmla="val -47501"/>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7BB3A27B-67C1-4437-A6CA-B6746AC4F8E5}"/>
              </a:ext>
            </a:extLst>
          </p:cNvPr>
          <p:cNvCxnSpPr>
            <a:cxnSpLocks/>
            <a:stCxn id="13" idx="2"/>
            <a:endCxn id="4" idx="2"/>
          </p:cNvCxnSpPr>
          <p:nvPr/>
        </p:nvCxnSpPr>
        <p:spPr>
          <a:xfrm rot="10800000" flipV="1">
            <a:off x="4225429" y="2420313"/>
            <a:ext cx="481256" cy="1390920"/>
          </a:xfrm>
          <a:prstGeom prst="curvedConnector3">
            <a:avLst>
              <a:gd name="adj1" fmla="val 147501"/>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0D7E03F-1319-4FF6-948B-93BE53336C03}"/>
              </a:ext>
            </a:extLst>
          </p:cNvPr>
          <p:cNvSpPr txBox="1"/>
          <p:nvPr/>
        </p:nvSpPr>
        <p:spPr>
          <a:xfrm>
            <a:off x="7705891" y="3923300"/>
            <a:ext cx="2630400" cy="523220"/>
          </a:xfrm>
          <a:prstGeom prst="rect">
            <a:avLst/>
          </a:prstGeom>
          <a:noFill/>
        </p:spPr>
        <p:txBody>
          <a:bodyPr wrap="none" rtlCol="0">
            <a:spAutoFit/>
          </a:bodyPr>
          <a:lstStyle/>
          <a:p>
            <a:r>
              <a:rPr lang="fr-CA" sz="2800" dirty="0"/>
              <a:t>1 et seulement 1</a:t>
            </a:r>
          </a:p>
        </p:txBody>
      </p:sp>
      <p:sp>
        <p:nvSpPr>
          <p:cNvPr id="22" name="TextBox 21">
            <a:extLst>
              <a:ext uri="{FF2B5EF4-FFF2-40B4-BE49-F238E27FC236}">
                <a16:creationId xmlns:a16="http://schemas.microsoft.com/office/drawing/2014/main" id="{A4A68E65-EA9F-419A-A545-4388CD72EF37}"/>
              </a:ext>
            </a:extLst>
          </p:cNvPr>
          <p:cNvSpPr txBox="1"/>
          <p:nvPr/>
        </p:nvSpPr>
        <p:spPr>
          <a:xfrm>
            <a:off x="1179854" y="3012824"/>
            <a:ext cx="2630400" cy="523220"/>
          </a:xfrm>
          <a:prstGeom prst="rect">
            <a:avLst/>
          </a:prstGeom>
          <a:noFill/>
        </p:spPr>
        <p:txBody>
          <a:bodyPr wrap="none" rtlCol="0">
            <a:spAutoFit/>
          </a:bodyPr>
          <a:lstStyle/>
          <a:p>
            <a:r>
              <a:rPr lang="fr-CA" sz="2800" dirty="0"/>
              <a:t>1 et seulement 1</a:t>
            </a:r>
          </a:p>
        </p:txBody>
      </p:sp>
      <p:sp>
        <p:nvSpPr>
          <p:cNvPr id="23" name="TextBox 22">
            <a:extLst>
              <a:ext uri="{FF2B5EF4-FFF2-40B4-BE49-F238E27FC236}">
                <a16:creationId xmlns:a16="http://schemas.microsoft.com/office/drawing/2014/main" id="{1BA37BE8-BA14-4D87-9CAD-681CFA05D468}"/>
              </a:ext>
            </a:extLst>
          </p:cNvPr>
          <p:cNvSpPr txBox="1"/>
          <p:nvPr/>
        </p:nvSpPr>
        <p:spPr>
          <a:xfrm>
            <a:off x="794681" y="4529390"/>
            <a:ext cx="2630400" cy="523220"/>
          </a:xfrm>
          <a:prstGeom prst="rect">
            <a:avLst/>
          </a:prstGeom>
          <a:noFill/>
        </p:spPr>
        <p:txBody>
          <a:bodyPr wrap="none" rtlCol="0">
            <a:spAutoFit/>
          </a:bodyPr>
          <a:lstStyle/>
          <a:p>
            <a:r>
              <a:rPr lang="fr-CA" sz="2800" dirty="0"/>
              <a:t>1 et seulement 1</a:t>
            </a:r>
          </a:p>
        </p:txBody>
      </p:sp>
      <p:sp>
        <p:nvSpPr>
          <p:cNvPr id="27" name="TextBox 26">
            <a:extLst>
              <a:ext uri="{FF2B5EF4-FFF2-40B4-BE49-F238E27FC236}">
                <a16:creationId xmlns:a16="http://schemas.microsoft.com/office/drawing/2014/main" id="{3E9B9F33-BCB0-40D1-BB56-20DCCBAD7363}"/>
              </a:ext>
            </a:extLst>
          </p:cNvPr>
          <p:cNvSpPr txBox="1"/>
          <p:nvPr/>
        </p:nvSpPr>
        <p:spPr>
          <a:xfrm>
            <a:off x="872315" y="5839477"/>
            <a:ext cx="11049000" cy="2554545"/>
          </a:xfrm>
          <a:prstGeom prst="rect">
            <a:avLst/>
          </a:prstGeom>
          <a:noFill/>
        </p:spPr>
        <p:txBody>
          <a:bodyPr wrap="square" rtlCol="0">
            <a:spAutoFit/>
          </a:bodyPr>
          <a:lstStyle/>
          <a:p>
            <a:r>
              <a:rPr lang="fr-CA" sz="4000" dirty="0"/>
              <a:t>Un plan pour un contenu diachronique est verrouillé dans les trois entités : un changement de caractéristique équivaut à un changement de plan et donc à une nouvelle œuvre</a:t>
            </a:r>
          </a:p>
        </p:txBody>
      </p:sp>
    </p:spTree>
    <p:extLst>
      <p:ext uri="{BB962C8B-B14F-4D97-AF65-F5344CB8AC3E}">
        <p14:creationId xmlns:p14="http://schemas.microsoft.com/office/powerpoint/2010/main" val="3850562228"/>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12921</TotalTime>
  <Words>2646</Words>
  <Application>Microsoft Office PowerPoint</Application>
  <PresentationFormat>Custom</PresentationFormat>
  <Paragraphs>295</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vt:lpstr>
      <vt:lpstr>Calibri</vt:lpstr>
      <vt:lpstr>Calibri Light</vt:lpstr>
      <vt:lpstr>Courier New</vt:lpstr>
      <vt:lpstr>DIN-Light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250</cp:revision>
  <cp:lastPrinted>2018-10-15T19:15:38Z</cp:lastPrinted>
  <dcterms:created xsi:type="dcterms:W3CDTF">2018-05-30T16:51:30Z</dcterms:created>
  <dcterms:modified xsi:type="dcterms:W3CDTF">2018-11-01T15:31:59Z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