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4" r:id="rId5"/>
    <p:sldId id="265" r:id="rId6"/>
    <p:sldId id="266" r:id="rId7"/>
    <p:sldId id="258" r:id="rId8"/>
    <p:sldId id="259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8" r:id="rId17"/>
    <p:sldId id="277" r:id="rId18"/>
    <p:sldId id="26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9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9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7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9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5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2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6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EFB3-186B-47DC-8EE2-DC2D594E090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2291-E057-4E29-B575-F96BF3EEE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Authority versus authenticity: the shift from labels to identifiers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Mirna Willer and Gordon Dunsire</a:t>
            </a:r>
          </a:p>
          <a:p>
            <a:r>
              <a:rPr lang="en-GB" dirty="0"/>
              <a:t>Presented at APAE 2016 Conference and School, Zadar, Croatia, 25 October 2016</a:t>
            </a:r>
          </a:p>
        </p:txBody>
      </p:sp>
    </p:spTree>
    <p:extLst>
      <p:ext uri="{BB962C8B-B14F-4D97-AF65-F5344CB8AC3E}">
        <p14:creationId xmlns:p14="http://schemas.microsoft.com/office/powerpoint/2010/main" val="275963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5063437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IFLA Library Reference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597952"/>
            <a:ext cx="7798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LRM is the most recent library bibliographic standard, and provides a high-level model on which cataloguing codes and finer metadata structure can be built. The model is optimized for Semantic Web technologies.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09" y="4112927"/>
            <a:ext cx="7798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particular, the LRM provides two controversial ideas that impact on identity, authority, and provenance.</a:t>
            </a:r>
          </a:p>
        </p:txBody>
      </p:sp>
    </p:spTree>
    <p:extLst>
      <p:ext uri="{BB962C8B-B14F-4D97-AF65-F5344CB8AC3E}">
        <p14:creationId xmlns:p14="http://schemas.microsoft.com/office/powerpoint/2010/main" val="272819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3995004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"Authority" in the LRM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560983"/>
            <a:ext cx="779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Only human beings can "author", or be responsible for, a bibliographic resource. Fictitious or legendary entities that are claimed to be authors are assumed to be pseudonyms of a person or group of persons.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09" y="3808127"/>
            <a:ext cx="7798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Text-based resources (especially print) describe themselves in </a:t>
            </a:r>
            <a:r>
              <a:rPr lang="en-GB" sz="2800" i="1" dirty="0"/>
              <a:t>manifestation statements</a:t>
            </a:r>
            <a:r>
              <a:rPr lang="en-GB" sz="2800" dirty="0"/>
              <a:t>. Descriptive data values may be </a:t>
            </a:r>
            <a:r>
              <a:rPr lang="en-GB" sz="2800" dirty="0">
                <a:solidFill>
                  <a:srgbClr val="FF0000"/>
                </a:solidFill>
              </a:rPr>
              <a:t>transcribed</a:t>
            </a:r>
            <a:r>
              <a:rPr lang="en-GB" sz="2800" dirty="0"/>
              <a:t> from the physical instantiation of a resource (a </a:t>
            </a:r>
            <a:r>
              <a:rPr lang="en-GB" sz="2800" i="1" dirty="0"/>
              <a:t>manifestation</a:t>
            </a:r>
            <a:r>
              <a:rPr lang="en-GB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935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86691" y="905164"/>
            <a:ext cx="3235643" cy="564064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3600" y="905164"/>
            <a:ext cx="3389744" cy="564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437" y="175492"/>
            <a:ext cx="1970604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416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9637" y="339031"/>
            <a:ext cx="8057746" cy="563689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18" y="2134782"/>
            <a:ext cx="7521864" cy="4376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3456" y="2202613"/>
            <a:ext cx="600837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Title statement:</a:t>
            </a:r>
          </a:p>
          <a:p>
            <a:r>
              <a:rPr lang="en-GB" sz="2800" dirty="0"/>
              <a:t>"Fantastic beasts &amp; where to find them"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456" y="5112328"/>
            <a:ext cx="799488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Statement of responsibility (Italian catalogue):</a:t>
            </a:r>
          </a:p>
          <a:p>
            <a:r>
              <a:rPr lang="en-GB" sz="2800" dirty="0"/>
              <a:t>"by J. K. Rowling ; [introduction by] Newt Scamander"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6" y="3657471"/>
            <a:ext cx="6930295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Statement of responsibility (British catalogue):</a:t>
            </a:r>
          </a:p>
          <a:p>
            <a:r>
              <a:rPr lang="en-GB" sz="2800" dirty="0"/>
              <a:t>"Newt Scamander [i.e.] by J. K. Rowling"</a:t>
            </a:r>
          </a:p>
        </p:txBody>
      </p:sp>
    </p:spTree>
    <p:extLst>
      <p:ext uri="{BB962C8B-B14F-4D97-AF65-F5344CB8AC3E}">
        <p14:creationId xmlns:p14="http://schemas.microsoft.com/office/powerpoint/2010/main" val="23765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4838" y="154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56356"/>
              </p:ext>
            </p:extLst>
          </p:nvPr>
        </p:nvGraphicFramePr>
        <p:xfrm>
          <a:off x="415435" y="445211"/>
          <a:ext cx="8100492" cy="6090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892">
                  <a:extLst>
                    <a:ext uri="{9D8B030D-6E8A-4147-A177-3AD203B41FA5}">
                      <a16:colId xmlns:a16="http://schemas.microsoft.com/office/drawing/2014/main" val="1331920182"/>
                    </a:ext>
                  </a:extLst>
                </a:gridCol>
                <a:gridCol w="2863273">
                  <a:extLst>
                    <a:ext uri="{9D8B030D-6E8A-4147-A177-3AD203B41FA5}">
                      <a16:colId xmlns:a16="http://schemas.microsoft.com/office/drawing/2014/main" val="3891380848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1568202148"/>
                    </a:ext>
                  </a:extLst>
                </a:gridCol>
                <a:gridCol w="1736436">
                  <a:extLst>
                    <a:ext uri="{9D8B030D-6E8A-4147-A177-3AD203B41FA5}">
                      <a16:colId xmlns:a16="http://schemas.microsoft.com/office/drawing/2014/main" val="3197008492"/>
                    </a:ext>
                  </a:extLst>
                </a:gridCol>
              </a:tblGrid>
              <a:tr h="59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Catalogue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Manifestation statement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Primary Access Point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Additional Access Point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4061003749"/>
                  </a:ext>
                </a:extLst>
              </a:tr>
              <a:tr h="521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[i.e.] by J. K. Rowling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Rowling, J. K.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4198121769"/>
                  </a:ext>
                </a:extLst>
              </a:tr>
              <a:tr h="669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Italy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[introduction by] Newt Scamander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Rowling, J. K.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Scamander, Newt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3010451392"/>
                  </a:ext>
                </a:extLst>
              </a:tr>
              <a:tr h="29599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Translations: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89971"/>
                  </a:ext>
                </a:extLst>
              </a:tr>
              <a:tr h="371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Germany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Newt Scamander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Scamander, Newt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358765795"/>
                  </a:ext>
                </a:extLst>
              </a:tr>
              <a:tr h="902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Italy (2010)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[di] Newt Scamander ; J. K. Rowling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Rowling, J. K.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2120698636"/>
                  </a:ext>
                </a:extLst>
              </a:tr>
              <a:tr h="59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Italy (2015)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 J. K. Rowling ; Newt Scamander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Rowling, J. K.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Scamander, Newt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160510205"/>
                  </a:ext>
                </a:extLst>
              </a:tr>
              <a:tr h="712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Spain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Newt Scamander ; por J. K. Rowling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Scamander, Newt (1897-)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1921686587"/>
                  </a:ext>
                </a:extLst>
              </a:tr>
              <a:tr h="704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France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Newt Scamander [i.e. J. K. Rowling]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Rowling, Joanne Kathleen (1965-)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1357003215"/>
                  </a:ext>
                </a:extLst>
              </a:tr>
              <a:tr h="59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Croatia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Newt Scamander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Rowling, Joanne Kathleen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1497564244"/>
                  </a:ext>
                </a:extLst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74786" y="2329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8840" y="992014"/>
            <a:ext cx="8365288" cy="5621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9" y="1729653"/>
            <a:ext cx="8065770" cy="3590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223" y="3525116"/>
            <a:ext cx="6207355" cy="27648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2437" y="175492"/>
            <a:ext cx="7524047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ISNI: International Standard Name Identifier</a:t>
            </a:r>
          </a:p>
        </p:txBody>
      </p:sp>
    </p:spTree>
    <p:extLst>
      <p:ext uri="{BB962C8B-B14F-4D97-AF65-F5344CB8AC3E}">
        <p14:creationId xmlns:p14="http://schemas.microsoft.com/office/powerpoint/2010/main" val="23859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37" y="175492"/>
            <a:ext cx="3046668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Authority 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920485"/>
            <a:ext cx="7806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Creation and maintenance of a unique "authorized access point" (name, label, heading) for an entity.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09" y="2034810"/>
            <a:ext cx="207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Rowling, J. 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1403" y="2034810"/>
            <a:ext cx="2581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Joanne Kathleen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3838" y="2034810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1965 July 31-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6655" y="2034810"/>
            <a:ext cx="1318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novelist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709" y="2907294"/>
            <a:ext cx="239245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i="1" dirty="0"/>
              <a:t>Normalized 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709" y="3426464"/>
            <a:ext cx="2300630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i="1" dirty="0"/>
              <a:t>Expanded initials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5709" y="3945634"/>
            <a:ext cx="176670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i="1" dirty="0"/>
              <a:t>Date of birth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709" y="4464804"/>
            <a:ext cx="1473480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i="1" dirty="0"/>
              <a:t>Profession</a:t>
            </a:r>
          </a:p>
        </p:txBody>
      </p:sp>
      <p:cxnSp>
        <p:nvCxnSpPr>
          <p:cNvPr id="16" name="Connector: Curved 15"/>
          <p:cNvCxnSpPr>
            <a:stCxn id="12" idx="0"/>
            <a:endCxn id="8" idx="2"/>
          </p:cNvCxnSpPr>
          <p:nvPr/>
        </p:nvCxnSpPr>
        <p:spPr>
          <a:xfrm rot="16200000" flipV="1">
            <a:off x="1477874" y="2653233"/>
            <a:ext cx="349264" cy="15885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/>
          <p:cNvCxnSpPr>
            <a:stCxn id="5" idx="3"/>
            <a:endCxn id="9" idx="2"/>
          </p:cNvCxnSpPr>
          <p:nvPr/>
        </p:nvCxnSpPr>
        <p:spPr>
          <a:xfrm flipV="1">
            <a:off x="2836339" y="2558030"/>
            <a:ext cx="1055802" cy="1099267"/>
          </a:xfrm>
          <a:prstGeom prst="curvedConnector2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/>
          <p:cNvCxnSpPr>
            <a:stCxn id="13" idx="3"/>
            <a:endCxn id="10" idx="2"/>
          </p:cNvCxnSpPr>
          <p:nvPr/>
        </p:nvCxnSpPr>
        <p:spPr>
          <a:xfrm flipV="1">
            <a:off x="2302411" y="2558030"/>
            <a:ext cx="3922356" cy="1618437"/>
          </a:xfrm>
          <a:prstGeom prst="curvedConnector2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/>
          <p:cNvCxnSpPr>
            <a:stCxn id="14" idx="3"/>
            <a:endCxn id="11" idx="2"/>
          </p:cNvCxnSpPr>
          <p:nvPr/>
        </p:nvCxnSpPr>
        <p:spPr>
          <a:xfrm flipV="1">
            <a:off x="2009189" y="2558030"/>
            <a:ext cx="5916685" cy="2137607"/>
          </a:xfrm>
          <a:prstGeom prst="curvedConnector2">
            <a:avLst/>
          </a:prstGeom>
          <a:ln w="28575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709" y="5044901"/>
            <a:ext cx="8360283" cy="735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http://isni.org/isni/000000012148628X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709" y="5957617"/>
            <a:ext cx="585102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Heading (d)evolves to metadata record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3895" y="5957617"/>
            <a:ext cx="252633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2800" dirty="0"/>
              <a:t>Or set of triples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42821" y="4525731"/>
            <a:ext cx="198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has profession</a:t>
            </a:r>
          </a:p>
        </p:txBody>
      </p:sp>
      <p:cxnSp>
        <p:nvCxnSpPr>
          <p:cNvPr id="39" name="Connector: Curved 38"/>
          <p:cNvCxnSpPr>
            <a:stCxn id="28" idx="0"/>
            <a:endCxn id="11" idx="2"/>
          </p:cNvCxnSpPr>
          <p:nvPr/>
        </p:nvCxnSpPr>
        <p:spPr>
          <a:xfrm rot="5400000" flipH="1" flipV="1">
            <a:off x="5077427" y="2196455"/>
            <a:ext cx="2486871" cy="321002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5" grpId="0" animBg="1"/>
      <p:bldP spid="13" grpId="0" animBg="1"/>
      <p:bldP spid="14" grpId="0" animBg="1"/>
      <p:bldP spid="28" grpId="0" animBg="1"/>
      <p:bldP spid="32" grpId="0" animBg="1"/>
      <p:bldP spid="3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37" y="175492"/>
            <a:ext cx="4304063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Manifestation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920485"/>
            <a:ext cx="7806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Manifestation statements are social constructs:</a:t>
            </a:r>
          </a:p>
          <a:p>
            <a:r>
              <a:rPr lang="en-GB" sz="2800" dirty="0"/>
              <a:t>"Published" manifestations are products of industrial and commercial processes.</a:t>
            </a:r>
          </a:p>
          <a:p>
            <a:r>
              <a:rPr lang="en-GB" sz="2800" dirty="0"/>
              <a:t>They are influenced by branding and other commercial issues – dependent on cultural contexts.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09" y="3274066"/>
            <a:ext cx="787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Translations, derivations, etc. may have different social context.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09" y="4334985"/>
            <a:ext cx="787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Transcription is rarely exact: What I see is what you get.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09" y="5395904"/>
            <a:ext cx="787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about non-print materials, or text content online?</a:t>
            </a:r>
          </a:p>
        </p:txBody>
      </p:sp>
    </p:spTree>
    <p:extLst>
      <p:ext uri="{BB962C8B-B14F-4D97-AF65-F5344CB8AC3E}">
        <p14:creationId xmlns:p14="http://schemas.microsoft.com/office/powerpoint/2010/main" val="422035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37" y="175492"/>
            <a:ext cx="5219378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Current and future 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09" y="1086272"/>
            <a:ext cx="727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is recorded now, may change in the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709" y="1814789"/>
            <a:ext cx="8017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recorded now should not be regarded as absolute or fixed (OWA). Future knowledge may lead to adjustment of current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709" y="3405081"/>
            <a:ext cx="80167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But the future cannot be anticipated, including future requirements of users. The needs of the present should take precedence over needs of the future.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09" y="4995373"/>
            <a:ext cx="8017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Present records are fixed – RDF good practice never</a:t>
            </a:r>
          </a:p>
          <a:p>
            <a:r>
              <a:rPr lang="en-GB" sz="2800" dirty="0"/>
              <a:t>deletes data (deprecation) – AAA! All adjustments are additions (not replacements).</a:t>
            </a:r>
          </a:p>
        </p:txBody>
      </p:sp>
    </p:spTree>
    <p:extLst>
      <p:ext uri="{BB962C8B-B14F-4D97-AF65-F5344CB8AC3E}">
        <p14:creationId xmlns:p14="http://schemas.microsoft.com/office/powerpoint/2010/main" val="26146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2008883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607127"/>
            <a:ext cx="80171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shift from labels to global identifiers: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Provides more effective (less ambiguous) identifiers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Provides stable identifiers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Provides identifiers required for the Semantic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Allows "labels" or "access points" to be treated as entities: data recorded for labels are data records of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Improves interoperability of data recorded for different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Focuses authority on the authenticity and provenance of metadata statements</a:t>
            </a:r>
          </a:p>
        </p:txBody>
      </p:sp>
    </p:spTree>
    <p:extLst>
      <p:ext uri="{BB962C8B-B14F-4D97-AF65-F5344CB8AC3E}">
        <p14:creationId xmlns:p14="http://schemas.microsoft.com/office/powerpoint/2010/main" val="17922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6557821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RDF: Resource Description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4165599"/>
            <a:ext cx="780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Data is stored as single atomic statements using the syntax </a:t>
            </a:r>
            <a:r>
              <a:rPr lang="en-GB" sz="2800" i="1" dirty="0"/>
              <a:t>subject – predicate – object</a:t>
            </a:r>
            <a:r>
              <a:rPr lang="en-GB" sz="2800" dirty="0"/>
              <a:t>:</a:t>
            </a:r>
          </a:p>
          <a:p>
            <a:r>
              <a:rPr lang="en-GB" sz="2800" dirty="0"/>
              <a:t>This book – has author – J.K. Rowling</a:t>
            </a:r>
          </a:p>
          <a:p>
            <a:r>
              <a:rPr lang="en-GB" sz="2800" dirty="0"/>
              <a:t>J.K. Rowling – is the author of – this book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10" y="1293152"/>
            <a:ext cx="7804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method for storing and linking data at global level; the basic syntax of the Semantic Web, the web of (meta)data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09" y="2944819"/>
            <a:ext cx="780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RDF implemented as an extension of the Internet and World-Wide Web (the web of documents).</a:t>
            </a:r>
          </a:p>
        </p:txBody>
      </p:sp>
    </p:spTree>
    <p:extLst>
      <p:ext uri="{BB962C8B-B14F-4D97-AF65-F5344CB8AC3E}">
        <p14:creationId xmlns:p14="http://schemas.microsoft.com/office/powerpoint/2010/main" val="214094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2040943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982" y="2143934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gordon@gordondunsire.com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6982" y="2912651"/>
            <a:ext cx="278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mwiller@unizd.hr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6982" y="3681367"/>
            <a:ext cx="124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isni.org</a:t>
            </a:r>
          </a:p>
        </p:txBody>
      </p:sp>
    </p:spTree>
    <p:extLst>
      <p:ext uri="{BB962C8B-B14F-4D97-AF65-F5344CB8AC3E}">
        <p14:creationId xmlns:p14="http://schemas.microsoft.com/office/powerpoint/2010/main" val="279601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2061398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RDF graphs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416435"/>
            <a:ext cx="8036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RDF syntax can be represented as a mathematical graph of nodes and connectors.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0438" y="3444010"/>
            <a:ext cx="2227528" cy="73574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This 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2948" y="3444009"/>
            <a:ext cx="2670599" cy="73574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J.K. Rowling</a:t>
            </a:r>
          </a:p>
        </p:txBody>
      </p:sp>
      <p:cxnSp>
        <p:nvCxnSpPr>
          <p:cNvPr id="7" name="Connector: Curved 6"/>
          <p:cNvCxnSpPr>
            <a:stCxn id="4" idx="7"/>
            <a:endCxn id="5" idx="1"/>
          </p:cNvCxnSpPr>
          <p:nvPr/>
        </p:nvCxnSpPr>
        <p:spPr>
          <a:xfrm rot="5400000" flipH="1" flipV="1">
            <a:off x="4417900" y="2235610"/>
            <a:ext cx="1" cy="2632296"/>
          </a:xfrm>
          <a:prstGeom prst="curvedConnector3">
            <a:avLst>
              <a:gd name="adj1" fmla="val 336349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/>
          <p:cNvCxnSpPr>
            <a:stCxn id="5" idx="3"/>
            <a:endCxn id="4" idx="5"/>
          </p:cNvCxnSpPr>
          <p:nvPr/>
        </p:nvCxnSpPr>
        <p:spPr>
          <a:xfrm rot="5400000">
            <a:off x="4417900" y="2755860"/>
            <a:ext cx="1" cy="2632296"/>
          </a:xfrm>
          <a:prstGeom prst="curvedConnector3">
            <a:avLst>
              <a:gd name="adj1" fmla="val 336349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4710" y="2797351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has author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1429" y="4358723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is author of</a:t>
            </a:r>
          </a:p>
        </p:txBody>
      </p:sp>
    </p:spTree>
    <p:extLst>
      <p:ext uri="{BB962C8B-B14F-4D97-AF65-F5344CB8AC3E}">
        <p14:creationId xmlns:p14="http://schemas.microsoft.com/office/powerpoint/2010/main" val="21236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5602816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URI: Uniform Resource Identifier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416435"/>
            <a:ext cx="8036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RDF is intended for machine-processing, but machines are too dumb to use ambiguous (human) labels for the statement or graph; e.g. "This book", "author",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709" y="3453053"/>
            <a:ext cx="8036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Machine-readable identifiers are used. Each identifier must be unique at global level (the Semantic Web).</a:t>
            </a:r>
          </a:p>
          <a:p>
            <a:r>
              <a:rPr lang="en-GB" sz="2800" dirty="0"/>
              <a:t>The URI builds on the established protocols and services of the World-Wide Web: http, URL, content negotiation for browsers, etc.</a:t>
            </a:r>
          </a:p>
        </p:txBody>
      </p:sp>
    </p:spTree>
    <p:extLst>
      <p:ext uri="{BB962C8B-B14F-4D97-AF65-F5344CB8AC3E}">
        <p14:creationId xmlns:p14="http://schemas.microsoft.com/office/powerpoint/2010/main" val="31948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6501139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Identifying the components of a triple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416435"/>
            <a:ext cx="8036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RDF requires the </a:t>
            </a:r>
            <a:r>
              <a:rPr lang="en-GB" sz="2800" i="1" dirty="0"/>
              <a:t>subject</a:t>
            </a:r>
            <a:r>
              <a:rPr lang="en-GB" sz="2800" dirty="0"/>
              <a:t> and </a:t>
            </a:r>
            <a:r>
              <a:rPr lang="en-GB" sz="2800" i="1" dirty="0"/>
              <a:t>predicate</a:t>
            </a:r>
            <a:r>
              <a:rPr lang="en-GB" sz="2800" dirty="0"/>
              <a:t> of a statement (triple) to be identified with URIs; the </a:t>
            </a:r>
            <a:r>
              <a:rPr lang="en-GB" sz="2800" i="1" dirty="0"/>
              <a:t>object</a:t>
            </a:r>
            <a:r>
              <a:rPr lang="en-GB" sz="2800" dirty="0"/>
              <a:t> may be  the data value to be stored, or identified by a URI.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916" y="3483910"/>
            <a:ext cx="2180191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/>
              <a:t>SubjectURI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0408" y="5140172"/>
            <a:ext cx="2137363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Object URI</a:t>
            </a:r>
          </a:p>
        </p:txBody>
      </p:sp>
      <p:cxnSp>
        <p:nvCxnSpPr>
          <p:cNvPr id="7" name="Connector: Curved 6"/>
          <p:cNvCxnSpPr>
            <a:stCxn id="82" idx="6"/>
            <a:endCxn id="6" idx="2"/>
          </p:cNvCxnSpPr>
          <p:nvPr/>
        </p:nvCxnSpPr>
        <p:spPr>
          <a:xfrm flipV="1">
            <a:off x="3167107" y="5464766"/>
            <a:ext cx="2313301" cy="1212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75341" y="3386098"/>
            <a:ext cx="159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Predicate URI</a:t>
            </a:r>
          </a:p>
        </p:txBody>
      </p:sp>
      <p:cxnSp>
        <p:nvCxnSpPr>
          <p:cNvPr id="14" name="Connector: Curved 13"/>
          <p:cNvCxnSpPr>
            <a:stCxn id="5" idx="6"/>
            <a:endCxn id="18" idx="1"/>
          </p:cNvCxnSpPr>
          <p:nvPr/>
        </p:nvCxnSpPr>
        <p:spPr>
          <a:xfrm>
            <a:off x="3167107" y="3808504"/>
            <a:ext cx="2313301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0408" y="3577672"/>
            <a:ext cx="236962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Object data value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86916" y="5152301"/>
            <a:ext cx="2180191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/>
              <a:t>SubjectURI</a:t>
            </a:r>
            <a:endParaRPr lang="en-GB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475341" y="5042359"/>
            <a:ext cx="159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Predicate URI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53660" y="4133098"/>
            <a:ext cx="2023118" cy="40011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Human-readable!</a:t>
            </a:r>
          </a:p>
        </p:txBody>
      </p:sp>
    </p:spTree>
    <p:extLst>
      <p:ext uri="{BB962C8B-B14F-4D97-AF65-F5344CB8AC3E}">
        <p14:creationId xmlns:p14="http://schemas.microsoft.com/office/powerpoint/2010/main" val="42308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8" grpId="0" animBg="1"/>
      <p:bldP spid="82" grpId="0" animBg="1"/>
      <p:bldP spid="8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7224735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Linking triples; weaving the Semantic Web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416435"/>
            <a:ext cx="8036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URIs can be matched by machine to form clusters and chains of triples.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86" y="2599132"/>
            <a:ext cx="2180191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Common</a:t>
            </a:r>
          </a:p>
          <a:p>
            <a:r>
              <a:rPr lang="en-GB" sz="2400" dirty="0" err="1"/>
              <a:t>SubjectURI</a:t>
            </a:r>
            <a:endParaRPr lang="en-GB" sz="2400" dirty="0"/>
          </a:p>
        </p:txBody>
      </p:sp>
      <p:cxnSp>
        <p:nvCxnSpPr>
          <p:cNvPr id="7" name="Connector: Curved 6"/>
          <p:cNvCxnSpPr>
            <a:stCxn id="5" idx="6"/>
            <a:endCxn id="28" idx="2"/>
          </p:cNvCxnSpPr>
          <p:nvPr/>
        </p:nvCxnSpPr>
        <p:spPr>
          <a:xfrm flipV="1">
            <a:off x="2883577" y="2605468"/>
            <a:ext cx="1732016" cy="57793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/>
          <p:cNvCxnSpPr>
            <a:stCxn id="40" idx="6"/>
            <a:endCxn id="24" idx="2"/>
          </p:cNvCxnSpPr>
          <p:nvPr/>
        </p:nvCxnSpPr>
        <p:spPr>
          <a:xfrm>
            <a:off x="2883578" y="5287988"/>
            <a:ext cx="436794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20372" y="4703719"/>
            <a:ext cx="2590442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Object URI</a:t>
            </a:r>
          </a:p>
          <a:p>
            <a:r>
              <a:rPr lang="en-GB" sz="2400" dirty="0"/>
              <a:t>= Subject URI</a:t>
            </a:r>
          </a:p>
        </p:txBody>
      </p:sp>
      <p:cxnSp>
        <p:nvCxnSpPr>
          <p:cNvPr id="27" name="Connector: Curved 26"/>
          <p:cNvCxnSpPr>
            <a:stCxn id="24" idx="6"/>
            <a:endCxn id="33" idx="2"/>
          </p:cNvCxnSpPr>
          <p:nvPr/>
        </p:nvCxnSpPr>
        <p:spPr>
          <a:xfrm flipV="1">
            <a:off x="5910814" y="5287988"/>
            <a:ext cx="436794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47608" y="5006673"/>
            <a:ext cx="778124" cy="5626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URI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32003" y="5612582"/>
            <a:ext cx="778124" cy="5626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URI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97593" y="5959061"/>
            <a:ext cx="778124" cy="5626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URI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62527" y="5087933"/>
            <a:ext cx="128464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Data value</a:t>
            </a:r>
          </a:p>
        </p:txBody>
      </p:sp>
      <p:cxnSp>
        <p:nvCxnSpPr>
          <p:cNvPr id="39" name="Connector: Curved 38"/>
          <p:cNvCxnSpPr>
            <a:stCxn id="37" idx="6"/>
            <a:endCxn id="36" idx="2"/>
          </p:cNvCxnSpPr>
          <p:nvPr/>
        </p:nvCxnSpPr>
        <p:spPr>
          <a:xfrm flipV="1">
            <a:off x="6775717" y="5893897"/>
            <a:ext cx="656286" cy="34647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stCxn id="24" idx="5"/>
            <a:endCxn id="37" idx="0"/>
          </p:cNvCxnSpPr>
          <p:nvPr/>
        </p:nvCxnSpPr>
        <p:spPr>
          <a:xfrm rot="16200000" flipH="1">
            <a:off x="5830088" y="5402494"/>
            <a:ext cx="257932" cy="85520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stCxn id="33" idx="6"/>
            <a:endCxn id="38" idx="1"/>
          </p:cNvCxnSpPr>
          <p:nvPr/>
        </p:nvCxnSpPr>
        <p:spPr>
          <a:xfrm>
            <a:off x="7125732" y="5287988"/>
            <a:ext cx="436795" cy="127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5593" y="2280874"/>
            <a:ext cx="2040435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/>
              <a:t>ObjectURI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84611" y="3891713"/>
            <a:ext cx="150239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Data value</a:t>
            </a:r>
          </a:p>
        </p:txBody>
      </p:sp>
      <p:cxnSp>
        <p:nvCxnSpPr>
          <p:cNvPr id="30" name="Connector: Curved 29"/>
          <p:cNvCxnSpPr>
            <a:stCxn id="5" idx="6"/>
            <a:endCxn id="31" idx="2"/>
          </p:cNvCxnSpPr>
          <p:nvPr/>
        </p:nvCxnSpPr>
        <p:spPr>
          <a:xfrm>
            <a:off x="2883577" y="3183402"/>
            <a:ext cx="1732016" cy="15656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15593" y="3015370"/>
            <a:ext cx="2040435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ObjectURI</a:t>
            </a:r>
            <a:endParaRPr lang="en-GB" sz="2400" dirty="0"/>
          </a:p>
        </p:txBody>
      </p:sp>
      <p:cxnSp>
        <p:nvCxnSpPr>
          <p:cNvPr id="34" name="Connector: Curved 33"/>
          <p:cNvCxnSpPr>
            <a:stCxn id="5" idx="5"/>
            <a:endCxn id="29" idx="1"/>
          </p:cNvCxnSpPr>
          <p:nvPr/>
        </p:nvCxnSpPr>
        <p:spPr>
          <a:xfrm rot="16200000" flipH="1">
            <a:off x="3461451" y="2699386"/>
            <a:ext cx="526004" cy="2320316"/>
          </a:xfrm>
          <a:prstGeom prst="curved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387" y="4963394"/>
            <a:ext cx="2180191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err="1"/>
              <a:t>SubjectURI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40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3" grpId="0" animBg="1"/>
      <p:bldP spid="36" grpId="0" animBg="1"/>
      <p:bldP spid="37" grpId="0" animBg="1"/>
      <p:bldP spid="38" grpId="0" animBg="1"/>
      <p:bldP spid="28" grpId="0" animBg="1"/>
      <p:bldP spid="29" grpId="0" animBg="1"/>
      <p:bldP spid="31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8212633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AAA: Anybody can say Anything about Any thing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7369" y="1415688"/>
            <a:ext cx="5157246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There is no intrinsic test of "truth"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09" y="2163234"/>
            <a:ext cx="7760566" cy="267765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Semantic logic can detect contradictions in a set of two or more statements:</a:t>
            </a:r>
          </a:p>
          <a:p>
            <a:r>
              <a:rPr lang="en-GB" sz="2800" dirty="0"/>
              <a:t>(1) This thing – is a – cat</a:t>
            </a:r>
          </a:p>
          <a:p>
            <a:r>
              <a:rPr lang="en-GB" sz="2800" dirty="0"/>
              <a:t>(2) This thing – is a – dog</a:t>
            </a:r>
          </a:p>
          <a:p>
            <a:r>
              <a:rPr lang="en-GB" sz="2800" dirty="0"/>
              <a:t>(3) Cat – is disjoint with – dog</a:t>
            </a:r>
          </a:p>
          <a:p>
            <a:r>
              <a:rPr lang="en-GB" sz="2800" dirty="0"/>
              <a:t>[A thing cannot be dog AND cat]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709" y="5065216"/>
            <a:ext cx="805521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One or more statements is "false" – but which one(s)?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009" y="5812762"/>
            <a:ext cx="6634638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Provenance provides a measure of reliability</a:t>
            </a:r>
          </a:p>
        </p:txBody>
      </p:sp>
    </p:spTree>
    <p:extLst>
      <p:ext uri="{BB962C8B-B14F-4D97-AF65-F5344CB8AC3E}">
        <p14:creationId xmlns:p14="http://schemas.microsoft.com/office/powerpoint/2010/main" val="26236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5336269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OWA: Open World Assumption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5412" y="1584144"/>
            <a:ext cx="5795561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Absence of data is not data of absence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473" y="2396460"/>
            <a:ext cx="7585439" cy="22467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The "record" is never complete:</a:t>
            </a:r>
          </a:p>
          <a:p>
            <a:r>
              <a:rPr lang="en-GB" sz="2800" dirty="0"/>
              <a:t>There is always something more to say about any thing.</a:t>
            </a:r>
          </a:p>
          <a:p>
            <a:r>
              <a:rPr lang="en-GB" sz="2800" dirty="0"/>
              <a:t>Non-identical statements are separate statements, even if they record the "same"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473" y="4955861"/>
            <a:ext cx="7585439" cy="95410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In a "closed world", absence of data (blanks) can indicate that the aspect/element is not applicable.</a:t>
            </a:r>
          </a:p>
        </p:txBody>
      </p:sp>
    </p:spTree>
    <p:extLst>
      <p:ext uri="{BB962C8B-B14F-4D97-AF65-F5344CB8AC3E}">
        <p14:creationId xmlns:p14="http://schemas.microsoft.com/office/powerpoint/2010/main" val="29870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09" y="544946"/>
            <a:ext cx="7164205" cy="58477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Provenance and cataloguing content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09" y="1293152"/>
            <a:ext cx="7798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Provenance: Who said that?; When was it said? Why was it said?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09" y="2410690"/>
            <a:ext cx="7798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values used for bibliographic content as the data of a triple's </a:t>
            </a:r>
            <a:r>
              <a:rPr lang="en-GB" sz="2800" i="1" dirty="0"/>
              <a:t>object</a:t>
            </a:r>
            <a:r>
              <a:rPr lang="en-GB" sz="2800" dirty="0"/>
              <a:t> are determined by the application of library cataloguing codes.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09" y="3959116"/>
            <a:ext cx="7798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Codes have converged to a common basis (a result of the attempted imposition of top-down global standards as part of "Universal Bibliographic Control"), but still diverge in interpretation, context, and culture, leading to different values from different codes and cataloguers.</a:t>
            </a:r>
          </a:p>
        </p:txBody>
      </p:sp>
    </p:spTree>
    <p:extLst>
      <p:ext uri="{BB962C8B-B14F-4D97-AF65-F5344CB8AC3E}">
        <p14:creationId xmlns:p14="http://schemas.microsoft.com/office/powerpoint/2010/main" val="45620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1187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Authority versus authenticity: the shift from labels to identifiers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Dunsire</dc:creator>
  <cp:lastModifiedBy>Gordon Dunsire</cp:lastModifiedBy>
  <cp:revision>53</cp:revision>
  <dcterms:created xsi:type="dcterms:W3CDTF">2016-10-22T11:13:22Z</dcterms:created>
  <dcterms:modified xsi:type="dcterms:W3CDTF">2016-10-25T06:37:09Z</dcterms:modified>
</cp:coreProperties>
</file>