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comment1.xml" ContentType="application/vnd.openxmlformats-officedocument.presentationml.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Lst>
  <p:notesMasterIdLst>
    <p:notesMasterId r:id="rId38"/>
  </p:notesMasterIdLst>
  <p:handoutMasterIdLst>
    <p:handoutMasterId r:id="rId39"/>
  </p:handoutMasterIdLst>
  <p:sldIdLst>
    <p:sldId id="256" r:id="rId3"/>
    <p:sldId id="261" r:id="rId4"/>
    <p:sldId id="267" r:id="rId5"/>
    <p:sldId id="258" r:id="rId6"/>
    <p:sldId id="268" r:id="rId7"/>
    <p:sldId id="395" r:id="rId8"/>
    <p:sldId id="359" r:id="rId9"/>
    <p:sldId id="377" r:id="rId10"/>
    <p:sldId id="380" r:id="rId11"/>
    <p:sldId id="375" r:id="rId12"/>
    <p:sldId id="381" r:id="rId13"/>
    <p:sldId id="382" r:id="rId14"/>
    <p:sldId id="393" r:id="rId15"/>
    <p:sldId id="394" r:id="rId16"/>
    <p:sldId id="396" r:id="rId17"/>
    <p:sldId id="397" r:id="rId18"/>
    <p:sldId id="262" r:id="rId19"/>
    <p:sldId id="263" r:id="rId20"/>
    <p:sldId id="264" r:id="rId21"/>
    <p:sldId id="265" r:id="rId22"/>
    <p:sldId id="266" r:id="rId23"/>
    <p:sldId id="398" r:id="rId24"/>
    <p:sldId id="399" r:id="rId25"/>
    <p:sldId id="269" r:id="rId26"/>
    <p:sldId id="400" r:id="rId27"/>
    <p:sldId id="279" r:id="rId28"/>
    <p:sldId id="281" r:id="rId29"/>
    <p:sldId id="280" r:id="rId30"/>
    <p:sldId id="401" r:id="rId31"/>
    <p:sldId id="402" r:id="rId32"/>
    <p:sldId id="270" r:id="rId33"/>
    <p:sldId id="275" r:id="rId34"/>
    <p:sldId id="282" r:id="rId35"/>
    <p:sldId id="284" r:id="rId36"/>
    <p:sldId id="283" r:id="rId37"/>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urassa, Dominique" initials="BD" lastIdx="1" clrIdx="0">
    <p:extLst>
      <p:ext uri="{19B8F6BF-5375-455C-9EA6-DF929625EA0E}">
        <p15:presenceInfo xmlns:p15="http://schemas.microsoft.com/office/powerpoint/2012/main" userId="S-1-5-21-505881439-82067924-1220176271-1782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51" autoAdjust="0"/>
  </p:normalViewPr>
  <p:slideViewPr>
    <p:cSldViewPr>
      <p:cViewPr varScale="1">
        <p:scale>
          <a:sx n="70" d="100"/>
          <a:sy n="70" d="100"/>
        </p:scale>
        <p:origin x="264" y="51"/>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6-13T13:43:03.071" idx="1">
    <p:pos x="10" y="10"/>
    <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E0EE1E33-8B0E-42A3-85D1-648492B65912}" type="datetime4">
              <a:rPr lang="en-US" smtClean="0"/>
              <a:t>September 17,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DE8F349E-A121-4320-8DB4-60E61E22686F}" type="datetime4">
              <a:rPr lang="en-US" smtClean="0"/>
              <a:t>September 17, 2018</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rda-rsc.org/northamerica"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mailto:nardacchair@rdatoolkit.org"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0AE34AA-D804-4CB9-B15D-A67A5BA83B42}" type="slidenum">
              <a:rPr lang="en-US" smtClean="0"/>
              <a:t>7</a:t>
            </a:fld>
            <a:endParaRPr lang="en-US"/>
          </a:p>
        </p:txBody>
      </p:sp>
    </p:spTree>
    <p:extLst>
      <p:ext uri="{BB962C8B-B14F-4D97-AF65-F5344CB8AC3E}">
        <p14:creationId xmlns:p14="http://schemas.microsoft.com/office/powerpoint/2010/main" val="2143688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Some of you might ask: “But what is NARDAC?” NARDAC stands for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North American RDA Committee.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is the entity that represents, since last January, the North American region on the RDA Steering Committee (RSC). </a:t>
            </a:r>
            <a:endParaRPr lang="en-US" dirty="0"/>
          </a:p>
        </p:txBody>
      </p:sp>
      <p:sp>
        <p:nvSpPr>
          <p:cNvPr id="4" name="Date Placeholder 3"/>
          <p:cNvSpPr>
            <a:spLocks noGrp="1"/>
          </p:cNvSpPr>
          <p:nvPr>
            <p:ph type="dt" idx="10"/>
          </p:nvPr>
        </p:nvSpPr>
        <p:spPr/>
        <p:txBody>
          <a:bodyPr/>
          <a:lstStyle/>
          <a:p>
            <a:fld id="{DC7C561A-52F5-47E0-916D-BCDAA0E678FF}"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26</a:t>
            </a:fld>
            <a:endParaRPr lang="en-US"/>
          </a:p>
        </p:txBody>
      </p:sp>
    </p:spTree>
    <p:extLst>
      <p:ext uri="{BB962C8B-B14F-4D97-AF65-F5344CB8AC3E}">
        <p14:creationId xmlns:p14="http://schemas.microsoft.com/office/powerpoint/2010/main" val="2508471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 defined by the United Nations, North America includes Bermuda, Canada, Greenland, Saint Pierre and Miquelon, and the United States of America. </a:t>
            </a:r>
            <a:endParaRPr lang="en-US" dirty="0"/>
          </a:p>
        </p:txBody>
      </p:sp>
      <p:sp>
        <p:nvSpPr>
          <p:cNvPr id="4" name="Date Placeholder 3"/>
          <p:cNvSpPr>
            <a:spLocks noGrp="1"/>
          </p:cNvSpPr>
          <p:nvPr>
            <p:ph type="dt" idx="10"/>
          </p:nvPr>
        </p:nvSpPr>
        <p:spPr/>
        <p:txBody>
          <a:bodyPr/>
          <a:lstStyle/>
          <a:p>
            <a:fld id="{2666EAD4-82B4-4A73-90BF-45CD849A388A}"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27</a:t>
            </a:fld>
            <a:endParaRPr lang="en-US"/>
          </a:p>
        </p:txBody>
      </p:sp>
    </p:spTree>
    <p:extLst>
      <p:ext uri="{BB962C8B-B14F-4D97-AF65-F5344CB8AC3E}">
        <p14:creationId xmlns:p14="http://schemas.microsoft.com/office/powerpoint/2010/main" val="4015575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Only communities that have implemented RDA can have representation on NARDAC.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now, those communities are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American Library Association (ALA) and the Library of Congress (LC) in the United States,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the Canadian Committee on Cataloguing (CCC) in Canada.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Bermuda, Greenland, and Saint Pierre and Miquelon do not yet have representation on NARDAC. But if communities in these places do adopt RDA, they could potentially have representation on NARDAC. </a:t>
            </a:r>
          </a:p>
          <a:p>
            <a:endParaRPr lang="en-US" dirty="0"/>
          </a:p>
        </p:txBody>
      </p:sp>
      <p:sp>
        <p:nvSpPr>
          <p:cNvPr id="4" name="Date Placeholder 3"/>
          <p:cNvSpPr>
            <a:spLocks noGrp="1"/>
          </p:cNvSpPr>
          <p:nvPr>
            <p:ph type="dt" idx="10"/>
          </p:nvPr>
        </p:nvSpPr>
        <p:spPr/>
        <p:txBody>
          <a:bodyPr/>
          <a:lstStyle/>
          <a:p>
            <a:fld id="{6AA65B2D-1C32-494A-9ED1-2C2AECD6BD3C}"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28</a:t>
            </a:fld>
            <a:endParaRPr lang="en-US"/>
          </a:p>
        </p:txBody>
      </p:sp>
    </p:spTree>
    <p:extLst>
      <p:ext uri="{BB962C8B-B14F-4D97-AF65-F5344CB8AC3E}">
        <p14:creationId xmlns:p14="http://schemas.microsoft.com/office/powerpoint/2010/main" val="2187075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current membership of NARDAC includes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two representatives from the American Library Association: Kathy </a:t>
            </a:r>
            <a:r>
              <a:rPr lang="en-US" sz="1200" kern="1200" dirty="0" err="1">
                <a:solidFill>
                  <a:schemeClr val="tx1"/>
                </a:solidFill>
                <a:effectLst/>
                <a:latin typeface="+mn-lt"/>
                <a:ea typeface="+mn-ea"/>
                <a:cs typeface="+mn-cs"/>
              </a:rPr>
              <a:t>Glennan</a:t>
            </a:r>
            <a:r>
              <a:rPr lang="en-US" sz="1200" kern="1200" dirty="0">
                <a:solidFill>
                  <a:schemeClr val="tx1"/>
                </a:solidFill>
                <a:effectLst/>
                <a:latin typeface="+mn-lt"/>
                <a:ea typeface="+mn-ea"/>
                <a:cs typeface="+mn-cs"/>
              </a:rPr>
              <a:t>, from the University of Maryland, and Dominique Bourassa, from Yale University. Dominique will serve a three-year term; Kathy’s term will exceptionally end after only one year when she will become the RSC Chair.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NARDAC also includes two representatives from the Canadian Committee on Cataloguing: Thomas Brenndorfer, from Guelph Public Library, and Nathalie </a:t>
            </a:r>
            <a:r>
              <a:rPr lang="en-US" sz="1200" kern="1200" dirty="0" err="1">
                <a:solidFill>
                  <a:schemeClr val="tx1"/>
                </a:solidFill>
                <a:effectLst/>
                <a:latin typeface="+mn-lt"/>
                <a:ea typeface="+mn-ea"/>
                <a:cs typeface="+mn-cs"/>
              </a:rPr>
              <a:t>Mainville</a:t>
            </a:r>
            <a:r>
              <a:rPr lang="en-US" sz="1200" kern="1200" dirty="0">
                <a:solidFill>
                  <a:schemeClr val="tx1"/>
                </a:solidFill>
                <a:effectLst/>
                <a:latin typeface="+mn-lt"/>
                <a:ea typeface="+mn-ea"/>
                <a:cs typeface="+mn-cs"/>
              </a:rPr>
              <a:t>, from Library and Archives Canada; and two from the Library of Congress: Damian </a:t>
            </a:r>
            <a:r>
              <a:rPr lang="en-US" sz="1200" kern="1200" dirty="0" err="1">
                <a:solidFill>
                  <a:schemeClr val="tx1"/>
                </a:solidFill>
                <a:effectLst/>
                <a:latin typeface="+mn-lt"/>
                <a:ea typeface="+mn-ea"/>
                <a:cs typeface="+mn-cs"/>
              </a:rPr>
              <a:t>Iseminger</a:t>
            </a:r>
            <a:r>
              <a:rPr lang="en-US" sz="1200" kern="1200" dirty="0">
                <a:solidFill>
                  <a:schemeClr val="tx1"/>
                </a:solidFill>
                <a:effectLst/>
                <a:latin typeface="+mn-lt"/>
                <a:ea typeface="+mn-ea"/>
                <a:cs typeface="+mn-cs"/>
              </a:rPr>
              <a:t> and Kate James.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addition, </a:t>
            </a:r>
            <a:r>
              <a:rPr lang="en-US" sz="1200" kern="1200" dirty="0" err="1">
                <a:solidFill>
                  <a:schemeClr val="tx1"/>
                </a:solidFill>
                <a:effectLst/>
                <a:latin typeface="+mn-lt"/>
                <a:ea typeface="+mn-ea"/>
                <a:cs typeface="+mn-cs"/>
              </a:rPr>
              <a:t>Beacher</a:t>
            </a:r>
            <a:r>
              <a:rPr lang="en-US" sz="1200" kern="1200" dirty="0">
                <a:solidFill>
                  <a:schemeClr val="tx1"/>
                </a:solidFill>
                <a:effectLst/>
                <a:latin typeface="+mn-lt"/>
                <a:ea typeface="+mn-ea"/>
                <a:cs typeface="+mn-cs"/>
              </a:rPr>
              <a:t> Wiggins, the RDA Board representative for North America, serves as NARDAC’s ex-officio member. </a:t>
            </a:r>
          </a:p>
          <a:p>
            <a:endParaRPr lang="en-US" dirty="0"/>
          </a:p>
        </p:txBody>
      </p:sp>
      <p:sp>
        <p:nvSpPr>
          <p:cNvPr id="4" name="Date Placeholder 3"/>
          <p:cNvSpPr>
            <a:spLocks noGrp="1"/>
          </p:cNvSpPr>
          <p:nvPr>
            <p:ph type="dt" idx="10"/>
          </p:nvPr>
        </p:nvSpPr>
        <p:spPr/>
        <p:txBody>
          <a:bodyPr/>
          <a:lstStyle/>
          <a:p>
            <a:fld id="{7B5DCAF1-4B5D-4E0C-B9D4-AF5D7437577F}"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29</a:t>
            </a:fld>
            <a:endParaRPr lang="en-US"/>
          </a:p>
        </p:txBody>
      </p:sp>
    </p:spTree>
    <p:extLst>
      <p:ext uri="{BB962C8B-B14F-4D97-AF65-F5344CB8AC3E}">
        <p14:creationId xmlns:p14="http://schemas.microsoft.com/office/powerpoint/2010/main" val="13199938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unanimously agreed on the following roles: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Dominique became the NARDAC chair for a three-year term. This seemed befitting because she is a former chair of the Committee on Cataloging: Description &amp; Access.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Dominique was named NARDAC representative to the RSC for a minimum of two years. Since then, Thomas has been added to the RSC and the RSC plus listservs and has started his work as NARDAC representative contributing to the work of the RSC.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Kate, who had served as the back-up to the LC representative to the RSC, Dave </a:t>
            </a:r>
            <a:r>
              <a:rPr lang="en-US" sz="1200" kern="1200" dirty="0" err="1">
                <a:solidFill>
                  <a:schemeClr val="tx1"/>
                </a:solidFill>
                <a:effectLst/>
                <a:latin typeface="+mn-lt"/>
                <a:ea typeface="+mn-ea"/>
                <a:cs typeface="+mn-cs"/>
              </a:rPr>
              <a:t>Reser</a:t>
            </a:r>
            <a:r>
              <a:rPr lang="en-US" sz="1200" kern="1200" dirty="0">
                <a:solidFill>
                  <a:schemeClr val="tx1"/>
                </a:solidFill>
                <a:effectLst/>
                <a:latin typeface="+mn-lt"/>
                <a:ea typeface="+mn-ea"/>
                <a:cs typeface="+mn-cs"/>
              </a:rPr>
              <a:t>, was chosen as Thomas’s back-up;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Damian was selected as the coordinator of Web content. </a:t>
            </a:r>
          </a:p>
          <a:p>
            <a:endParaRPr lang="en-US" dirty="0"/>
          </a:p>
        </p:txBody>
      </p:sp>
      <p:sp>
        <p:nvSpPr>
          <p:cNvPr id="4" name="Date Placeholder 3"/>
          <p:cNvSpPr>
            <a:spLocks noGrp="1"/>
          </p:cNvSpPr>
          <p:nvPr>
            <p:ph type="dt" idx="10"/>
          </p:nvPr>
        </p:nvSpPr>
        <p:spPr/>
        <p:txBody>
          <a:bodyPr/>
          <a:lstStyle/>
          <a:p>
            <a:fld id="{83E83340-6556-4BE4-BB60-F2E23C099621}"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30</a:t>
            </a:fld>
            <a:endParaRPr lang="en-US"/>
          </a:p>
        </p:txBody>
      </p:sp>
    </p:spTree>
    <p:extLst>
      <p:ext uri="{BB962C8B-B14F-4D97-AF65-F5344CB8AC3E}">
        <p14:creationId xmlns:p14="http://schemas.microsoft.com/office/powerpoint/2010/main" val="640424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Damian has received a log in to the RSC website and a quick primer on how to make pages.</a:t>
            </a:r>
            <a:r>
              <a:rPr lang="en-US" dirty="0">
                <a:effectLst/>
              </a:rPr>
              <a:t> </a:t>
            </a:r>
            <a:r>
              <a:rPr lang="en-US" sz="1200" kern="1200" dirty="0">
                <a:solidFill>
                  <a:schemeClr val="tx1"/>
                </a:solidFill>
                <a:effectLst/>
                <a:latin typeface="+mn-lt"/>
                <a:ea typeface="+mn-ea"/>
                <a:cs typeface="+mn-cs"/>
              </a:rPr>
              <a:t>He has started building the committee’s webpages on the RSC website (</a:t>
            </a:r>
            <a:r>
              <a:rPr lang="en-US" sz="1200" u="sng" kern="1200" dirty="0">
                <a:solidFill>
                  <a:schemeClr val="tx1"/>
                </a:solidFill>
                <a:effectLst/>
                <a:latin typeface="+mn-lt"/>
                <a:ea typeface="+mn-ea"/>
                <a:cs typeface="+mn-cs"/>
                <a:hlinkClick r:id="rId3"/>
              </a:rPr>
              <a:t>http://www.rda-rsc.org/northamerica</a:t>
            </a:r>
            <a:r>
              <a:rPr lang="en-US" sz="1200" kern="1200" dirty="0">
                <a:solidFill>
                  <a:schemeClr val="tx1"/>
                </a:solidFill>
                <a:effectLst/>
                <a:latin typeface="+mn-lt"/>
                <a:ea typeface="+mn-ea"/>
                <a:cs typeface="+mn-cs"/>
              </a:rPr>
              <a:t>).</a:t>
            </a:r>
            <a:r>
              <a:rPr lang="en-US" dirty="0">
                <a:effectLst/>
              </a:rPr>
              <a:t> </a:t>
            </a:r>
            <a:endParaRPr lang="en-US" dirty="0"/>
          </a:p>
        </p:txBody>
      </p:sp>
      <p:sp>
        <p:nvSpPr>
          <p:cNvPr id="4" name="Date Placeholder 3"/>
          <p:cNvSpPr>
            <a:spLocks noGrp="1"/>
          </p:cNvSpPr>
          <p:nvPr>
            <p:ph type="dt" idx="10"/>
          </p:nvPr>
        </p:nvSpPr>
        <p:spPr/>
        <p:txBody>
          <a:bodyPr/>
          <a:lstStyle/>
          <a:p>
            <a:fld id="{82A7FF9E-FEE3-43D5-88C1-674515E22FF9}"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31</a:t>
            </a:fld>
            <a:endParaRPr lang="en-US"/>
          </a:p>
        </p:txBody>
      </p:sp>
    </p:spTree>
    <p:extLst>
      <p:ext uri="{BB962C8B-B14F-4D97-AF65-F5344CB8AC3E}">
        <p14:creationId xmlns:p14="http://schemas.microsoft.com/office/powerpoint/2010/main" val="2509967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know that our “charge is to:</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Formulate North American positions on RDA proposals, discussion papers, and drafts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[To] Keep the North American communities informed of RDA developments and RSC decisions (…)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[To] Select a member of NARDAC to serve as the North American regional representative to the RSC (…) [– as I mentioned, we already have done that by electing Thomas in this role]</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[To] Respond to other RSC initiatives as they arise (…)</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to ] Support the work of RSC by helping to identify possible members for the working groups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Despite this well-defined charge, it is still difficult for us to project exactly what we will be doing in the short term considering the status of the 3R Project. We realize that the extra layer created between the existing communities (CCC, CC:DA, and LC) will definitely be a challenge as we move forward. We are well aware that we will need to figure out how to work efficiently despite this constraint.</a:t>
            </a:r>
          </a:p>
          <a:p>
            <a:pPr lvl="0"/>
            <a:endParaRPr lang="en-US" sz="1200" kern="1200" dirty="0">
              <a:solidFill>
                <a:schemeClr val="tx1"/>
              </a:solidFill>
              <a:effectLst/>
              <a:latin typeface="+mn-lt"/>
              <a:ea typeface="+mn-ea"/>
              <a:cs typeface="+mn-cs"/>
            </a:endParaRPr>
          </a:p>
          <a:p>
            <a:endParaRPr lang="en-US" dirty="0"/>
          </a:p>
        </p:txBody>
      </p:sp>
      <p:sp>
        <p:nvSpPr>
          <p:cNvPr id="4" name="Date Placeholder 3"/>
          <p:cNvSpPr>
            <a:spLocks noGrp="1"/>
          </p:cNvSpPr>
          <p:nvPr>
            <p:ph type="dt" idx="10"/>
          </p:nvPr>
        </p:nvSpPr>
        <p:spPr/>
        <p:txBody>
          <a:bodyPr/>
          <a:lstStyle/>
          <a:p>
            <a:fld id="{3008E71F-9A71-4E0E-A7B1-0E6B13F5F9C6}"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32</a:t>
            </a:fld>
            <a:endParaRPr lang="en-US"/>
          </a:p>
        </p:txBody>
      </p:sp>
    </p:spTree>
    <p:extLst>
      <p:ext uri="{BB962C8B-B14F-4D97-AF65-F5344CB8AC3E}">
        <p14:creationId xmlns:p14="http://schemas.microsoft.com/office/powerpoint/2010/main" val="4104575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NARDAC members have already received requests for additions to RDA. We anticipate receiving many more requests for additions and revisions to RDA now that the beta version of the new RDA Toolkit has been released. After discussion, we decided that, since NARDAC is an umbrella committee that should not replace the successful committees already in place, proposals for revision to RDA should continue to be submitted through the regular channels, that is: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American proposals should continue to be submitted to CC:DA; except for LC proposals which should continue to be submitted to LC ; Canadian proposals should continue to be submitted to CCC.</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If you submit an RDA revision proposal to a NARDAC member, the committee will evaluate your proposal. If we believe your proposal cannot move forward, we will contact you and explain why. But if we think your proposal has potential to succeed, we will ask you to send it to the appropriate group (that is CCC, CC:DA, or LC). Consequently, it might be faster to submit your proposals directly to CCC, CC:DA, or LC.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However, no matter what you choose to do, please remember that the RSC has not lifted the hiatus on revision proposals. For this reason, NARDAC will not be able to present to the RSC proposals coming from CCC, CC:DA, and LC until the RSC informs us that it is ready to accept proposals. Also, keep in mind that new proposals will need to fit within the new RDA Toolkit.</a:t>
            </a:r>
          </a:p>
          <a:p>
            <a:endParaRPr lang="en-US" dirty="0"/>
          </a:p>
        </p:txBody>
      </p:sp>
      <p:sp>
        <p:nvSpPr>
          <p:cNvPr id="4" name="Date Placeholder 3"/>
          <p:cNvSpPr>
            <a:spLocks noGrp="1"/>
          </p:cNvSpPr>
          <p:nvPr>
            <p:ph type="dt" idx="10"/>
          </p:nvPr>
        </p:nvSpPr>
        <p:spPr/>
        <p:txBody>
          <a:bodyPr/>
          <a:lstStyle/>
          <a:p>
            <a:fld id="{6D39268B-7EDC-45F6-B71D-F71F0C9358B0}"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33</a:t>
            </a:fld>
            <a:endParaRPr lang="en-US"/>
          </a:p>
        </p:txBody>
      </p:sp>
    </p:spTree>
    <p:extLst>
      <p:ext uri="{BB962C8B-B14F-4D97-AF65-F5344CB8AC3E}">
        <p14:creationId xmlns:p14="http://schemas.microsoft.com/office/powerpoint/2010/main" val="3819707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NARDAC members are honored to join the European RDA Interest Group (EURIG) and the Oceania RDA Committee (ORDAC) in the process of realizing the new RDA governance structure. We are pleased to be collaborating with our North American constituencies and the RSC in the development of RDA.  </a:t>
            </a:r>
          </a:p>
          <a:p>
            <a:endParaRPr lang="en-US" dirty="0"/>
          </a:p>
        </p:txBody>
      </p:sp>
      <p:sp>
        <p:nvSpPr>
          <p:cNvPr id="4" name="Date Placeholder 3"/>
          <p:cNvSpPr>
            <a:spLocks noGrp="1"/>
          </p:cNvSpPr>
          <p:nvPr>
            <p:ph type="dt" idx="10"/>
          </p:nvPr>
        </p:nvSpPr>
        <p:spPr/>
        <p:txBody>
          <a:bodyPr/>
          <a:lstStyle/>
          <a:p>
            <a:fld id="{BB60DAB8-2B9E-4737-A877-15593AC84118}"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34</a:t>
            </a:fld>
            <a:endParaRPr lang="en-US"/>
          </a:p>
        </p:txBody>
      </p:sp>
    </p:spTree>
    <p:extLst>
      <p:ext uri="{BB962C8B-B14F-4D97-AF65-F5344CB8AC3E}">
        <p14:creationId xmlns:p14="http://schemas.microsoft.com/office/powerpoint/2010/main" val="41123836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Please do not hesitate to contact the NARDAC chair or another NARDAC member If you have any questions, comments, suggestions. You can reach us at </a:t>
            </a:r>
            <a:r>
              <a:rPr lang="en-US" sz="1200" u="sng" kern="1200" dirty="0">
                <a:solidFill>
                  <a:schemeClr val="tx1"/>
                </a:solidFill>
                <a:effectLst/>
                <a:latin typeface="+mn-lt"/>
                <a:ea typeface="+mn-ea"/>
                <a:cs typeface="+mn-cs"/>
                <a:hlinkClick r:id="rId3"/>
              </a:rPr>
              <a:t>nardacchair@rdatoolkit.org</a:t>
            </a:r>
            <a:r>
              <a:rPr lang="en-US" sz="1200" kern="1200" dirty="0">
                <a:solidFill>
                  <a:schemeClr val="tx1"/>
                </a:solidFill>
                <a:effectLst/>
                <a:latin typeface="+mn-lt"/>
                <a:ea typeface="+mn-ea"/>
                <a:cs typeface="+mn-cs"/>
              </a:rPr>
              <a:t>.</a:t>
            </a:r>
          </a:p>
          <a:p>
            <a:endParaRPr lang="en-US" dirty="0"/>
          </a:p>
        </p:txBody>
      </p:sp>
      <p:sp>
        <p:nvSpPr>
          <p:cNvPr id="4" name="Date Placeholder 3"/>
          <p:cNvSpPr>
            <a:spLocks noGrp="1"/>
          </p:cNvSpPr>
          <p:nvPr>
            <p:ph type="dt" idx="10"/>
          </p:nvPr>
        </p:nvSpPr>
        <p:spPr/>
        <p:txBody>
          <a:bodyPr/>
          <a:lstStyle/>
          <a:p>
            <a:fld id="{D1CB7386-EC2D-45C0-9A24-74F376A51F50}"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35</a:t>
            </a:fld>
            <a:endParaRPr lang="en-US"/>
          </a:p>
        </p:txBody>
      </p:sp>
    </p:spTree>
    <p:extLst>
      <p:ext uri="{BB962C8B-B14F-4D97-AF65-F5344CB8AC3E}">
        <p14:creationId xmlns:p14="http://schemas.microsoft.com/office/powerpoint/2010/main" val="1734695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RDA Toolkit has a modular structure based on the RDA elements.</a:t>
            </a:r>
          </a:p>
          <a:p>
            <a:endParaRPr lang="en-GB" dirty="0"/>
          </a:p>
          <a:p>
            <a:r>
              <a:rPr lang="en-GB" dirty="0"/>
              <a:t>Each element has a “page” in the Toolkit, and each element page has the same basic structure.</a:t>
            </a:r>
          </a:p>
          <a:p>
            <a:endParaRPr lang="en-GB" dirty="0"/>
          </a:p>
          <a:p>
            <a:r>
              <a:rPr lang="en-GB" dirty="0"/>
              <a:t>The structure separates the RDA Reference data from the guidance and instructions.</a:t>
            </a:r>
          </a:p>
          <a:p>
            <a:endParaRPr lang="en-GB" dirty="0"/>
          </a:p>
          <a:p>
            <a:endParaRPr lang="en-GB" dirty="0"/>
          </a:p>
          <a:p>
            <a:endParaRPr lang="en-GB" dirty="0"/>
          </a:p>
        </p:txBody>
      </p:sp>
      <p:sp>
        <p:nvSpPr>
          <p:cNvPr id="4" name="Date Placeholder 3"/>
          <p:cNvSpPr>
            <a:spLocks noGrp="1"/>
          </p:cNvSpPr>
          <p:nvPr>
            <p:ph type="dt" idx="10"/>
          </p:nvPr>
        </p:nvSpPr>
        <p:spPr/>
        <p:txBody>
          <a:bodyPr/>
          <a:lstStyle/>
          <a:p>
            <a:fld id="{A7667EA4-0EF5-47E3-81BC-CA6FC27A3DFE}"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1613244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an outline of the element page structure.</a:t>
            </a:r>
          </a:p>
          <a:p>
            <a:endParaRPr lang="en-GB" dirty="0"/>
          </a:p>
          <a:p>
            <a:r>
              <a:rPr lang="en-GB" dirty="0"/>
              <a:t>The RDA Reference data are displayed in the sections highlighted in </a:t>
            </a:r>
            <a:r>
              <a:rPr lang="en-GB" dirty="0" err="1"/>
              <a:t>gray</a:t>
            </a:r>
            <a:r>
              <a:rPr lang="en-GB" dirty="0"/>
              <a:t>.</a:t>
            </a:r>
          </a:p>
          <a:p>
            <a:endParaRPr lang="en-GB" dirty="0"/>
          </a:p>
          <a:p>
            <a:r>
              <a:rPr lang="en-GB" dirty="0"/>
              <a:t>All of these sections use content that has already been translated in the Open Metadata Registry.</a:t>
            </a:r>
          </a:p>
          <a:p>
            <a:endParaRPr lang="en-GB" dirty="0"/>
          </a:p>
          <a:p>
            <a:r>
              <a:rPr lang="en-GB" dirty="0"/>
              <a:t>The guidance and instructions are displayed in the sections highlighted in orange.</a:t>
            </a:r>
          </a:p>
          <a:p>
            <a:endParaRPr lang="en-GB" dirty="0"/>
          </a:p>
          <a:p>
            <a:r>
              <a:rPr lang="en-GB" dirty="0"/>
              <a:t>The content of these sections is translated in the Content Management System using Trados.</a:t>
            </a:r>
          </a:p>
          <a:p>
            <a:endParaRPr lang="en-GB" dirty="0"/>
          </a:p>
          <a:p>
            <a:r>
              <a:rPr lang="en-GB" dirty="0"/>
              <a:t>This allows translators to focus their work on specific areas of Toolkit content.</a:t>
            </a:r>
          </a:p>
        </p:txBody>
      </p:sp>
      <p:sp>
        <p:nvSpPr>
          <p:cNvPr id="4" name="Date Placeholder 3"/>
          <p:cNvSpPr>
            <a:spLocks noGrp="1"/>
          </p:cNvSpPr>
          <p:nvPr>
            <p:ph type="dt" idx="10"/>
          </p:nvPr>
        </p:nvSpPr>
        <p:spPr/>
        <p:txBody>
          <a:bodyPr/>
          <a:lstStyle/>
          <a:p>
            <a:fld id="{329A1955-5006-4A40-8845-552DADF6F80D}"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9</a:t>
            </a:fld>
            <a:endParaRPr lang="en-US"/>
          </a:p>
        </p:txBody>
      </p:sp>
    </p:spTree>
    <p:extLst>
      <p:ext uri="{BB962C8B-B14F-4D97-AF65-F5344CB8AC3E}">
        <p14:creationId xmlns:p14="http://schemas.microsoft.com/office/powerpoint/2010/main" val="388102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Toolkit uses boilerplate, or fixed, text as much as possible.</a:t>
            </a:r>
          </a:p>
          <a:p>
            <a:endParaRPr lang="en-GB" dirty="0"/>
          </a:p>
          <a:p>
            <a:r>
              <a:rPr lang="en-GB" dirty="0"/>
              <a:t>Standard paragraphs and other content syntax are used for guidance, instructions, and in-page navigation.</a:t>
            </a:r>
          </a:p>
          <a:p>
            <a:endParaRPr lang="en-GB" dirty="0"/>
          </a:p>
          <a:p>
            <a:r>
              <a:rPr lang="en-GB" dirty="0"/>
              <a:t>These paragraphs are re-used in multiple pages.</a:t>
            </a:r>
          </a:p>
          <a:p>
            <a:endParaRPr lang="en-GB" dirty="0"/>
          </a:p>
          <a:p>
            <a:r>
              <a:rPr lang="en-GB" dirty="0"/>
              <a:t>This allows the content to be updated once, and used many times.</a:t>
            </a:r>
          </a:p>
          <a:p>
            <a:endParaRPr lang="en-GB" dirty="0"/>
          </a:p>
          <a:p>
            <a:r>
              <a:rPr lang="en-GB" dirty="0"/>
              <a:t>A translator only needs to translate the re-usable content once.</a:t>
            </a:r>
          </a:p>
        </p:txBody>
      </p:sp>
      <p:sp>
        <p:nvSpPr>
          <p:cNvPr id="4" name="Date Placeholder 3"/>
          <p:cNvSpPr>
            <a:spLocks noGrp="1"/>
          </p:cNvSpPr>
          <p:nvPr>
            <p:ph type="dt" idx="10"/>
          </p:nvPr>
        </p:nvSpPr>
        <p:spPr/>
        <p:txBody>
          <a:bodyPr/>
          <a:lstStyle/>
          <a:p>
            <a:fld id="{E59224B4-2626-4439-9E69-11C587AE9A3F}"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10</a:t>
            </a:fld>
            <a:endParaRPr lang="en-US"/>
          </a:p>
        </p:txBody>
      </p:sp>
    </p:spTree>
    <p:extLst>
      <p:ext uri="{BB962C8B-B14F-4D97-AF65-F5344CB8AC3E}">
        <p14:creationId xmlns:p14="http://schemas.microsoft.com/office/powerpoint/2010/main" val="2393295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Toolkit uses boilerplate, or fixed, text as much as possible.</a:t>
            </a:r>
          </a:p>
          <a:p>
            <a:endParaRPr lang="en-GB" dirty="0"/>
          </a:p>
          <a:p>
            <a:r>
              <a:rPr lang="en-GB" dirty="0"/>
              <a:t>Standard paragraphs and other content syntax are used for guidance, instructions, and in-page navigation.</a:t>
            </a:r>
          </a:p>
          <a:p>
            <a:endParaRPr lang="en-GB" dirty="0"/>
          </a:p>
          <a:p>
            <a:r>
              <a:rPr lang="en-GB" dirty="0"/>
              <a:t>These paragraphs are re-used in multiple pages.</a:t>
            </a:r>
          </a:p>
          <a:p>
            <a:endParaRPr lang="en-GB" dirty="0"/>
          </a:p>
          <a:p>
            <a:r>
              <a:rPr lang="en-GB" dirty="0"/>
              <a:t>This allows the content to be updated once, and used many times.</a:t>
            </a:r>
          </a:p>
          <a:p>
            <a:endParaRPr lang="en-GB" dirty="0"/>
          </a:p>
          <a:p>
            <a:r>
              <a:rPr lang="en-GB" dirty="0"/>
              <a:t>A translator only needs to translate the re-usable content once.</a:t>
            </a:r>
          </a:p>
        </p:txBody>
      </p:sp>
      <p:sp>
        <p:nvSpPr>
          <p:cNvPr id="4" name="Date Placeholder 3"/>
          <p:cNvSpPr>
            <a:spLocks noGrp="1"/>
          </p:cNvSpPr>
          <p:nvPr>
            <p:ph type="dt" idx="10"/>
          </p:nvPr>
        </p:nvSpPr>
        <p:spPr/>
        <p:txBody>
          <a:bodyPr/>
          <a:lstStyle/>
          <a:p>
            <a:fld id="{5FD3C109-015D-4D4E-8D27-91CE5516ED81}"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29008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Toolkit uses boilerplate, or fixed, text as much as possible.</a:t>
            </a:r>
          </a:p>
          <a:p>
            <a:endParaRPr lang="en-GB" dirty="0"/>
          </a:p>
          <a:p>
            <a:r>
              <a:rPr lang="en-GB" dirty="0"/>
              <a:t>Standard paragraphs and other content syntax are used for guidance, instructions, and in-page navigation.</a:t>
            </a:r>
          </a:p>
          <a:p>
            <a:endParaRPr lang="en-GB" dirty="0"/>
          </a:p>
          <a:p>
            <a:r>
              <a:rPr lang="en-GB" dirty="0"/>
              <a:t>These paragraphs are re-used in multiple pages.</a:t>
            </a:r>
          </a:p>
          <a:p>
            <a:endParaRPr lang="en-GB" dirty="0"/>
          </a:p>
          <a:p>
            <a:r>
              <a:rPr lang="en-GB" dirty="0"/>
              <a:t>This allows the content to be updated once, and used many times.</a:t>
            </a:r>
          </a:p>
          <a:p>
            <a:endParaRPr lang="en-GB" dirty="0"/>
          </a:p>
          <a:p>
            <a:r>
              <a:rPr lang="en-GB" dirty="0"/>
              <a:t>A translator only needs to translate the re-usable content once.</a:t>
            </a:r>
          </a:p>
        </p:txBody>
      </p:sp>
      <p:sp>
        <p:nvSpPr>
          <p:cNvPr id="4" name="Date Placeholder 3"/>
          <p:cNvSpPr>
            <a:spLocks noGrp="1"/>
          </p:cNvSpPr>
          <p:nvPr>
            <p:ph type="dt" idx="10"/>
          </p:nvPr>
        </p:nvSpPr>
        <p:spPr/>
        <p:txBody>
          <a:bodyPr/>
          <a:lstStyle/>
          <a:p>
            <a:fld id="{8FF0D14E-5207-443F-85F4-859DEC7A24FC}"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12</a:t>
            </a:fld>
            <a:endParaRPr lang="en-US"/>
          </a:p>
        </p:txBody>
      </p:sp>
    </p:spTree>
    <p:extLst>
      <p:ext uri="{BB962C8B-B14F-4D97-AF65-F5344CB8AC3E}">
        <p14:creationId xmlns:p14="http://schemas.microsoft.com/office/powerpoint/2010/main" val="3667036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Optional instructions are presented in a standard format and are linked to the conditions for which they can be applied.</a:t>
            </a:r>
          </a:p>
        </p:txBody>
      </p:sp>
      <p:sp>
        <p:nvSpPr>
          <p:cNvPr id="4" name="Date Placeholder 3"/>
          <p:cNvSpPr>
            <a:spLocks noGrp="1"/>
          </p:cNvSpPr>
          <p:nvPr>
            <p:ph type="dt" idx="10"/>
          </p:nvPr>
        </p:nvSpPr>
        <p:spPr/>
        <p:txBody>
          <a:bodyPr/>
          <a:lstStyle/>
          <a:p>
            <a:fld id="{85978045-E8F6-4401-982D-024A31BF4719}"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13</a:t>
            </a:fld>
            <a:endParaRPr lang="en-US"/>
          </a:p>
        </p:txBody>
      </p:sp>
    </p:spTree>
    <p:extLst>
      <p:ext uri="{BB962C8B-B14F-4D97-AF65-F5344CB8AC3E}">
        <p14:creationId xmlns:p14="http://schemas.microsoft.com/office/powerpoint/2010/main" val="3767322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Toolkit uses boilerplate, or fixed, text as much as possible.</a:t>
            </a:r>
          </a:p>
          <a:p>
            <a:endParaRPr lang="en-GB" dirty="0"/>
          </a:p>
          <a:p>
            <a:r>
              <a:rPr lang="en-GB" dirty="0"/>
              <a:t>Standard paragraphs and other content syntax are used for guidance, instructions, and in-page navigation.</a:t>
            </a:r>
          </a:p>
          <a:p>
            <a:endParaRPr lang="en-GB" dirty="0"/>
          </a:p>
          <a:p>
            <a:r>
              <a:rPr lang="en-GB" dirty="0"/>
              <a:t>These paragraphs are re-used in multiple pages.</a:t>
            </a:r>
          </a:p>
          <a:p>
            <a:endParaRPr lang="en-GB" dirty="0"/>
          </a:p>
          <a:p>
            <a:r>
              <a:rPr lang="en-GB" dirty="0"/>
              <a:t>This allows the content to be updated once, and used many times.</a:t>
            </a:r>
          </a:p>
          <a:p>
            <a:endParaRPr lang="en-GB" dirty="0"/>
          </a:p>
          <a:p>
            <a:r>
              <a:rPr lang="en-GB" dirty="0"/>
              <a:t>A translator only needs to translate the re-usable content once.</a:t>
            </a:r>
          </a:p>
        </p:txBody>
      </p:sp>
      <p:sp>
        <p:nvSpPr>
          <p:cNvPr id="4" name="Date Placeholder 3"/>
          <p:cNvSpPr>
            <a:spLocks noGrp="1"/>
          </p:cNvSpPr>
          <p:nvPr>
            <p:ph type="dt" idx="10"/>
          </p:nvPr>
        </p:nvSpPr>
        <p:spPr/>
        <p:txBody>
          <a:bodyPr/>
          <a:lstStyle/>
          <a:p>
            <a:fld id="{4B1A369C-0822-4B49-AD25-1999E946B0F4}"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14</a:t>
            </a:fld>
            <a:endParaRPr lang="en-US"/>
          </a:p>
        </p:txBody>
      </p:sp>
    </p:spTree>
    <p:extLst>
      <p:ext uri="{BB962C8B-B14F-4D97-AF65-F5344CB8AC3E}">
        <p14:creationId xmlns:p14="http://schemas.microsoft.com/office/powerpoint/2010/main" val="3825887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have been asked to talk to you today about the activities and plans of NARDAC. I am pleased to report that NARDAC, which was planned for more than two years, is now officially up and running. </a:t>
            </a:r>
            <a:endParaRPr lang="en-US" dirty="0"/>
          </a:p>
        </p:txBody>
      </p:sp>
      <p:sp>
        <p:nvSpPr>
          <p:cNvPr id="4" name="Date Placeholder 3"/>
          <p:cNvSpPr>
            <a:spLocks noGrp="1"/>
          </p:cNvSpPr>
          <p:nvPr>
            <p:ph type="dt" idx="10"/>
          </p:nvPr>
        </p:nvSpPr>
        <p:spPr/>
        <p:txBody>
          <a:bodyPr/>
          <a:lstStyle/>
          <a:p>
            <a:fld id="{3562E463-A47B-4EA9-8608-EB378C500B58}" type="datetime4">
              <a:rPr lang="en-US" smtClean="0"/>
              <a:t>September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25</a:t>
            </a:fld>
            <a:endParaRPr lang="en-US"/>
          </a:p>
        </p:txBody>
      </p:sp>
    </p:spTree>
    <p:extLst>
      <p:ext uri="{BB962C8B-B14F-4D97-AF65-F5344CB8AC3E}">
        <p14:creationId xmlns:p14="http://schemas.microsoft.com/office/powerpoint/2010/main" val="39810653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lvl1pPr>
              <a:defRPr/>
            </a:lvl1pPr>
          </a:lstStyle>
          <a:p>
            <a:r>
              <a:rPr lang="en-US"/>
              <a:t>September 14, 2018</a:t>
            </a:r>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3544264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4130520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4112853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896764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3039284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3811776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Footer Placeholder 4">
            <a:extLst>
              <a:ext uri="{FF2B5EF4-FFF2-40B4-BE49-F238E27FC236}">
                <a16:creationId xmlns:a16="http://schemas.microsoft.com/office/drawing/2014/main" id="{FB16B896-66C3-4A58-81FD-319A8F953D14}"/>
              </a:ext>
            </a:extLst>
          </p:cNvPr>
          <p:cNvSpPr>
            <a:spLocks noGrp="1"/>
          </p:cNvSpPr>
          <p:nvPr>
            <p:ph type="ftr" sz="quarter" idx="12"/>
          </p:nvPr>
        </p:nvSpPr>
        <p:spPr>
          <a:xfrm>
            <a:off x="948808" y="8991595"/>
            <a:ext cx="4407214" cy="520700"/>
          </a:xfrm>
          <a:prstGeom prst="rect">
            <a:avLst/>
          </a:prstGeom>
        </p:spPr>
        <p:txBody>
          <a:bodyPr/>
          <a:lstStyle/>
          <a:p>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1657980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610324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1.pn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r>
              <a:rPr lang="en-US"/>
              <a:t>September 14, 2018</a:t>
            </a:r>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44359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200" kern="1200" baseline="0" dirty="0">
                <a:solidFill>
                  <a:srgbClr val="203189"/>
                </a:solidFill>
                <a:effectLst/>
                <a:latin typeface="Calibri Light" panose="020F0302020204030204" pitchFamily="34" charset="0"/>
                <a:ea typeface="+mn-ea"/>
                <a:cs typeface="+mn-cs"/>
              </a:rPr>
              <a:t>AL Live</a:t>
            </a:r>
            <a:endParaRPr lang="en-US" sz="1644" dirty="0"/>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9"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5" r:id="rId7"/>
  </p:sldLayoutIdLst>
  <p:hf hdr="0" ftr="0"/>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341574" eaLnBrk="1" hangingPunct="1">
        <a:defRPr>
          <a:latin typeface="+mn-lt"/>
          <a:ea typeface="+mn-ea"/>
          <a:cs typeface="+mn-cs"/>
        </a:defRPr>
      </a:lvl2pPr>
      <a:lvl3pPr marL="683148" eaLnBrk="1" hangingPunct="1">
        <a:defRPr>
          <a:latin typeface="+mn-lt"/>
          <a:ea typeface="+mn-ea"/>
          <a:cs typeface="+mn-cs"/>
        </a:defRPr>
      </a:lvl3pPr>
      <a:lvl4pPr marL="1024722" eaLnBrk="1" hangingPunct="1">
        <a:defRPr>
          <a:latin typeface="+mn-lt"/>
          <a:ea typeface="+mn-ea"/>
          <a:cs typeface="+mn-cs"/>
        </a:defRPr>
      </a:lvl4pPr>
      <a:lvl5pPr marL="1366296" eaLnBrk="1" hangingPunct="1">
        <a:defRPr>
          <a:latin typeface="+mn-lt"/>
          <a:ea typeface="+mn-ea"/>
          <a:cs typeface="+mn-cs"/>
        </a:defRPr>
      </a:lvl5pPr>
      <a:lvl6pPr marL="1707871" eaLnBrk="1" hangingPunct="1">
        <a:defRPr>
          <a:latin typeface="+mn-lt"/>
          <a:ea typeface="+mn-ea"/>
          <a:cs typeface="+mn-cs"/>
        </a:defRPr>
      </a:lvl6pPr>
      <a:lvl7pPr marL="2049445" eaLnBrk="1" hangingPunct="1">
        <a:defRPr>
          <a:latin typeface="+mn-lt"/>
          <a:ea typeface="+mn-ea"/>
          <a:cs typeface="+mn-cs"/>
        </a:defRPr>
      </a:lvl7pPr>
      <a:lvl8pPr marL="2391019" eaLnBrk="1" hangingPunct="1">
        <a:defRPr>
          <a:latin typeface="+mn-lt"/>
          <a:ea typeface="+mn-ea"/>
          <a:cs typeface="+mn-cs"/>
        </a:defRPr>
      </a:lvl8pPr>
      <a:lvl9pPr marL="2732593" eaLnBrk="1" hangingPunct="1">
        <a:defRPr>
          <a:latin typeface="+mn-lt"/>
          <a:ea typeface="+mn-ea"/>
          <a:cs typeface="+mn-cs"/>
        </a:defRPr>
      </a:lvl9pPr>
    </p:bodyStyle>
    <p:otherStyle>
      <a:lvl1pPr marL="0" eaLnBrk="1" hangingPunct="1">
        <a:defRPr>
          <a:latin typeface="+mn-lt"/>
          <a:ea typeface="+mn-ea"/>
          <a:cs typeface="+mn-cs"/>
        </a:defRPr>
      </a:lvl1pPr>
      <a:lvl2pPr marL="341574" eaLnBrk="1" hangingPunct="1">
        <a:defRPr>
          <a:latin typeface="+mn-lt"/>
          <a:ea typeface="+mn-ea"/>
          <a:cs typeface="+mn-cs"/>
        </a:defRPr>
      </a:lvl2pPr>
      <a:lvl3pPr marL="683148" eaLnBrk="1" hangingPunct="1">
        <a:defRPr>
          <a:latin typeface="+mn-lt"/>
          <a:ea typeface="+mn-ea"/>
          <a:cs typeface="+mn-cs"/>
        </a:defRPr>
      </a:lvl3pPr>
      <a:lvl4pPr marL="1024722" eaLnBrk="1" hangingPunct="1">
        <a:defRPr>
          <a:latin typeface="+mn-lt"/>
          <a:ea typeface="+mn-ea"/>
          <a:cs typeface="+mn-cs"/>
        </a:defRPr>
      </a:lvl4pPr>
      <a:lvl5pPr marL="1366296" eaLnBrk="1" hangingPunct="1">
        <a:defRPr>
          <a:latin typeface="+mn-lt"/>
          <a:ea typeface="+mn-ea"/>
          <a:cs typeface="+mn-cs"/>
        </a:defRPr>
      </a:lvl5pPr>
      <a:lvl6pPr marL="1707871" eaLnBrk="1" hangingPunct="1">
        <a:defRPr>
          <a:latin typeface="+mn-lt"/>
          <a:ea typeface="+mn-ea"/>
          <a:cs typeface="+mn-cs"/>
        </a:defRPr>
      </a:lvl6pPr>
      <a:lvl7pPr marL="2049445" eaLnBrk="1" hangingPunct="1">
        <a:defRPr>
          <a:latin typeface="+mn-lt"/>
          <a:ea typeface="+mn-ea"/>
          <a:cs typeface="+mn-cs"/>
        </a:defRPr>
      </a:lvl7pPr>
      <a:lvl8pPr marL="2391019" eaLnBrk="1" hangingPunct="1">
        <a:defRPr>
          <a:latin typeface="+mn-lt"/>
          <a:ea typeface="+mn-ea"/>
          <a:cs typeface="+mn-cs"/>
        </a:defRPr>
      </a:lvl8pPr>
      <a:lvl9pPr marL="2732593"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r>
              <a:rPr lang="en-US"/>
              <a:t>September 14, 2018</a:t>
            </a:r>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36739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AL Live</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0"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15681624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Lst>
  <p:hf hdr="0" ft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A78E7E-9D3A-4F33-83F5-FA0DD10080C7}"/>
              </a:ext>
            </a:extLst>
          </p:cNvPr>
          <p:cNvSpPr>
            <a:spLocks noGrp="1"/>
          </p:cNvSpPr>
          <p:nvPr>
            <p:ph idx="1"/>
          </p:nvPr>
        </p:nvSpPr>
        <p:spPr>
          <a:xfrm>
            <a:off x="474404" y="3067050"/>
            <a:ext cx="12106792" cy="3046988"/>
          </a:xfrm>
        </p:spPr>
        <p:txBody>
          <a:bodyPr/>
          <a:lstStyle/>
          <a:p>
            <a:r>
              <a:rPr lang="en-US" sz="9600" dirty="0">
                <a:solidFill>
                  <a:srgbClr val="21328A"/>
                </a:solidFill>
              </a:rPr>
              <a:t>Toolkit Development</a:t>
            </a:r>
          </a:p>
          <a:p>
            <a:endParaRPr lang="en-US" sz="5400" dirty="0"/>
          </a:p>
          <a:p>
            <a:r>
              <a:rPr lang="en-US" sz="4800" dirty="0">
                <a:solidFill>
                  <a:srgbClr val="21328A"/>
                </a:solidFill>
              </a:rPr>
              <a:t>James Hennelly</a:t>
            </a:r>
          </a:p>
        </p:txBody>
      </p:sp>
      <p:sp>
        <p:nvSpPr>
          <p:cNvPr id="4" name="Slide Number Placeholder 3">
            <a:extLst>
              <a:ext uri="{FF2B5EF4-FFF2-40B4-BE49-F238E27FC236}">
                <a16:creationId xmlns:a16="http://schemas.microsoft.com/office/drawing/2014/main" id="{4EA68674-CA04-490B-AF40-B59B8A04433F}"/>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3" name="Date Placeholder 2">
            <a:extLst>
              <a:ext uri="{FF2B5EF4-FFF2-40B4-BE49-F238E27FC236}">
                <a16:creationId xmlns:a16="http://schemas.microsoft.com/office/drawing/2014/main" id="{594071E8-C595-42F5-BC3E-0D98DEE426FC}"/>
              </a:ext>
            </a:extLst>
          </p:cNvPr>
          <p:cNvSpPr>
            <a:spLocks noGrp="1"/>
          </p:cNvSpPr>
          <p:nvPr>
            <p:ph type="dt" sz="half" idx="10"/>
          </p:nvPr>
        </p:nvSpPr>
        <p:spPr/>
        <p:txBody>
          <a:bodyPr/>
          <a:lstStyle/>
          <a:p>
            <a:r>
              <a:rPr lang="en-US"/>
              <a:t>September 14, 2018</a:t>
            </a:r>
            <a:endParaRPr lang="en-US" dirty="0"/>
          </a:p>
        </p:txBody>
      </p:sp>
    </p:spTree>
    <p:extLst>
      <p:ext uri="{BB962C8B-B14F-4D97-AF65-F5344CB8AC3E}">
        <p14:creationId xmlns:p14="http://schemas.microsoft.com/office/powerpoint/2010/main" val="262282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10</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586879" cy="1015663"/>
          </a:xfrm>
          <a:prstGeom prst="rect">
            <a:avLst/>
          </a:prstGeom>
          <a:noFill/>
        </p:spPr>
        <p:txBody>
          <a:bodyPr wrap="none" rtlCol="0">
            <a:spAutoFit/>
          </a:bodyPr>
          <a:lstStyle/>
          <a:p>
            <a:r>
              <a:rPr lang="en-GB" sz="6000" dirty="0">
                <a:solidFill>
                  <a:schemeClr val="tx2"/>
                </a:solidFill>
              </a:rPr>
              <a:t>Boilerplate</a:t>
            </a:r>
          </a:p>
        </p:txBody>
      </p:sp>
      <p:sp>
        <p:nvSpPr>
          <p:cNvPr id="5" name="TextBox 4">
            <a:extLst>
              <a:ext uri="{FF2B5EF4-FFF2-40B4-BE49-F238E27FC236}">
                <a16:creationId xmlns:a16="http://schemas.microsoft.com/office/drawing/2014/main" id="{D617A32B-8467-4F51-8209-2143855FAD1E}"/>
              </a:ext>
            </a:extLst>
          </p:cNvPr>
          <p:cNvSpPr txBox="1"/>
          <p:nvPr/>
        </p:nvSpPr>
        <p:spPr>
          <a:xfrm>
            <a:off x="642840" y="1792904"/>
            <a:ext cx="9829799" cy="1754326"/>
          </a:xfrm>
          <a:prstGeom prst="rect">
            <a:avLst/>
          </a:prstGeom>
          <a:noFill/>
        </p:spPr>
        <p:txBody>
          <a:bodyPr wrap="square" rtlCol="0">
            <a:spAutoFit/>
          </a:bodyPr>
          <a:lstStyle/>
          <a:p>
            <a:r>
              <a:rPr lang="en-US" sz="3600" dirty="0"/>
              <a:t>Guidance, instruction, and navigation content components that are re-used in multiple pages in the Toolkit</a:t>
            </a:r>
          </a:p>
        </p:txBody>
      </p:sp>
      <p:sp>
        <p:nvSpPr>
          <p:cNvPr id="6" name="TextBox 5">
            <a:extLst>
              <a:ext uri="{FF2B5EF4-FFF2-40B4-BE49-F238E27FC236}">
                <a16:creationId xmlns:a16="http://schemas.microsoft.com/office/drawing/2014/main" id="{5F3041D1-18E8-471E-BA8F-16B45E57DA3E}"/>
              </a:ext>
            </a:extLst>
          </p:cNvPr>
          <p:cNvSpPr txBox="1"/>
          <p:nvPr/>
        </p:nvSpPr>
        <p:spPr>
          <a:xfrm>
            <a:off x="644736" y="3943633"/>
            <a:ext cx="9829799" cy="1200329"/>
          </a:xfrm>
          <a:prstGeom prst="rect">
            <a:avLst/>
          </a:prstGeom>
          <a:noFill/>
        </p:spPr>
        <p:txBody>
          <a:bodyPr wrap="square" rtlCol="0">
            <a:spAutoFit/>
          </a:bodyPr>
          <a:lstStyle/>
          <a:p>
            <a:r>
              <a:rPr lang="en-US" sz="3600" dirty="0"/>
              <a:t>Re-usable components are updated once</a:t>
            </a:r>
          </a:p>
          <a:p>
            <a:pPr marL="715963"/>
            <a:r>
              <a:rPr lang="en-US" sz="3600" dirty="0"/>
              <a:t>And translated once</a:t>
            </a:r>
          </a:p>
        </p:txBody>
      </p:sp>
      <p:sp>
        <p:nvSpPr>
          <p:cNvPr id="8" name="TextBox 7">
            <a:extLst>
              <a:ext uri="{FF2B5EF4-FFF2-40B4-BE49-F238E27FC236}">
                <a16:creationId xmlns:a16="http://schemas.microsoft.com/office/drawing/2014/main" id="{64DF6A66-F538-458F-8DEE-F577AE13E60C}"/>
              </a:ext>
            </a:extLst>
          </p:cNvPr>
          <p:cNvSpPr txBox="1"/>
          <p:nvPr/>
        </p:nvSpPr>
        <p:spPr>
          <a:xfrm>
            <a:off x="642839" y="5540365"/>
            <a:ext cx="9829799" cy="2308324"/>
          </a:xfrm>
          <a:prstGeom prst="rect">
            <a:avLst/>
          </a:prstGeom>
          <a:noFill/>
        </p:spPr>
        <p:txBody>
          <a:bodyPr wrap="square" rtlCol="0">
            <a:spAutoFit/>
          </a:bodyPr>
          <a:lstStyle/>
          <a:p>
            <a:r>
              <a:rPr lang="en-US" sz="3600" dirty="0"/>
              <a:t>Repetition is a desirable feature of the new Toolkit</a:t>
            </a:r>
          </a:p>
          <a:p>
            <a:pPr marL="571500" indent="-571500">
              <a:buFont typeface="Arial" panose="020B0604020202020204" pitchFamily="34" charset="0"/>
              <a:buChar char="•"/>
            </a:pPr>
            <a:r>
              <a:rPr lang="en-US" sz="3600" dirty="0"/>
              <a:t>Improves consistency and understanding</a:t>
            </a:r>
          </a:p>
          <a:p>
            <a:pPr marL="571500" indent="-571500">
              <a:buFont typeface="Arial" panose="020B0604020202020204" pitchFamily="34" charset="0"/>
              <a:buChar char="•"/>
            </a:pPr>
            <a:r>
              <a:rPr lang="en-US" sz="3600" dirty="0"/>
              <a:t>Supports a modular editorial infrastructure</a:t>
            </a:r>
          </a:p>
          <a:p>
            <a:pPr marL="571500" indent="-571500">
              <a:buFont typeface="Arial" panose="020B0604020202020204" pitchFamily="34" charset="0"/>
              <a:buChar char="•"/>
            </a:pPr>
            <a:r>
              <a:rPr lang="en-US" sz="3600" dirty="0"/>
              <a:t>Reduces costs</a:t>
            </a:r>
          </a:p>
        </p:txBody>
      </p:sp>
    </p:spTree>
    <p:extLst>
      <p:ext uri="{BB962C8B-B14F-4D97-AF65-F5344CB8AC3E}">
        <p14:creationId xmlns:p14="http://schemas.microsoft.com/office/powerpoint/2010/main" val="2811862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6732099" cy="1015663"/>
          </a:xfrm>
          <a:prstGeom prst="rect">
            <a:avLst/>
          </a:prstGeom>
          <a:noFill/>
        </p:spPr>
        <p:txBody>
          <a:bodyPr wrap="none" rtlCol="0">
            <a:spAutoFit/>
          </a:bodyPr>
          <a:lstStyle/>
          <a:p>
            <a:r>
              <a:rPr lang="en-GB" sz="6000" dirty="0">
                <a:solidFill>
                  <a:schemeClr val="tx2"/>
                </a:solidFill>
              </a:rPr>
              <a:t>Optional instructions</a:t>
            </a:r>
          </a:p>
        </p:txBody>
      </p:sp>
      <p:sp>
        <p:nvSpPr>
          <p:cNvPr id="5" name="TextBox 4">
            <a:extLst>
              <a:ext uri="{FF2B5EF4-FFF2-40B4-BE49-F238E27FC236}">
                <a16:creationId xmlns:a16="http://schemas.microsoft.com/office/drawing/2014/main" id="{D617A32B-8467-4F51-8209-2143855FAD1E}"/>
              </a:ext>
            </a:extLst>
          </p:cNvPr>
          <p:cNvSpPr txBox="1"/>
          <p:nvPr/>
        </p:nvSpPr>
        <p:spPr>
          <a:xfrm>
            <a:off x="642840" y="1619250"/>
            <a:ext cx="10685560" cy="1200329"/>
          </a:xfrm>
          <a:prstGeom prst="rect">
            <a:avLst/>
          </a:prstGeom>
          <a:noFill/>
          <a:ln w="38100">
            <a:solidFill>
              <a:schemeClr val="accent1"/>
            </a:solidFill>
          </a:ln>
        </p:spPr>
        <p:txBody>
          <a:bodyPr wrap="square" rtlCol="0">
            <a:spAutoFit/>
          </a:bodyPr>
          <a:lstStyle/>
          <a:p>
            <a:r>
              <a:rPr lang="en-US" sz="3600" dirty="0"/>
              <a:t>Internationalization</a:t>
            </a:r>
          </a:p>
          <a:p>
            <a:pPr marL="715963"/>
            <a:r>
              <a:rPr lang="en-US" sz="3600" dirty="0"/>
              <a:t>No “one way” of describing and accessing a resource</a:t>
            </a:r>
          </a:p>
        </p:txBody>
      </p:sp>
      <p:sp>
        <p:nvSpPr>
          <p:cNvPr id="6" name="TextBox 5">
            <a:extLst>
              <a:ext uri="{FF2B5EF4-FFF2-40B4-BE49-F238E27FC236}">
                <a16:creationId xmlns:a16="http://schemas.microsoft.com/office/drawing/2014/main" id="{5F3041D1-18E8-471E-BA8F-16B45E57DA3E}"/>
              </a:ext>
            </a:extLst>
          </p:cNvPr>
          <p:cNvSpPr txBox="1"/>
          <p:nvPr/>
        </p:nvSpPr>
        <p:spPr>
          <a:xfrm>
            <a:off x="1983732" y="3297171"/>
            <a:ext cx="9829799" cy="1200329"/>
          </a:xfrm>
          <a:prstGeom prst="rect">
            <a:avLst/>
          </a:prstGeom>
          <a:noFill/>
          <a:ln w="38100">
            <a:solidFill>
              <a:schemeClr val="accent1"/>
            </a:solidFill>
          </a:ln>
        </p:spPr>
        <p:txBody>
          <a:bodyPr wrap="square" rtlCol="0">
            <a:spAutoFit/>
          </a:bodyPr>
          <a:lstStyle/>
          <a:p>
            <a:r>
              <a:rPr lang="en-US" sz="3600" dirty="0"/>
              <a:t>Two or more recording methods are valid for many elements</a:t>
            </a:r>
          </a:p>
        </p:txBody>
      </p:sp>
      <p:sp>
        <p:nvSpPr>
          <p:cNvPr id="7" name="Plus Sign 6">
            <a:extLst>
              <a:ext uri="{FF2B5EF4-FFF2-40B4-BE49-F238E27FC236}">
                <a16:creationId xmlns:a16="http://schemas.microsoft.com/office/drawing/2014/main" id="{C5EA0B57-4869-4AB0-AA19-F7E9744213A8}"/>
              </a:ext>
            </a:extLst>
          </p:cNvPr>
          <p:cNvSpPr/>
          <p:nvPr/>
        </p:nvSpPr>
        <p:spPr>
          <a:xfrm>
            <a:off x="642840" y="3565036"/>
            <a:ext cx="685800" cy="664599"/>
          </a:xfrm>
          <a:prstGeom prst="mathPlus">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64DF6A66-F538-458F-8DEE-F577AE13E60C}"/>
              </a:ext>
            </a:extLst>
          </p:cNvPr>
          <p:cNvSpPr txBox="1"/>
          <p:nvPr/>
        </p:nvSpPr>
        <p:spPr>
          <a:xfrm>
            <a:off x="1983732" y="4975092"/>
            <a:ext cx="9829799" cy="1200329"/>
          </a:xfrm>
          <a:prstGeom prst="rect">
            <a:avLst/>
          </a:prstGeom>
          <a:noFill/>
          <a:ln w="38100">
            <a:solidFill>
              <a:schemeClr val="accent1"/>
            </a:solidFill>
          </a:ln>
        </p:spPr>
        <p:txBody>
          <a:bodyPr wrap="square" rtlCol="0">
            <a:spAutoFit/>
          </a:bodyPr>
          <a:lstStyle/>
          <a:p>
            <a:r>
              <a:rPr lang="en-US" sz="3600" dirty="0"/>
              <a:t>No element is mandatory [except “</a:t>
            </a:r>
            <a:r>
              <a:rPr lang="en-US" sz="3600" dirty="0" err="1"/>
              <a:t>nomen</a:t>
            </a:r>
            <a:r>
              <a:rPr lang="en-US" sz="3600" dirty="0"/>
              <a:t> string”]</a:t>
            </a:r>
          </a:p>
          <a:p>
            <a:pPr marL="715963"/>
            <a:r>
              <a:rPr lang="en-US" sz="3600" dirty="0"/>
              <a:t>Same as original Toolkit</a:t>
            </a:r>
          </a:p>
        </p:txBody>
      </p:sp>
      <p:sp>
        <p:nvSpPr>
          <p:cNvPr id="11" name="Plus Sign 10">
            <a:extLst>
              <a:ext uri="{FF2B5EF4-FFF2-40B4-BE49-F238E27FC236}">
                <a16:creationId xmlns:a16="http://schemas.microsoft.com/office/drawing/2014/main" id="{C8F50845-EE08-41A8-8597-213BE76CADF6}"/>
              </a:ext>
            </a:extLst>
          </p:cNvPr>
          <p:cNvSpPr/>
          <p:nvPr/>
        </p:nvSpPr>
        <p:spPr>
          <a:xfrm>
            <a:off x="642840" y="5242957"/>
            <a:ext cx="685800" cy="664599"/>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46BAB7CA-FFAB-4286-8F90-6733936528BC}"/>
              </a:ext>
            </a:extLst>
          </p:cNvPr>
          <p:cNvSpPr txBox="1"/>
          <p:nvPr/>
        </p:nvSpPr>
        <p:spPr>
          <a:xfrm>
            <a:off x="1983732" y="6653014"/>
            <a:ext cx="5993385" cy="646331"/>
          </a:xfrm>
          <a:prstGeom prst="rect">
            <a:avLst/>
          </a:prstGeom>
          <a:noFill/>
          <a:ln w="38100">
            <a:solidFill>
              <a:schemeClr val="accent1"/>
            </a:solidFill>
          </a:ln>
        </p:spPr>
        <p:txBody>
          <a:bodyPr wrap="square" rtlCol="0">
            <a:spAutoFit/>
          </a:bodyPr>
          <a:lstStyle/>
          <a:p>
            <a:r>
              <a:rPr lang="en-US" sz="3600" dirty="0"/>
              <a:t>Most instructions are optional</a:t>
            </a:r>
          </a:p>
        </p:txBody>
      </p:sp>
      <p:sp>
        <p:nvSpPr>
          <p:cNvPr id="12" name="Equals 11">
            <a:extLst>
              <a:ext uri="{FF2B5EF4-FFF2-40B4-BE49-F238E27FC236}">
                <a16:creationId xmlns:a16="http://schemas.microsoft.com/office/drawing/2014/main" id="{BDE5432E-A689-41AE-8B1F-358C1C44DEF9}"/>
              </a:ext>
            </a:extLst>
          </p:cNvPr>
          <p:cNvSpPr/>
          <p:nvPr/>
        </p:nvSpPr>
        <p:spPr>
          <a:xfrm>
            <a:off x="642840" y="6653014"/>
            <a:ext cx="606424" cy="646331"/>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TextBox 15">
            <a:extLst>
              <a:ext uri="{FF2B5EF4-FFF2-40B4-BE49-F238E27FC236}">
                <a16:creationId xmlns:a16="http://schemas.microsoft.com/office/drawing/2014/main" id="{429C459B-827A-49DC-B715-76CFB3855843}"/>
              </a:ext>
            </a:extLst>
          </p:cNvPr>
          <p:cNvSpPr txBox="1"/>
          <p:nvPr/>
        </p:nvSpPr>
        <p:spPr>
          <a:xfrm>
            <a:off x="642840" y="7721637"/>
            <a:ext cx="9390160" cy="646331"/>
          </a:xfrm>
          <a:prstGeom prst="rect">
            <a:avLst/>
          </a:prstGeom>
          <a:noFill/>
          <a:ln w="38100">
            <a:solidFill>
              <a:srgbClr val="FF0000"/>
            </a:solidFill>
          </a:ln>
        </p:spPr>
        <p:txBody>
          <a:bodyPr wrap="none" rtlCol="0">
            <a:spAutoFit/>
          </a:bodyPr>
          <a:lstStyle/>
          <a:p>
            <a:pPr algn="ctr"/>
            <a:r>
              <a:rPr lang="en-US" sz="3600" dirty="0"/>
              <a:t>Application profile is required to manage choice</a:t>
            </a:r>
          </a:p>
        </p:txBody>
      </p:sp>
    </p:spTree>
    <p:extLst>
      <p:ext uri="{BB962C8B-B14F-4D97-AF65-F5344CB8AC3E}">
        <p14:creationId xmlns:p14="http://schemas.microsoft.com/office/powerpoint/2010/main" val="2577680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530134" cy="1015663"/>
          </a:xfrm>
          <a:prstGeom prst="rect">
            <a:avLst/>
          </a:prstGeom>
          <a:noFill/>
        </p:spPr>
        <p:txBody>
          <a:bodyPr wrap="none" rtlCol="0">
            <a:spAutoFit/>
          </a:bodyPr>
          <a:lstStyle/>
          <a:p>
            <a:r>
              <a:rPr lang="en-GB" sz="6000" dirty="0">
                <a:solidFill>
                  <a:schemeClr val="tx2"/>
                </a:solidFill>
              </a:rPr>
              <a:t>Conditions</a:t>
            </a:r>
          </a:p>
        </p:txBody>
      </p:sp>
      <p:sp>
        <p:nvSpPr>
          <p:cNvPr id="5" name="TextBox 4">
            <a:extLst>
              <a:ext uri="{FF2B5EF4-FFF2-40B4-BE49-F238E27FC236}">
                <a16:creationId xmlns:a16="http://schemas.microsoft.com/office/drawing/2014/main" id="{D617A32B-8467-4F51-8209-2143855FAD1E}"/>
              </a:ext>
            </a:extLst>
          </p:cNvPr>
          <p:cNvSpPr txBox="1"/>
          <p:nvPr/>
        </p:nvSpPr>
        <p:spPr>
          <a:xfrm>
            <a:off x="642840" y="1771650"/>
            <a:ext cx="9829799" cy="3970318"/>
          </a:xfrm>
          <a:prstGeom prst="rect">
            <a:avLst/>
          </a:prstGeom>
          <a:noFill/>
        </p:spPr>
        <p:txBody>
          <a:bodyPr wrap="square" rtlCol="0">
            <a:spAutoFit/>
          </a:bodyPr>
          <a:lstStyle/>
          <a:p>
            <a:r>
              <a:rPr lang="en-US" sz="3600" dirty="0"/>
              <a:t>Many instructions apply only when one or more conditions is met</a:t>
            </a:r>
          </a:p>
          <a:p>
            <a:pPr marL="571500" indent="-571500">
              <a:buFont typeface="Arial" panose="020B0604020202020204" pitchFamily="34" charset="0"/>
              <a:buChar char="•"/>
            </a:pPr>
            <a:r>
              <a:rPr lang="en-US" sz="3600" dirty="0"/>
              <a:t>Kind of resource being described</a:t>
            </a:r>
          </a:p>
          <a:p>
            <a:pPr marL="571500" indent="-571500">
              <a:buFont typeface="Arial" panose="020B0604020202020204" pitchFamily="34" charset="0"/>
              <a:buChar char="•"/>
            </a:pPr>
            <a:r>
              <a:rPr lang="en-US" sz="3600" dirty="0"/>
              <a:t>Specific characteristic of resource being described</a:t>
            </a:r>
          </a:p>
          <a:p>
            <a:pPr marL="571500" indent="-571500">
              <a:buFont typeface="Arial" panose="020B0604020202020204" pitchFamily="34" charset="0"/>
              <a:buChar char="•"/>
            </a:pPr>
            <a:r>
              <a:rPr lang="en-US" sz="3600" dirty="0"/>
              <a:t>Existence of pre-recorded data</a:t>
            </a:r>
          </a:p>
          <a:p>
            <a:pPr marL="571500" indent="-571500">
              <a:buFont typeface="Arial" panose="020B0604020202020204" pitchFamily="34" charset="0"/>
              <a:buChar char="•"/>
            </a:pPr>
            <a:r>
              <a:rPr lang="en-US" sz="3600" dirty="0"/>
              <a:t>Etc.</a:t>
            </a:r>
          </a:p>
        </p:txBody>
      </p:sp>
      <p:sp>
        <p:nvSpPr>
          <p:cNvPr id="8" name="TextBox 7">
            <a:extLst>
              <a:ext uri="{FF2B5EF4-FFF2-40B4-BE49-F238E27FC236}">
                <a16:creationId xmlns:a16="http://schemas.microsoft.com/office/drawing/2014/main" id="{64DF6A66-F538-458F-8DEE-F577AE13E60C}"/>
              </a:ext>
            </a:extLst>
          </p:cNvPr>
          <p:cNvSpPr txBox="1"/>
          <p:nvPr/>
        </p:nvSpPr>
        <p:spPr>
          <a:xfrm>
            <a:off x="642840" y="6128116"/>
            <a:ext cx="9994829" cy="646331"/>
          </a:xfrm>
          <a:prstGeom prst="rect">
            <a:avLst/>
          </a:prstGeom>
          <a:noFill/>
        </p:spPr>
        <p:txBody>
          <a:bodyPr wrap="square" rtlCol="0">
            <a:spAutoFit/>
          </a:bodyPr>
          <a:lstStyle/>
          <a:p>
            <a:r>
              <a:rPr lang="en-US" sz="3600" dirty="0"/>
              <a:t>“Alternative” = option for the same set of conditions</a:t>
            </a:r>
          </a:p>
        </p:txBody>
      </p:sp>
      <p:sp>
        <p:nvSpPr>
          <p:cNvPr id="9" name="TextBox 8">
            <a:extLst>
              <a:ext uri="{FF2B5EF4-FFF2-40B4-BE49-F238E27FC236}">
                <a16:creationId xmlns:a16="http://schemas.microsoft.com/office/drawing/2014/main" id="{651C9F9B-D2E8-4324-91F6-47FCB165FE60}"/>
              </a:ext>
            </a:extLst>
          </p:cNvPr>
          <p:cNvSpPr txBox="1"/>
          <p:nvPr/>
        </p:nvSpPr>
        <p:spPr>
          <a:xfrm>
            <a:off x="642840" y="7160596"/>
            <a:ext cx="9829799" cy="646331"/>
          </a:xfrm>
          <a:prstGeom prst="rect">
            <a:avLst/>
          </a:prstGeom>
          <a:noFill/>
        </p:spPr>
        <p:txBody>
          <a:bodyPr wrap="square" rtlCol="0">
            <a:spAutoFit/>
          </a:bodyPr>
          <a:lstStyle/>
          <a:p>
            <a:r>
              <a:rPr lang="en-US" sz="3600" dirty="0"/>
              <a:t>“Exception” = different set of conditions</a:t>
            </a:r>
          </a:p>
        </p:txBody>
      </p:sp>
    </p:spTree>
    <p:extLst>
      <p:ext uri="{BB962C8B-B14F-4D97-AF65-F5344CB8AC3E}">
        <p14:creationId xmlns:p14="http://schemas.microsoft.com/office/powerpoint/2010/main" val="236522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F5A69B-1C49-4523-9D3E-8FC4905E7FD3}"/>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06438C30-C067-4CE9-BD63-2F445EC0440E}"/>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pic>
        <p:nvPicPr>
          <p:cNvPr id="4" name="Picture 3">
            <a:extLst>
              <a:ext uri="{FF2B5EF4-FFF2-40B4-BE49-F238E27FC236}">
                <a16:creationId xmlns:a16="http://schemas.microsoft.com/office/drawing/2014/main" id="{577D711C-DC0F-4B0B-B491-B3AADC385005}"/>
              </a:ext>
            </a:extLst>
          </p:cNvPr>
          <p:cNvPicPr>
            <a:picLocks noChangeAspect="1"/>
          </p:cNvPicPr>
          <p:nvPr/>
        </p:nvPicPr>
        <p:blipFill>
          <a:blip r:embed="rId3"/>
          <a:stretch>
            <a:fillRect/>
          </a:stretch>
        </p:blipFill>
        <p:spPr>
          <a:xfrm>
            <a:off x="203201" y="171451"/>
            <a:ext cx="9829799" cy="7669964"/>
          </a:xfrm>
          <a:prstGeom prst="rect">
            <a:avLst/>
          </a:prstGeom>
        </p:spPr>
      </p:pic>
    </p:spTree>
    <p:extLst>
      <p:ext uri="{BB962C8B-B14F-4D97-AF65-F5344CB8AC3E}">
        <p14:creationId xmlns:p14="http://schemas.microsoft.com/office/powerpoint/2010/main" val="2476789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1" y="364497"/>
            <a:ext cx="7789960" cy="1015663"/>
          </a:xfrm>
          <a:prstGeom prst="rect">
            <a:avLst/>
          </a:prstGeom>
          <a:noFill/>
        </p:spPr>
        <p:txBody>
          <a:bodyPr wrap="square" rtlCol="0">
            <a:spAutoFit/>
          </a:bodyPr>
          <a:lstStyle/>
          <a:p>
            <a:r>
              <a:rPr lang="en-GB" sz="6000" dirty="0">
                <a:solidFill>
                  <a:schemeClr val="tx2"/>
                </a:solidFill>
              </a:rPr>
              <a:t>Adding content</a:t>
            </a:r>
          </a:p>
        </p:txBody>
      </p:sp>
      <p:sp>
        <p:nvSpPr>
          <p:cNvPr id="8" name="TextBox 7">
            <a:extLst>
              <a:ext uri="{FF2B5EF4-FFF2-40B4-BE49-F238E27FC236}">
                <a16:creationId xmlns:a16="http://schemas.microsoft.com/office/drawing/2014/main" id="{64DF6A66-F538-458F-8DEE-F577AE13E60C}"/>
              </a:ext>
            </a:extLst>
          </p:cNvPr>
          <p:cNvSpPr txBox="1"/>
          <p:nvPr/>
        </p:nvSpPr>
        <p:spPr>
          <a:xfrm>
            <a:off x="641325" y="1847850"/>
            <a:ext cx="9994829" cy="1200329"/>
          </a:xfrm>
          <a:prstGeom prst="rect">
            <a:avLst/>
          </a:prstGeom>
          <a:noFill/>
        </p:spPr>
        <p:txBody>
          <a:bodyPr wrap="square" rtlCol="0">
            <a:spAutoFit/>
          </a:bodyPr>
          <a:lstStyle/>
          <a:p>
            <a:r>
              <a:rPr lang="en-US" sz="3600" dirty="0"/>
              <a:t>Move original and valid content to the new structure</a:t>
            </a:r>
          </a:p>
          <a:p>
            <a:pPr marL="715963"/>
            <a:r>
              <a:rPr lang="en-US" sz="3600" dirty="0"/>
              <a:t>Different level of granularity</a:t>
            </a:r>
          </a:p>
        </p:txBody>
      </p:sp>
      <p:sp>
        <p:nvSpPr>
          <p:cNvPr id="9" name="TextBox 8">
            <a:extLst>
              <a:ext uri="{FF2B5EF4-FFF2-40B4-BE49-F238E27FC236}">
                <a16:creationId xmlns:a16="http://schemas.microsoft.com/office/drawing/2014/main" id="{651C9F9B-D2E8-4324-91F6-47FCB165FE60}"/>
              </a:ext>
            </a:extLst>
          </p:cNvPr>
          <p:cNvSpPr txBox="1"/>
          <p:nvPr/>
        </p:nvSpPr>
        <p:spPr>
          <a:xfrm>
            <a:off x="641325" y="4867164"/>
            <a:ext cx="11523760" cy="2308324"/>
          </a:xfrm>
          <a:prstGeom prst="rect">
            <a:avLst/>
          </a:prstGeom>
          <a:noFill/>
        </p:spPr>
        <p:txBody>
          <a:bodyPr wrap="square" rtlCol="0">
            <a:spAutoFit/>
          </a:bodyPr>
          <a:lstStyle/>
          <a:p>
            <a:r>
              <a:rPr lang="en-US" sz="3600" dirty="0"/>
              <a:t>Create content for existing gaps as well as new entities and elements</a:t>
            </a:r>
          </a:p>
          <a:p>
            <a:r>
              <a:rPr lang="en-US" sz="3600" dirty="0"/>
              <a:t>	Aggregates and serials</a:t>
            </a:r>
          </a:p>
          <a:p>
            <a:r>
              <a:rPr lang="en-US" sz="3600" dirty="0"/>
              <a:t>	Appellation elements</a:t>
            </a:r>
          </a:p>
        </p:txBody>
      </p:sp>
      <p:sp>
        <p:nvSpPr>
          <p:cNvPr id="10" name="TextBox 9">
            <a:extLst>
              <a:ext uri="{FF2B5EF4-FFF2-40B4-BE49-F238E27FC236}">
                <a16:creationId xmlns:a16="http://schemas.microsoft.com/office/drawing/2014/main" id="{2EA88866-61E9-484E-84BC-7523EBACC730}"/>
              </a:ext>
            </a:extLst>
          </p:cNvPr>
          <p:cNvSpPr txBox="1"/>
          <p:nvPr/>
        </p:nvSpPr>
        <p:spPr>
          <a:xfrm>
            <a:off x="641325" y="3357507"/>
            <a:ext cx="9994829" cy="1200329"/>
          </a:xfrm>
          <a:prstGeom prst="rect">
            <a:avLst/>
          </a:prstGeom>
          <a:noFill/>
        </p:spPr>
        <p:txBody>
          <a:bodyPr wrap="square" rtlCol="0">
            <a:spAutoFit/>
          </a:bodyPr>
          <a:lstStyle/>
          <a:p>
            <a:r>
              <a:rPr lang="en-US" sz="3600" dirty="0"/>
              <a:t>Reword content to meet design goals</a:t>
            </a:r>
          </a:p>
          <a:p>
            <a:pPr marL="715963"/>
            <a:r>
              <a:rPr lang="en-US" sz="3600" dirty="0"/>
              <a:t>Internationalization</a:t>
            </a:r>
          </a:p>
        </p:txBody>
      </p:sp>
      <p:sp>
        <p:nvSpPr>
          <p:cNvPr id="11" name="TextBox 10">
            <a:extLst>
              <a:ext uri="{FF2B5EF4-FFF2-40B4-BE49-F238E27FC236}">
                <a16:creationId xmlns:a16="http://schemas.microsoft.com/office/drawing/2014/main" id="{D0165C8D-9FCB-4F37-85B5-80D805A89373}"/>
              </a:ext>
            </a:extLst>
          </p:cNvPr>
          <p:cNvSpPr txBox="1"/>
          <p:nvPr/>
        </p:nvSpPr>
        <p:spPr>
          <a:xfrm>
            <a:off x="641325" y="7484816"/>
            <a:ext cx="9994829" cy="646331"/>
          </a:xfrm>
          <a:prstGeom prst="rect">
            <a:avLst/>
          </a:prstGeom>
          <a:noFill/>
        </p:spPr>
        <p:txBody>
          <a:bodyPr wrap="square" rtlCol="0">
            <a:spAutoFit/>
          </a:bodyPr>
          <a:lstStyle/>
          <a:p>
            <a:r>
              <a:rPr lang="en-US" sz="3600" dirty="0"/>
              <a:t>Retain legacy “redundancy”</a:t>
            </a:r>
          </a:p>
        </p:txBody>
      </p:sp>
    </p:spTree>
    <p:extLst>
      <p:ext uri="{BB962C8B-B14F-4D97-AF65-F5344CB8AC3E}">
        <p14:creationId xmlns:p14="http://schemas.microsoft.com/office/powerpoint/2010/main" val="3252214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A78E7E-9D3A-4F33-83F5-FA0DD10080C7}"/>
              </a:ext>
            </a:extLst>
          </p:cNvPr>
          <p:cNvSpPr>
            <a:spLocks noGrp="1"/>
          </p:cNvSpPr>
          <p:nvPr>
            <p:ph idx="1"/>
          </p:nvPr>
        </p:nvSpPr>
        <p:spPr>
          <a:xfrm>
            <a:off x="736600" y="2990850"/>
            <a:ext cx="12106792" cy="1477328"/>
          </a:xfrm>
        </p:spPr>
        <p:txBody>
          <a:bodyPr/>
          <a:lstStyle/>
          <a:p>
            <a:r>
              <a:rPr lang="en-US" sz="9600" dirty="0">
                <a:solidFill>
                  <a:schemeClr val="tx2"/>
                </a:solidFill>
                <a:effectLst>
                  <a:outerShdw blurRad="50800" dist="38100" dir="2700000" algn="tl" rotWithShape="0">
                    <a:schemeClr val="bg1">
                      <a:alpha val="43000"/>
                    </a:schemeClr>
                  </a:outerShdw>
                </a:effectLst>
              </a:rPr>
              <a:t>Current RSC Activity</a:t>
            </a:r>
            <a:endParaRPr lang="en-GB" sz="9600" dirty="0">
              <a:solidFill>
                <a:schemeClr val="tx2"/>
              </a:solidFill>
              <a:effectLst>
                <a:outerShdw blurRad="50800" dist="38100" dir="2700000" algn="tl" rotWithShape="0">
                  <a:schemeClr val="bg1">
                    <a:alpha val="43000"/>
                  </a:schemeClr>
                </a:outerShdw>
              </a:effectLst>
            </a:endParaRPr>
          </a:p>
        </p:txBody>
      </p:sp>
      <p:sp>
        <p:nvSpPr>
          <p:cNvPr id="3" name="Date Placeholder 2">
            <a:extLst>
              <a:ext uri="{FF2B5EF4-FFF2-40B4-BE49-F238E27FC236}">
                <a16:creationId xmlns:a16="http://schemas.microsoft.com/office/drawing/2014/main" id="{1F8D650B-3A40-4003-B4F0-A06627821119}"/>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4EA68674-CA04-490B-AF40-B59B8A04433F}"/>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5" name="TextBox 4">
            <a:extLst>
              <a:ext uri="{FF2B5EF4-FFF2-40B4-BE49-F238E27FC236}">
                <a16:creationId xmlns:a16="http://schemas.microsoft.com/office/drawing/2014/main" id="{4808660D-9072-4B9B-8BD3-47E67779E830}"/>
              </a:ext>
            </a:extLst>
          </p:cNvPr>
          <p:cNvSpPr txBox="1"/>
          <p:nvPr/>
        </p:nvSpPr>
        <p:spPr>
          <a:xfrm>
            <a:off x="815976" y="5429250"/>
            <a:ext cx="11107080" cy="707886"/>
          </a:xfrm>
          <a:prstGeom prst="rect">
            <a:avLst/>
          </a:prstGeom>
          <a:noFill/>
        </p:spPr>
        <p:txBody>
          <a:bodyPr wrap="none" rtlCol="0">
            <a:spAutoFit/>
          </a:bodyPr>
          <a:lstStyle/>
          <a:p>
            <a:r>
              <a:rPr lang="en-GB" sz="4000" dirty="0">
                <a:solidFill>
                  <a:schemeClr val="tx2"/>
                </a:solidFill>
              </a:rPr>
              <a:t>Kathy Glennan, Chair-Elect, RDA Steering Committee</a:t>
            </a:r>
          </a:p>
        </p:txBody>
      </p:sp>
    </p:spTree>
    <p:extLst>
      <p:ext uri="{BB962C8B-B14F-4D97-AF65-F5344CB8AC3E}">
        <p14:creationId xmlns:p14="http://schemas.microsoft.com/office/powerpoint/2010/main" val="2908483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sp>
        <p:nvSpPr>
          <p:cNvPr id="4" name="Title 3"/>
          <p:cNvSpPr>
            <a:spLocks noGrp="1"/>
          </p:cNvSpPr>
          <p:nvPr>
            <p:ph type="title"/>
          </p:nvPr>
        </p:nvSpPr>
        <p:spPr/>
        <p:txBody>
          <a:bodyPr/>
          <a:lstStyle/>
          <a:p>
            <a:r>
              <a:rPr lang="en-US" sz="6000" dirty="0"/>
              <a:t>Beta Toolkit Content:</a:t>
            </a:r>
            <a:br>
              <a:rPr lang="en-US" sz="6000" dirty="0"/>
            </a:br>
            <a:r>
              <a:rPr lang="en-US" sz="6000" dirty="0"/>
              <a:t>Consultation</a:t>
            </a:r>
          </a:p>
        </p:txBody>
      </p:sp>
      <p:sp>
        <p:nvSpPr>
          <p:cNvPr id="5" name="Text Placeholder 4"/>
          <p:cNvSpPr>
            <a:spLocks noGrp="1"/>
          </p:cNvSpPr>
          <p:nvPr>
            <p:ph type="body" sz="quarter" idx="12"/>
          </p:nvPr>
        </p:nvSpPr>
        <p:spPr>
          <a:xfrm>
            <a:off x="917972" y="2914650"/>
            <a:ext cx="9165487" cy="5331331"/>
          </a:xfrm>
        </p:spPr>
        <p:txBody>
          <a:bodyPr>
            <a:spAutoFit/>
          </a:bodyPr>
          <a:lstStyle/>
          <a:p>
            <a:pPr lvl="0">
              <a:defRPr/>
            </a:pPr>
            <a:r>
              <a:rPr lang="en-US" sz="3600" dirty="0"/>
              <a:t>Appellation elements (96 elements)</a:t>
            </a:r>
          </a:p>
          <a:p>
            <a:pPr marL="798774" lvl="1" indent="-457200">
              <a:buFont typeface="Arial" panose="020B0604020202020204" pitchFamily="34" charset="0"/>
              <a:buChar char="•"/>
              <a:defRPr/>
            </a:pPr>
            <a:r>
              <a:rPr lang="en-US" sz="3200" dirty="0"/>
              <a:t>Being reviewed for consistency and clarity by </a:t>
            </a:r>
            <a:br>
              <a:rPr lang="en-US" sz="3200" dirty="0"/>
            </a:br>
            <a:r>
              <a:rPr lang="en-US" sz="3200" dirty="0"/>
              <a:t>Thomas Brenndorfer, NARDAC Representative to the RSC</a:t>
            </a:r>
          </a:p>
          <a:p>
            <a:pPr marL="798774" lvl="1" indent="-457200">
              <a:buFont typeface="Arial" panose="020B0604020202020204" pitchFamily="34" charset="0"/>
              <a:buChar char="•"/>
              <a:defRPr/>
            </a:pPr>
            <a:r>
              <a:rPr lang="en-US" sz="3200" dirty="0"/>
              <a:t>Includes:</a:t>
            </a:r>
          </a:p>
          <a:p>
            <a:pPr marL="1140348" lvl="2" indent="-457200">
              <a:buFont typeface="Arial" panose="020B0604020202020204" pitchFamily="34" charset="0"/>
              <a:buChar char="•"/>
              <a:defRPr/>
            </a:pPr>
            <a:r>
              <a:rPr lang="en-US" sz="3200" dirty="0"/>
              <a:t>appellation of [entity]</a:t>
            </a:r>
          </a:p>
          <a:p>
            <a:pPr marL="1140348" lvl="2" indent="-457200">
              <a:buFont typeface="Arial" panose="020B0604020202020204" pitchFamily="34" charset="0"/>
              <a:buChar char="•"/>
              <a:defRPr/>
            </a:pPr>
            <a:r>
              <a:rPr lang="en-US" sz="3200" dirty="0"/>
              <a:t>preferred name of [entity]</a:t>
            </a:r>
          </a:p>
          <a:p>
            <a:pPr marL="1140348" lvl="2" indent="-457200">
              <a:buFont typeface="Arial" panose="020B0604020202020204" pitchFamily="34" charset="0"/>
              <a:buChar char="•"/>
              <a:defRPr/>
            </a:pPr>
            <a:r>
              <a:rPr lang="en-US" sz="3200" dirty="0"/>
              <a:t>access point for [entity]</a:t>
            </a:r>
          </a:p>
          <a:p>
            <a:pPr marL="1140348" lvl="2" indent="-457200">
              <a:buFont typeface="Arial" panose="020B0604020202020204" pitchFamily="34" charset="0"/>
              <a:buChar char="•"/>
              <a:defRPr/>
            </a:pPr>
            <a:r>
              <a:rPr lang="en-US" sz="3200" dirty="0"/>
              <a:t>identifier for [entity]</a:t>
            </a:r>
          </a:p>
          <a:p>
            <a:pPr marL="798774" lvl="1" indent="-457200">
              <a:buFont typeface="Arial" panose="020B0604020202020204" pitchFamily="34" charset="0"/>
              <a:buChar char="•"/>
              <a:defRPr/>
            </a:pPr>
            <a:r>
              <a:rPr lang="en-US" sz="3200" dirty="0"/>
              <a:t>Will be reviewed by RSC in October</a:t>
            </a:r>
            <a:endParaRPr lang="en-US" dirty="0"/>
          </a:p>
          <a:p>
            <a:pPr marL="0" indent="0">
              <a:buNone/>
            </a:pPr>
            <a:endParaRPr lang="en-US" dirty="0"/>
          </a:p>
        </p:txBody>
      </p:sp>
    </p:spTree>
    <p:extLst>
      <p:ext uri="{BB962C8B-B14F-4D97-AF65-F5344CB8AC3E}">
        <p14:creationId xmlns:p14="http://schemas.microsoft.com/office/powerpoint/2010/main" val="3369540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17</a:t>
            </a:fld>
            <a:endParaRPr lang="en-US" dirty="0"/>
          </a:p>
        </p:txBody>
      </p:sp>
      <p:sp>
        <p:nvSpPr>
          <p:cNvPr id="4" name="Title 3"/>
          <p:cNvSpPr>
            <a:spLocks noGrp="1"/>
          </p:cNvSpPr>
          <p:nvPr>
            <p:ph type="title"/>
          </p:nvPr>
        </p:nvSpPr>
        <p:spPr/>
        <p:txBody>
          <a:bodyPr/>
          <a:lstStyle/>
          <a:p>
            <a:r>
              <a:rPr lang="en-US" sz="6000" dirty="0"/>
              <a:t>Beta Toolkit Content:</a:t>
            </a:r>
            <a:br>
              <a:rPr lang="en-US" sz="6000" dirty="0"/>
            </a:br>
            <a:r>
              <a:rPr lang="en-US" sz="6000" dirty="0"/>
              <a:t>Consultation</a:t>
            </a:r>
          </a:p>
        </p:txBody>
      </p:sp>
      <p:sp>
        <p:nvSpPr>
          <p:cNvPr id="5" name="Text Placeholder 4"/>
          <p:cNvSpPr>
            <a:spLocks noGrp="1"/>
          </p:cNvSpPr>
          <p:nvPr>
            <p:ph type="body" sz="quarter" idx="12"/>
          </p:nvPr>
        </p:nvSpPr>
        <p:spPr/>
        <p:txBody>
          <a:bodyPr/>
          <a:lstStyle/>
          <a:p>
            <a:pPr lvl="0">
              <a:defRPr/>
            </a:pPr>
            <a:r>
              <a:rPr lang="en-US" sz="3600" dirty="0"/>
              <a:t>Aggregates and serials</a:t>
            </a:r>
          </a:p>
          <a:p>
            <a:pPr marL="798774" lvl="1" indent="-457200">
              <a:buFont typeface="Arial" panose="020B0604020202020204" pitchFamily="34" charset="0"/>
              <a:buChar char="•"/>
              <a:defRPr/>
            </a:pPr>
            <a:r>
              <a:rPr lang="en-US" sz="3200" dirty="0"/>
              <a:t>Ongoing work by the RSC Aggregates Working Group, which incorporates </a:t>
            </a:r>
          </a:p>
          <a:p>
            <a:pPr marL="1140348" lvl="2" indent="-457200">
              <a:buFont typeface="Arial" panose="020B0604020202020204" pitchFamily="34" charset="0"/>
              <a:buChar char="•"/>
              <a:defRPr/>
            </a:pPr>
            <a:r>
              <a:rPr lang="en-US" sz="3200" dirty="0"/>
              <a:t>Modeling of aggregates in IFLA-LRM</a:t>
            </a:r>
          </a:p>
          <a:p>
            <a:pPr marL="1140348" lvl="2" indent="-457200">
              <a:buFont typeface="Arial" panose="020B0604020202020204" pitchFamily="34" charset="0"/>
              <a:buChar char="•"/>
              <a:defRPr/>
            </a:pPr>
            <a:r>
              <a:rPr lang="en-US" sz="3200" dirty="0"/>
              <a:t>Recommendations from the ad hoc Serials Task Force</a:t>
            </a:r>
          </a:p>
          <a:p>
            <a:pPr marL="798774" lvl="1" indent="-457200">
              <a:buFont typeface="Arial" panose="020B0604020202020204" pitchFamily="34" charset="0"/>
              <a:buChar char="•"/>
              <a:defRPr/>
            </a:pPr>
            <a:r>
              <a:rPr lang="en-US" sz="3200" dirty="0"/>
              <a:t>Will be reviewed by RSC  in October</a:t>
            </a:r>
          </a:p>
          <a:p>
            <a:pPr lvl="1">
              <a:defRPr/>
            </a:pPr>
            <a:endParaRPr lang="en-US" sz="3200" dirty="0"/>
          </a:p>
          <a:p>
            <a:pPr lvl="1">
              <a:defRPr/>
            </a:pPr>
            <a:endParaRPr lang="en-US" dirty="0"/>
          </a:p>
          <a:p>
            <a:pPr marL="0" indent="0">
              <a:buNone/>
            </a:pPr>
            <a:endParaRPr lang="en-US" dirty="0"/>
          </a:p>
        </p:txBody>
      </p:sp>
    </p:spTree>
    <p:extLst>
      <p:ext uri="{BB962C8B-B14F-4D97-AF65-F5344CB8AC3E}">
        <p14:creationId xmlns:p14="http://schemas.microsoft.com/office/powerpoint/2010/main" val="270430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18</a:t>
            </a:fld>
            <a:endParaRPr lang="en-US" dirty="0"/>
          </a:p>
        </p:txBody>
      </p:sp>
      <p:sp>
        <p:nvSpPr>
          <p:cNvPr id="4" name="Title 3"/>
          <p:cNvSpPr>
            <a:spLocks noGrp="1"/>
          </p:cNvSpPr>
          <p:nvPr>
            <p:ph type="title"/>
          </p:nvPr>
        </p:nvSpPr>
        <p:spPr/>
        <p:txBody>
          <a:bodyPr/>
          <a:lstStyle/>
          <a:p>
            <a:r>
              <a:rPr lang="en-US" sz="6000" dirty="0"/>
              <a:t>Beta Toolkit Content:</a:t>
            </a:r>
            <a:br>
              <a:rPr lang="en-US" sz="6000" dirty="0"/>
            </a:br>
            <a:r>
              <a:rPr lang="en-US" sz="6000" dirty="0"/>
              <a:t>Consultation</a:t>
            </a:r>
          </a:p>
        </p:txBody>
      </p:sp>
      <p:sp>
        <p:nvSpPr>
          <p:cNvPr id="5" name="Text Placeholder 4"/>
          <p:cNvSpPr>
            <a:spLocks noGrp="1"/>
          </p:cNvSpPr>
          <p:nvPr>
            <p:ph type="body" sz="quarter" idx="12"/>
          </p:nvPr>
        </p:nvSpPr>
        <p:spPr>
          <a:xfrm>
            <a:off x="917972" y="2914650"/>
            <a:ext cx="9165487" cy="4408002"/>
          </a:xfrm>
        </p:spPr>
        <p:txBody>
          <a:bodyPr>
            <a:spAutoFit/>
          </a:bodyPr>
          <a:lstStyle/>
          <a:p>
            <a:pPr lvl="0">
              <a:defRPr/>
            </a:pPr>
            <a:r>
              <a:rPr lang="en-US" sz="3600" dirty="0"/>
              <a:t>Stabilizing the English text</a:t>
            </a:r>
          </a:p>
          <a:p>
            <a:pPr marL="798774" lvl="1" indent="-457200">
              <a:buFont typeface="Arial" panose="020B0604020202020204" pitchFamily="34" charset="0"/>
              <a:buChar char="•"/>
              <a:defRPr/>
            </a:pPr>
            <a:r>
              <a:rPr lang="en-US" sz="3200" dirty="0"/>
              <a:t>RSC members reviewing selected elements and making recommendations for clarity </a:t>
            </a:r>
          </a:p>
          <a:p>
            <a:pPr marL="1140348" lvl="2" indent="-457200">
              <a:buFont typeface="Arial" panose="020B0604020202020204" pitchFamily="34" charset="0"/>
              <a:buChar char="•"/>
              <a:defRPr/>
            </a:pPr>
            <a:r>
              <a:rPr lang="en-US" sz="3200" dirty="0"/>
              <a:t>Need to complete so that work can start on policy statements and translations</a:t>
            </a:r>
          </a:p>
          <a:p>
            <a:pPr lvl="0">
              <a:defRPr/>
            </a:pPr>
            <a:r>
              <a:rPr lang="en-US" sz="3600" dirty="0"/>
              <a:t>Guidance chapters</a:t>
            </a:r>
          </a:p>
          <a:p>
            <a:pPr marL="798774" lvl="1" indent="-457200">
              <a:buFont typeface="Arial" panose="020B0604020202020204" pitchFamily="34" charset="0"/>
              <a:buChar char="•"/>
              <a:defRPr/>
            </a:pPr>
            <a:r>
              <a:rPr lang="en-US" sz="3200" dirty="0"/>
              <a:t>Development by RSC members</a:t>
            </a:r>
          </a:p>
          <a:p>
            <a:pPr marL="798774" lvl="1" indent="-457200">
              <a:buFont typeface="Arial" panose="020B0604020202020204" pitchFamily="34" charset="0"/>
              <a:buChar char="•"/>
              <a:defRPr/>
            </a:pPr>
            <a:r>
              <a:rPr lang="en-US" sz="3200" dirty="0"/>
              <a:t>Feedback from Toolkit users</a:t>
            </a:r>
            <a:endParaRPr lang="en-US" dirty="0"/>
          </a:p>
          <a:p>
            <a:pPr marL="0" indent="0">
              <a:buNone/>
            </a:pPr>
            <a:endParaRPr lang="en-US" dirty="0"/>
          </a:p>
        </p:txBody>
      </p:sp>
    </p:spTree>
    <p:extLst>
      <p:ext uri="{BB962C8B-B14F-4D97-AF65-F5344CB8AC3E}">
        <p14:creationId xmlns:p14="http://schemas.microsoft.com/office/powerpoint/2010/main" val="2964475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sp>
        <p:nvSpPr>
          <p:cNvPr id="4" name="Title 3"/>
          <p:cNvSpPr>
            <a:spLocks noGrp="1"/>
          </p:cNvSpPr>
          <p:nvPr>
            <p:ph type="title"/>
          </p:nvPr>
        </p:nvSpPr>
        <p:spPr/>
        <p:txBody>
          <a:bodyPr/>
          <a:lstStyle/>
          <a:p>
            <a:r>
              <a:rPr lang="en-US" sz="6000" dirty="0"/>
              <a:t>Beta Toolkit Content:</a:t>
            </a:r>
            <a:br>
              <a:rPr lang="en-US" sz="6000" dirty="0"/>
            </a:br>
            <a:r>
              <a:rPr lang="en-US" sz="6000" dirty="0"/>
              <a:t>Consultation</a:t>
            </a:r>
          </a:p>
        </p:txBody>
      </p:sp>
      <p:sp>
        <p:nvSpPr>
          <p:cNvPr id="5" name="Text Placeholder 4"/>
          <p:cNvSpPr>
            <a:spLocks noGrp="1"/>
          </p:cNvSpPr>
          <p:nvPr>
            <p:ph type="body" sz="quarter" idx="12"/>
          </p:nvPr>
        </p:nvSpPr>
        <p:spPr>
          <a:xfrm>
            <a:off x="917972" y="2914650"/>
            <a:ext cx="9165487" cy="5201424"/>
          </a:xfrm>
        </p:spPr>
        <p:txBody>
          <a:bodyPr>
            <a:spAutoFit/>
          </a:bodyPr>
          <a:lstStyle/>
          <a:p>
            <a:r>
              <a:rPr lang="en-US" sz="3600" dirty="0"/>
              <a:t>Navigating the LRM/RDA semantic structure</a:t>
            </a:r>
          </a:p>
          <a:p>
            <a:pPr marL="798774" lvl="1" indent="-457200">
              <a:buFont typeface="Arial" panose="020B0604020202020204" pitchFamily="34" charset="0"/>
              <a:buChar char="•"/>
            </a:pPr>
            <a:r>
              <a:rPr lang="en-US" sz="3200" dirty="0"/>
              <a:t>Relationship Matrix </a:t>
            </a:r>
          </a:p>
          <a:p>
            <a:pPr marL="1140348" lvl="2" indent="-457200">
              <a:buFont typeface="Arial" panose="020B0604020202020204" pitchFamily="34" charset="0"/>
              <a:buChar char="•"/>
            </a:pPr>
            <a:r>
              <a:rPr lang="en-US" sz="3200" dirty="0"/>
              <a:t>A text-based browser for all entities and “relationship” elements in hierarchical order</a:t>
            </a:r>
          </a:p>
          <a:p>
            <a:pPr marL="798774" lvl="1" indent="-457200">
              <a:buFont typeface="Arial" panose="020B0604020202020204" pitchFamily="34" charset="0"/>
              <a:buChar char="•"/>
            </a:pPr>
            <a:r>
              <a:rPr lang="en-US" sz="3200" dirty="0"/>
              <a:t>Graphic Browser</a:t>
            </a:r>
          </a:p>
          <a:p>
            <a:pPr marL="1140348" lvl="2" indent="-457200">
              <a:buFont typeface="Arial" panose="020B0604020202020204" pitchFamily="34" charset="0"/>
              <a:buChar char="•"/>
              <a:defRPr/>
            </a:pPr>
            <a:r>
              <a:rPr lang="en-US" sz="3200" dirty="0"/>
              <a:t>A means to show context for an element page</a:t>
            </a:r>
          </a:p>
          <a:p>
            <a:pPr marL="1140348" lvl="2" indent="-457200">
              <a:buFont typeface="Arial" panose="020B0604020202020204" pitchFamily="34" charset="0"/>
              <a:buChar char="•"/>
              <a:defRPr/>
            </a:pPr>
            <a:r>
              <a:rPr lang="en-US" sz="3200" dirty="0"/>
              <a:t>Replaces the expand/collapse browse of the table of contents in the original Toolkit</a:t>
            </a:r>
          </a:p>
          <a:p>
            <a:pPr>
              <a:defRPr/>
            </a:pPr>
            <a:r>
              <a:rPr lang="en-US" sz="3600" dirty="0"/>
              <a:t>RSC members currently reviewing both of these; look to finalize styles before the end of the year</a:t>
            </a:r>
          </a:p>
        </p:txBody>
      </p:sp>
    </p:spTree>
    <p:extLst>
      <p:ext uri="{BB962C8B-B14F-4D97-AF65-F5344CB8AC3E}">
        <p14:creationId xmlns:p14="http://schemas.microsoft.com/office/powerpoint/2010/main" val="2325583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E764046-E4CB-4905-A6DD-942658974F99}"/>
              </a:ext>
            </a:extLst>
          </p:cNvPr>
          <p:cNvSpPr>
            <a:spLocks noGrp="1"/>
          </p:cNvSpPr>
          <p:nvPr>
            <p:ph type="sldNum" sz="quarter" idx="11"/>
          </p:nvPr>
        </p:nvSpPr>
        <p:spPr/>
        <p:txBody>
          <a:bodyPr/>
          <a:lstStyle/>
          <a:p>
            <a:pPr algn="ctr"/>
            <a:fld id="{6B918772-37A3-47DC-BE01-33CAE9FCB74A}" type="slidenum">
              <a:rPr lang="en-US" smtClean="0"/>
              <a:pPr algn="ctr"/>
              <a:t>2</a:t>
            </a:fld>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889000" y="476250"/>
            <a:ext cx="7223988" cy="1143000"/>
          </a:xfrm>
        </p:spPr>
        <p:txBody>
          <a:bodyPr/>
          <a:lstStyle/>
          <a:p>
            <a:r>
              <a:rPr lang="en-US" sz="7200" dirty="0"/>
              <a:t>Getting Started</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89000" y="1924050"/>
            <a:ext cx="10744200" cy="6248400"/>
          </a:xfrm>
        </p:spPr>
        <p:txBody>
          <a:bodyPr/>
          <a:lstStyle/>
          <a:p>
            <a:endParaRPr lang="en-US" dirty="0">
              <a:solidFill>
                <a:srgbClr val="21328A"/>
              </a:solidFill>
            </a:endParaRPr>
          </a:p>
          <a:p>
            <a:pPr marL="285750" indent="-285750">
              <a:lnSpc>
                <a:spcPct val="150000"/>
              </a:lnSpc>
              <a:buFont typeface="Arial"/>
              <a:buChar char="•"/>
            </a:pPr>
            <a:r>
              <a:rPr lang="en-US" sz="4800" dirty="0">
                <a:solidFill>
                  <a:srgbClr val="21328A"/>
                </a:solidFill>
              </a:rPr>
              <a:t>3R Project </a:t>
            </a:r>
          </a:p>
          <a:p>
            <a:pPr marL="1027374" lvl="1" indent="-685800">
              <a:lnSpc>
                <a:spcPct val="150000"/>
              </a:lnSpc>
              <a:buFont typeface="Courier New" panose="02070309020205020404" pitchFamily="49" charset="0"/>
              <a:buChar char="o"/>
            </a:pPr>
            <a:r>
              <a:rPr lang="en-US" sz="4814" dirty="0">
                <a:solidFill>
                  <a:srgbClr val="21328A"/>
                </a:solidFill>
              </a:rPr>
              <a:t>rdatoolkit.org/3RProject </a:t>
            </a:r>
          </a:p>
          <a:p>
            <a:pPr marL="285750" indent="-285750">
              <a:lnSpc>
                <a:spcPct val="150000"/>
              </a:lnSpc>
              <a:buFont typeface="Arial"/>
              <a:buChar char="•"/>
            </a:pPr>
            <a:r>
              <a:rPr lang="en-US" sz="4800" dirty="0">
                <a:solidFill>
                  <a:srgbClr val="21328A"/>
                </a:solidFill>
              </a:rPr>
              <a:t>RDA Toolkit Beta site</a:t>
            </a:r>
          </a:p>
          <a:p>
            <a:pPr marL="1027374" lvl="1" indent="-685800">
              <a:lnSpc>
                <a:spcPct val="150000"/>
              </a:lnSpc>
              <a:buFont typeface="Courier New" panose="02070309020205020404" pitchFamily="49" charset="0"/>
              <a:buChar char="o"/>
            </a:pPr>
            <a:r>
              <a:rPr lang="en-US" sz="4807" dirty="0">
                <a:solidFill>
                  <a:srgbClr val="21328A"/>
                </a:solidFill>
              </a:rPr>
              <a:t>beta.rdatoolkit.org</a:t>
            </a:r>
          </a:p>
          <a:p>
            <a:pPr marL="285750" indent="-285750">
              <a:lnSpc>
                <a:spcPct val="150000"/>
              </a:lnSpc>
              <a:buFont typeface="Arial"/>
              <a:buChar char="•"/>
            </a:pPr>
            <a:r>
              <a:rPr lang="en-US" sz="4800" dirty="0">
                <a:solidFill>
                  <a:srgbClr val="21328A"/>
                </a:solidFill>
              </a:rPr>
              <a:t>RDA Toolkit channel on YouTube</a:t>
            </a:r>
            <a:endParaRPr lang="en-US" dirty="0">
              <a:solidFill>
                <a:srgbClr val="21328A"/>
              </a:solidFill>
            </a:endParaRPr>
          </a:p>
          <a:p>
            <a:endParaRPr lang="en-US" dirty="0"/>
          </a:p>
          <a:p>
            <a:endParaRPr lang="en-US" dirty="0"/>
          </a:p>
          <a:p>
            <a:pPr marL="285750" indent="-285750">
              <a:buFont typeface="Arial"/>
              <a:buChar char="•"/>
            </a:pPr>
            <a:endParaRPr lang="en-US" dirty="0"/>
          </a:p>
          <a:p>
            <a:pPr marL="285750" indent="-285750">
              <a:buFont typeface="Arial"/>
              <a:buChar char="•"/>
            </a:pPr>
            <a:endParaRPr lang="en-US" dirty="0"/>
          </a:p>
        </p:txBody>
      </p:sp>
      <p:sp>
        <p:nvSpPr>
          <p:cNvPr id="2" name="Date Placeholder 1">
            <a:extLst>
              <a:ext uri="{FF2B5EF4-FFF2-40B4-BE49-F238E27FC236}">
                <a16:creationId xmlns:a16="http://schemas.microsoft.com/office/drawing/2014/main" id="{BB8504ED-174B-483D-8A99-BF84193E43D3}"/>
              </a:ext>
            </a:extLst>
          </p:cNvPr>
          <p:cNvSpPr>
            <a:spLocks noGrp="1"/>
          </p:cNvSpPr>
          <p:nvPr>
            <p:ph type="dt" sz="half" idx="10"/>
          </p:nvPr>
        </p:nvSpPr>
        <p:spPr/>
        <p:txBody>
          <a:bodyPr/>
          <a:lstStyle/>
          <a:p>
            <a:r>
              <a:rPr lang="en-US"/>
              <a:t>September 14, 2018</a:t>
            </a:r>
            <a:endParaRPr lang="en-US" dirty="0"/>
          </a:p>
        </p:txBody>
      </p:sp>
    </p:spTree>
    <p:extLst>
      <p:ext uri="{BB962C8B-B14F-4D97-AF65-F5344CB8AC3E}">
        <p14:creationId xmlns:p14="http://schemas.microsoft.com/office/powerpoint/2010/main" val="2569877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20</a:t>
            </a:fld>
            <a:endParaRPr lang="en-US" dirty="0"/>
          </a:p>
        </p:txBody>
      </p:sp>
      <p:sp>
        <p:nvSpPr>
          <p:cNvPr id="4" name="Title 3"/>
          <p:cNvSpPr>
            <a:spLocks noGrp="1"/>
          </p:cNvSpPr>
          <p:nvPr>
            <p:ph type="title"/>
          </p:nvPr>
        </p:nvSpPr>
        <p:spPr/>
        <p:txBody>
          <a:bodyPr/>
          <a:lstStyle/>
          <a:p>
            <a:r>
              <a:rPr lang="en-US" sz="6000" dirty="0"/>
              <a:t>Beta Toolkit Content:</a:t>
            </a:r>
            <a:br>
              <a:rPr lang="en-US" sz="6000" dirty="0"/>
            </a:br>
            <a:r>
              <a:rPr lang="en-US" sz="6000" dirty="0"/>
              <a:t>Development</a:t>
            </a:r>
          </a:p>
        </p:txBody>
      </p:sp>
      <p:sp>
        <p:nvSpPr>
          <p:cNvPr id="5" name="Text Placeholder 4"/>
          <p:cNvSpPr>
            <a:spLocks noGrp="1"/>
          </p:cNvSpPr>
          <p:nvPr>
            <p:ph type="body" sz="quarter" idx="12"/>
          </p:nvPr>
        </p:nvSpPr>
        <p:spPr>
          <a:xfrm>
            <a:off x="917972" y="2914650"/>
            <a:ext cx="9165487" cy="2376676"/>
          </a:xfrm>
        </p:spPr>
        <p:txBody>
          <a:bodyPr>
            <a:spAutoFit/>
          </a:bodyPr>
          <a:lstStyle/>
          <a:p>
            <a:pPr>
              <a:defRPr/>
            </a:pPr>
            <a:r>
              <a:rPr lang="en-US" sz="3600" dirty="0"/>
              <a:t>Examples</a:t>
            </a:r>
          </a:p>
          <a:p>
            <a:pPr marL="798774" lvl="1" indent="-457200">
              <a:buFont typeface="Arial" panose="020B0604020202020204" pitchFamily="34" charset="0"/>
              <a:buChar char="•"/>
              <a:defRPr/>
            </a:pPr>
            <a:r>
              <a:rPr lang="en-US" sz="3200" dirty="0"/>
              <a:t>Ongoing work by the Examples Editor</a:t>
            </a:r>
          </a:p>
          <a:p>
            <a:pPr marL="1140348" lvl="2" indent="-457200">
              <a:buFont typeface="Arial" panose="020B0604020202020204" pitchFamily="34" charset="0"/>
              <a:buChar char="•"/>
              <a:defRPr/>
            </a:pPr>
            <a:r>
              <a:rPr lang="en-US" sz="3200" dirty="0"/>
              <a:t>More examples coming in each Toolkit release</a:t>
            </a:r>
          </a:p>
          <a:p>
            <a:pPr marL="1140348" lvl="2" indent="-457200">
              <a:buFont typeface="Arial" panose="020B0604020202020204" pitchFamily="34" charset="0"/>
              <a:buChar char="•"/>
              <a:defRPr/>
            </a:pPr>
            <a:r>
              <a:rPr lang="en-US" sz="3200" dirty="0"/>
              <a:t>Translations can use different examples</a:t>
            </a:r>
            <a:endParaRPr lang="en-US" dirty="0"/>
          </a:p>
          <a:p>
            <a:pPr marL="0" indent="0">
              <a:buNone/>
            </a:pPr>
            <a:endParaRPr lang="en-US" dirty="0"/>
          </a:p>
        </p:txBody>
      </p:sp>
    </p:spTree>
    <p:extLst>
      <p:ext uri="{BB962C8B-B14F-4D97-AF65-F5344CB8AC3E}">
        <p14:creationId xmlns:p14="http://schemas.microsoft.com/office/powerpoint/2010/main" val="656031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21</a:t>
            </a:fld>
            <a:endParaRPr lang="en-US" dirty="0"/>
          </a:p>
        </p:txBody>
      </p:sp>
      <p:sp>
        <p:nvSpPr>
          <p:cNvPr id="4" name="Title 3"/>
          <p:cNvSpPr>
            <a:spLocks noGrp="1"/>
          </p:cNvSpPr>
          <p:nvPr>
            <p:ph type="title"/>
          </p:nvPr>
        </p:nvSpPr>
        <p:spPr/>
        <p:txBody>
          <a:bodyPr/>
          <a:lstStyle/>
          <a:p>
            <a:r>
              <a:rPr lang="en-US" sz="6000" dirty="0"/>
              <a:t>New Activities Arising from the 3R Project</a:t>
            </a:r>
          </a:p>
        </p:txBody>
      </p:sp>
      <p:sp>
        <p:nvSpPr>
          <p:cNvPr id="5" name="Text Placeholder 4"/>
          <p:cNvSpPr>
            <a:spLocks noGrp="1"/>
          </p:cNvSpPr>
          <p:nvPr>
            <p:ph type="body" sz="quarter" idx="12"/>
          </p:nvPr>
        </p:nvSpPr>
        <p:spPr>
          <a:xfrm>
            <a:off x="917972" y="2914650"/>
            <a:ext cx="9165487" cy="4623445"/>
          </a:xfrm>
        </p:spPr>
        <p:txBody>
          <a:bodyPr>
            <a:spAutoFit/>
          </a:bodyPr>
          <a:lstStyle/>
          <a:p>
            <a:r>
              <a:rPr lang="en-US" sz="3600" dirty="0"/>
              <a:t>Develop examples of application profiles</a:t>
            </a:r>
          </a:p>
          <a:p>
            <a:pPr marL="798774" lvl="1" indent="-457200">
              <a:buFont typeface="Arial" panose="020B0604020202020204" pitchFamily="34" charset="0"/>
              <a:buChar char="•"/>
            </a:pPr>
            <a:r>
              <a:rPr lang="en-US" sz="3200" dirty="0"/>
              <a:t>Liaise with Policy Statement agencies</a:t>
            </a:r>
          </a:p>
          <a:p>
            <a:pPr marL="1140348" lvl="2" indent="-457200">
              <a:buFont typeface="Arial" panose="020B0604020202020204" pitchFamily="34" charset="0"/>
              <a:buChar char="•"/>
            </a:pPr>
            <a:r>
              <a:rPr lang="en-US" sz="3200" dirty="0"/>
              <a:t>Major work must wait until English text is stabilized</a:t>
            </a:r>
          </a:p>
          <a:p>
            <a:r>
              <a:rPr lang="en-US" sz="3600" dirty="0"/>
              <a:t>Directed development of specific topics, e.g.:</a:t>
            </a:r>
          </a:p>
          <a:p>
            <a:pPr marL="798774" lvl="1" indent="-457200">
              <a:buFont typeface="Arial" panose="020B0604020202020204" pitchFamily="34" charset="0"/>
              <a:buChar char="•"/>
            </a:pPr>
            <a:r>
              <a:rPr lang="en-US" sz="3200" dirty="0"/>
              <a:t>Further refining use of Collective Agent</a:t>
            </a:r>
          </a:p>
          <a:p>
            <a:pPr marL="798774" lvl="1" indent="-457200">
              <a:buFont typeface="Arial" panose="020B0604020202020204" pitchFamily="34" charset="0"/>
              <a:buChar char="•"/>
            </a:pPr>
            <a:r>
              <a:rPr lang="en-US" sz="3200" dirty="0"/>
              <a:t>Implementation of “extent” recommendations from ALA in 2013 (6JSC/ALA/Discussion 1)</a:t>
            </a:r>
          </a:p>
          <a:p>
            <a:endParaRPr lang="en-US" sz="3044" dirty="0"/>
          </a:p>
        </p:txBody>
      </p:sp>
    </p:spTree>
    <p:extLst>
      <p:ext uri="{BB962C8B-B14F-4D97-AF65-F5344CB8AC3E}">
        <p14:creationId xmlns:p14="http://schemas.microsoft.com/office/powerpoint/2010/main" val="2404115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22</a:t>
            </a:fld>
            <a:endParaRPr lang="en-US" dirty="0"/>
          </a:p>
        </p:txBody>
      </p:sp>
      <p:sp>
        <p:nvSpPr>
          <p:cNvPr id="4" name="Title 3"/>
          <p:cNvSpPr>
            <a:spLocks noGrp="1"/>
          </p:cNvSpPr>
          <p:nvPr>
            <p:ph type="title"/>
          </p:nvPr>
        </p:nvSpPr>
        <p:spPr/>
        <p:txBody>
          <a:bodyPr/>
          <a:lstStyle/>
          <a:p>
            <a:r>
              <a:rPr lang="en-US" sz="6000" dirty="0"/>
              <a:t>RSC’s New Governance Model</a:t>
            </a:r>
          </a:p>
        </p:txBody>
      </p:sp>
      <p:sp>
        <p:nvSpPr>
          <p:cNvPr id="5" name="Text Placeholder 4"/>
          <p:cNvSpPr>
            <a:spLocks noGrp="1"/>
          </p:cNvSpPr>
          <p:nvPr>
            <p:ph type="body" sz="quarter" idx="12"/>
          </p:nvPr>
        </p:nvSpPr>
        <p:spPr>
          <a:xfrm>
            <a:off x="917972" y="2914650"/>
            <a:ext cx="9165487" cy="5632311"/>
          </a:xfrm>
        </p:spPr>
        <p:txBody>
          <a:bodyPr>
            <a:spAutoFit/>
          </a:bodyPr>
          <a:lstStyle/>
          <a:p>
            <a:r>
              <a:rPr lang="en-US" sz="3600" dirty="0"/>
              <a:t>New members and representation</a:t>
            </a:r>
          </a:p>
          <a:p>
            <a:pPr marL="798774" lvl="1" indent="-457200">
              <a:buFont typeface="Arial" panose="020B0604020202020204" pitchFamily="34" charset="0"/>
              <a:buChar char="•"/>
            </a:pPr>
            <a:r>
              <a:rPr lang="en-US" sz="3200" dirty="0"/>
              <a:t>New regions with reps: </a:t>
            </a:r>
            <a:br>
              <a:rPr lang="en-US" sz="3200" dirty="0"/>
            </a:br>
            <a:r>
              <a:rPr lang="en-US" sz="3200" dirty="0"/>
              <a:t>Europe, North America, Oceania</a:t>
            </a:r>
          </a:p>
          <a:p>
            <a:pPr marL="798774" lvl="1" indent="-457200">
              <a:buFont typeface="Arial" panose="020B0604020202020204" pitchFamily="34" charset="0"/>
              <a:buChar char="•"/>
            </a:pPr>
            <a:r>
              <a:rPr lang="en-US" sz="3200" dirty="0"/>
              <a:t>New regions with reps to come:</a:t>
            </a:r>
            <a:br>
              <a:rPr lang="en-US" sz="3200" dirty="0"/>
            </a:br>
            <a:r>
              <a:rPr lang="en-US" sz="3200" dirty="0"/>
              <a:t>Africa, Asia, Latin America and the Caribbean</a:t>
            </a:r>
          </a:p>
          <a:p>
            <a:r>
              <a:rPr lang="en-US" sz="3600" dirty="0"/>
              <a:t>Impact of internationalization</a:t>
            </a:r>
          </a:p>
          <a:p>
            <a:pPr marL="798774" lvl="1" indent="-457200">
              <a:buFont typeface="Arial" panose="020B0604020202020204" pitchFamily="34" charset="0"/>
              <a:buChar char="•"/>
            </a:pPr>
            <a:r>
              <a:rPr lang="en-US" sz="3200" dirty="0"/>
              <a:t>Regional representatives bring different cataloging perspectives to the discussion</a:t>
            </a:r>
          </a:p>
          <a:p>
            <a:pPr marL="1140348" lvl="2" indent="-457200">
              <a:buFont typeface="Arial" panose="020B0604020202020204" pitchFamily="34" charset="0"/>
              <a:buChar char="•"/>
            </a:pPr>
            <a:r>
              <a:rPr lang="en-US" sz="3200" dirty="0"/>
              <a:t>Instructions must be flexible while also ensuring data compatibility across cataloging agencies</a:t>
            </a:r>
          </a:p>
        </p:txBody>
      </p:sp>
    </p:spTree>
    <p:extLst>
      <p:ext uri="{BB962C8B-B14F-4D97-AF65-F5344CB8AC3E}">
        <p14:creationId xmlns:p14="http://schemas.microsoft.com/office/powerpoint/2010/main" val="1721956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23</a:t>
            </a:fld>
            <a:endParaRPr lang="en-US" dirty="0"/>
          </a:p>
        </p:txBody>
      </p:sp>
      <p:sp>
        <p:nvSpPr>
          <p:cNvPr id="4" name="Title 3"/>
          <p:cNvSpPr>
            <a:spLocks noGrp="1"/>
          </p:cNvSpPr>
          <p:nvPr>
            <p:ph type="title"/>
          </p:nvPr>
        </p:nvSpPr>
        <p:spPr/>
        <p:txBody>
          <a:bodyPr/>
          <a:lstStyle/>
          <a:p>
            <a:r>
              <a:rPr lang="en-US" sz="6000" dirty="0"/>
              <a:t>RSC’s New Governance Model</a:t>
            </a:r>
          </a:p>
        </p:txBody>
      </p:sp>
      <p:sp>
        <p:nvSpPr>
          <p:cNvPr id="5" name="Text Placeholder 4"/>
          <p:cNvSpPr>
            <a:spLocks noGrp="1"/>
          </p:cNvSpPr>
          <p:nvPr>
            <p:ph type="body" sz="quarter" idx="12"/>
          </p:nvPr>
        </p:nvSpPr>
        <p:spPr>
          <a:xfrm>
            <a:off x="917972" y="2914650"/>
            <a:ext cx="9165487" cy="5632311"/>
          </a:xfrm>
        </p:spPr>
        <p:txBody>
          <a:bodyPr>
            <a:spAutoFit/>
          </a:bodyPr>
          <a:lstStyle/>
          <a:p>
            <a:r>
              <a:rPr lang="en-US" sz="3600" dirty="0"/>
              <a:t>Develop consultation procedures and communication with RDA communities</a:t>
            </a:r>
          </a:p>
          <a:p>
            <a:pPr marL="798774" lvl="1" indent="-457200">
              <a:buFont typeface="Arial" panose="020B0604020202020204" pitchFamily="34" charset="0"/>
              <a:buChar char="•"/>
            </a:pPr>
            <a:r>
              <a:rPr lang="en-US" sz="3200" dirty="0"/>
              <a:t>Reopen a proposal process</a:t>
            </a:r>
          </a:p>
          <a:p>
            <a:pPr marL="1140348" lvl="2" indent="-457200">
              <a:buFont typeface="Arial" panose="020B0604020202020204" pitchFamily="34" charset="0"/>
              <a:buChar char="•"/>
            </a:pPr>
            <a:r>
              <a:rPr lang="en-US" sz="3200" dirty="0"/>
              <a:t>But it will be different from the previous model</a:t>
            </a:r>
          </a:p>
          <a:p>
            <a:pPr marL="798774" lvl="1" indent="-457200">
              <a:buFont typeface="Arial" panose="020B0604020202020204" pitchFamily="34" charset="0"/>
              <a:buChar char="•"/>
            </a:pPr>
            <a:r>
              <a:rPr lang="en-US" sz="3200" dirty="0"/>
              <a:t>Ensure outreach to wider communities and to special communities</a:t>
            </a:r>
          </a:p>
          <a:p>
            <a:pPr marL="1140348" lvl="2" indent="-457200">
              <a:buFont typeface="Arial" panose="020B0604020202020204" pitchFamily="34" charset="0"/>
              <a:buChar char="•"/>
            </a:pPr>
            <a:r>
              <a:rPr lang="en-US" sz="3200" dirty="0"/>
              <a:t>For the former, in part through the new position, </a:t>
            </a:r>
            <a:br>
              <a:rPr lang="en-US" sz="3200" dirty="0"/>
            </a:br>
            <a:r>
              <a:rPr lang="en-US" sz="3200" dirty="0"/>
              <a:t>Wider Community Engagement Officer</a:t>
            </a:r>
          </a:p>
          <a:p>
            <a:pPr marL="1140348" lvl="2" indent="-457200">
              <a:buFont typeface="Arial" panose="020B0604020202020204" pitchFamily="34" charset="0"/>
              <a:buChar char="•"/>
            </a:pPr>
            <a:r>
              <a:rPr lang="en-US" sz="3200" dirty="0"/>
              <a:t>For the latter, participation in RSC Working Groups</a:t>
            </a:r>
            <a:endParaRPr lang="en-US" sz="3600" dirty="0"/>
          </a:p>
        </p:txBody>
      </p:sp>
    </p:spTree>
    <p:extLst>
      <p:ext uri="{BB962C8B-B14F-4D97-AF65-F5344CB8AC3E}">
        <p14:creationId xmlns:p14="http://schemas.microsoft.com/office/powerpoint/2010/main" val="484129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September 14, 2018</a:t>
            </a:r>
            <a:endParaRPr lang="en-US" dirty="0"/>
          </a:p>
        </p:txBody>
      </p:sp>
      <p:sp>
        <p:nvSpPr>
          <p:cNvPr id="3" name="Slide Number Placeholder 2"/>
          <p:cNvSpPr>
            <a:spLocks noGrp="1"/>
          </p:cNvSpPr>
          <p:nvPr>
            <p:ph type="sldNum" sz="quarter" idx="11"/>
          </p:nvPr>
        </p:nvSpPr>
        <p:spPr/>
        <p:txBody>
          <a:bodyPr/>
          <a:lstStyle/>
          <a:p>
            <a:pPr algn="ctr"/>
            <a:fld id="{6B918772-37A3-47DC-BE01-33CAE9FCB74A}" type="slidenum">
              <a:rPr lang="en-US" smtClean="0"/>
              <a:pPr algn="ctr"/>
              <a:t>24</a:t>
            </a:fld>
            <a:endParaRPr lang="en-US" dirty="0"/>
          </a:p>
        </p:txBody>
      </p:sp>
      <p:sp>
        <p:nvSpPr>
          <p:cNvPr id="4" name="Title 3"/>
          <p:cNvSpPr>
            <a:spLocks noGrp="1"/>
          </p:cNvSpPr>
          <p:nvPr>
            <p:ph type="title"/>
          </p:nvPr>
        </p:nvSpPr>
        <p:spPr>
          <a:xfrm>
            <a:off x="897811" y="520700"/>
            <a:ext cx="6635150" cy="1015663"/>
          </a:xfrm>
        </p:spPr>
        <p:txBody>
          <a:bodyPr wrap="none">
            <a:spAutoFit/>
          </a:bodyPr>
          <a:lstStyle/>
          <a:p>
            <a:r>
              <a:rPr lang="en-US" sz="6000" dirty="0"/>
              <a:t>RSC Working Groups</a:t>
            </a:r>
          </a:p>
        </p:txBody>
      </p:sp>
      <p:sp>
        <p:nvSpPr>
          <p:cNvPr id="5" name="Text Placeholder 4"/>
          <p:cNvSpPr>
            <a:spLocks noGrp="1"/>
          </p:cNvSpPr>
          <p:nvPr>
            <p:ph type="body" sz="quarter" idx="12"/>
          </p:nvPr>
        </p:nvSpPr>
        <p:spPr>
          <a:xfrm>
            <a:off x="917972" y="2914650"/>
            <a:ext cx="9165487" cy="5632311"/>
          </a:xfrm>
        </p:spPr>
        <p:txBody>
          <a:bodyPr>
            <a:spAutoFit/>
          </a:bodyPr>
          <a:lstStyle/>
          <a:p>
            <a:r>
              <a:rPr lang="en-US" sz="3600" dirty="0"/>
              <a:t>Task and finish groups created around a particular need</a:t>
            </a:r>
          </a:p>
          <a:p>
            <a:pPr marL="798774" lvl="1" indent="-457200">
              <a:buFont typeface="Arial" panose="020B0604020202020204" pitchFamily="34" charset="0"/>
              <a:buChar char="•"/>
            </a:pPr>
            <a:r>
              <a:rPr lang="en-US" sz="3200" dirty="0"/>
              <a:t>Membership must be from multiple regions</a:t>
            </a:r>
          </a:p>
          <a:p>
            <a:pPr marL="1140348" lvl="2" indent="-457200">
              <a:buFont typeface="Arial" panose="020B0604020202020204" pitchFamily="34" charset="0"/>
              <a:buChar char="•"/>
            </a:pPr>
            <a:r>
              <a:rPr lang="en-US" sz="3200" dirty="0"/>
              <a:t>Members often have subject or format expertise</a:t>
            </a:r>
          </a:p>
          <a:p>
            <a:pPr marL="798774" lvl="1" indent="-457200">
              <a:buFont typeface="Arial" panose="020B0604020202020204" pitchFamily="34" charset="0"/>
              <a:buChar char="•"/>
            </a:pPr>
            <a:r>
              <a:rPr lang="en-US" sz="3200" dirty="0"/>
              <a:t>Terms of Reference reviewed and updated annually by the RSC</a:t>
            </a:r>
          </a:p>
          <a:p>
            <a:pPr marL="798774" lvl="1" indent="-457200">
              <a:buFont typeface="Arial" panose="020B0604020202020204" pitchFamily="34" charset="0"/>
              <a:buChar char="•"/>
            </a:pPr>
            <a:r>
              <a:rPr lang="en-US" sz="3200" dirty="0"/>
              <a:t>Create reports and/or proposals for RSC consideration</a:t>
            </a:r>
          </a:p>
          <a:p>
            <a:pPr marL="798774" lvl="1" indent="-457200">
              <a:buFont typeface="Arial" panose="020B0604020202020204" pitchFamily="34" charset="0"/>
              <a:buChar char="•"/>
            </a:pPr>
            <a:r>
              <a:rPr lang="en-US" sz="3200" dirty="0"/>
              <a:t>The RSC expects to form an Archives Working Group in 2019</a:t>
            </a:r>
          </a:p>
        </p:txBody>
      </p:sp>
    </p:spTree>
    <p:extLst>
      <p:ext uri="{BB962C8B-B14F-4D97-AF65-F5344CB8AC3E}">
        <p14:creationId xmlns:p14="http://schemas.microsoft.com/office/powerpoint/2010/main" val="3177332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A78E7E-9D3A-4F33-83F5-FA0DD10080C7}"/>
              </a:ext>
            </a:extLst>
          </p:cNvPr>
          <p:cNvSpPr>
            <a:spLocks noGrp="1"/>
          </p:cNvSpPr>
          <p:nvPr>
            <p:ph idx="1"/>
          </p:nvPr>
        </p:nvSpPr>
        <p:spPr>
          <a:xfrm>
            <a:off x="631312" y="1847850"/>
            <a:ext cx="12106792" cy="5392887"/>
          </a:xfrm>
        </p:spPr>
        <p:txBody>
          <a:bodyPr/>
          <a:lstStyle/>
          <a:p>
            <a:r>
              <a:rPr lang="en-US" sz="6000" dirty="0">
                <a:solidFill>
                  <a:schemeClr val="tx2"/>
                </a:solidFill>
              </a:rPr>
              <a:t>Update on NARDAC: </a:t>
            </a:r>
          </a:p>
          <a:p>
            <a:r>
              <a:rPr lang="en-US" sz="6000" dirty="0">
                <a:solidFill>
                  <a:schemeClr val="tx2"/>
                </a:solidFill>
              </a:rPr>
              <a:t>The North American RDA Committee</a:t>
            </a:r>
          </a:p>
          <a:p>
            <a:endParaRPr lang="en-US" sz="4400" dirty="0">
              <a:solidFill>
                <a:schemeClr val="tx2"/>
              </a:solidFill>
            </a:endParaRPr>
          </a:p>
          <a:p>
            <a:endParaRPr lang="en-US" sz="2690" dirty="0">
              <a:solidFill>
                <a:schemeClr val="tx2"/>
              </a:solidFill>
            </a:endParaRPr>
          </a:p>
          <a:p>
            <a:r>
              <a:rPr lang="en-US" sz="4000" dirty="0">
                <a:solidFill>
                  <a:schemeClr val="tx2"/>
                </a:solidFill>
              </a:rPr>
              <a:t>Thomas Brenndorfer</a:t>
            </a:r>
          </a:p>
          <a:p>
            <a:endParaRPr lang="en-US" sz="2391" dirty="0">
              <a:solidFill>
                <a:schemeClr val="tx2"/>
              </a:solidFill>
            </a:endParaRPr>
          </a:p>
          <a:p>
            <a:r>
              <a:rPr lang="en-US" sz="2391" dirty="0">
                <a:solidFill>
                  <a:schemeClr val="tx2"/>
                </a:solidFill>
              </a:rPr>
              <a:t>NARDAC Representative to the RDA Steering Committee</a:t>
            </a:r>
          </a:p>
          <a:p>
            <a:r>
              <a:rPr lang="en-US" sz="2391" dirty="0">
                <a:solidFill>
                  <a:schemeClr val="tx2"/>
                </a:solidFill>
              </a:rPr>
              <a:t>1 of 2 Canadian Committee on Cataloguing (CCC) representatives to NARDAC</a:t>
            </a:r>
          </a:p>
          <a:p>
            <a:r>
              <a:rPr lang="en-US" sz="2391" dirty="0">
                <a:solidFill>
                  <a:schemeClr val="tx2"/>
                </a:solidFill>
              </a:rPr>
              <a:t>1 of 2 Canadian Federation of Library Associations representatives to the CCC</a:t>
            </a:r>
          </a:p>
          <a:p>
            <a:r>
              <a:rPr lang="en-US" sz="2391" dirty="0">
                <a:solidFill>
                  <a:schemeClr val="tx2"/>
                </a:solidFill>
              </a:rPr>
              <a:t>Librarian, Guelph Public Library, Ontario, Canada</a:t>
            </a:r>
          </a:p>
        </p:txBody>
      </p:sp>
      <p:sp>
        <p:nvSpPr>
          <p:cNvPr id="3" name="Date Placeholder 2">
            <a:extLst>
              <a:ext uri="{FF2B5EF4-FFF2-40B4-BE49-F238E27FC236}">
                <a16:creationId xmlns:a16="http://schemas.microsoft.com/office/drawing/2014/main" id="{1F8D650B-3A40-4003-B4F0-A06627821119}"/>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B942BA25-54B9-4A22-AA42-CB35913855D1}"/>
              </a:ext>
            </a:extLst>
          </p:cNvPr>
          <p:cNvSpPr>
            <a:spLocks noGrp="1"/>
          </p:cNvSpPr>
          <p:nvPr>
            <p:ph type="sldNum" sz="quarter" idx="11"/>
          </p:nvPr>
        </p:nvSpPr>
        <p:spPr/>
        <p:txBody>
          <a:bodyPr/>
          <a:lstStyle/>
          <a:p>
            <a:pPr algn="ctr"/>
            <a:fld id="{6B918772-37A3-47DC-BE01-33CAE9FCB74A}" type="slidenum">
              <a:rPr lang="en-US" smtClean="0"/>
              <a:pPr algn="ctr"/>
              <a:t>25</a:t>
            </a:fld>
            <a:endParaRPr lang="en-US" dirty="0"/>
          </a:p>
        </p:txBody>
      </p:sp>
    </p:spTree>
    <p:extLst>
      <p:ext uri="{BB962C8B-B14F-4D97-AF65-F5344CB8AC3E}">
        <p14:creationId xmlns:p14="http://schemas.microsoft.com/office/powerpoint/2010/main" val="4174218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8E4E1-318C-4089-8888-1CFD3F02885F}"/>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prstGeom prst="rect">
            <a:avLst/>
          </a:prstGeom>
        </p:spPr>
        <p:txBody>
          <a:bodyPr/>
          <a:lstStyle/>
          <a:p>
            <a:r>
              <a:rPr lang="en-US" sz="5977" dirty="0"/>
              <a:t>What is NARDAC?</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prstGeom prst="rect">
            <a:avLst/>
          </a:prstGeom>
        </p:spPr>
        <p:txBody>
          <a:bodyPr/>
          <a:lstStyle/>
          <a:p>
            <a:pPr marL="341574" indent="-341574">
              <a:buFont typeface="Arial" panose="020B0604020202020204" pitchFamily="34" charset="0"/>
              <a:buChar char="•"/>
            </a:pPr>
            <a:r>
              <a:rPr lang="en-US" sz="2988" b="1" dirty="0"/>
              <a:t>N</a:t>
            </a:r>
            <a:r>
              <a:rPr lang="en-US" sz="2391" dirty="0"/>
              <a:t>orth </a:t>
            </a:r>
            <a:r>
              <a:rPr lang="en-US" sz="2988" b="1" dirty="0"/>
              <a:t>A</a:t>
            </a:r>
            <a:r>
              <a:rPr lang="en-US" sz="2391" dirty="0"/>
              <a:t>merican </a:t>
            </a:r>
            <a:r>
              <a:rPr lang="en-US" sz="2988" b="1" dirty="0"/>
              <a:t>RDA</a:t>
            </a:r>
            <a:r>
              <a:rPr lang="en-US" sz="2391" dirty="0"/>
              <a:t> </a:t>
            </a:r>
            <a:r>
              <a:rPr lang="en-US" sz="2988" b="1" dirty="0"/>
              <a:t>C</a:t>
            </a:r>
            <a:r>
              <a:rPr lang="en-US" sz="2391" dirty="0"/>
              <a:t>ommittee</a:t>
            </a:r>
          </a:p>
          <a:p>
            <a:pPr marL="341574" indent="-341574">
              <a:buFont typeface="Arial" panose="020B0604020202020204" pitchFamily="34" charset="0"/>
              <a:buChar char="•"/>
            </a:pPr>
            <a:endParaRPr lang="en-US" sz="2391" dirty="0"/>
          </a:p>
          <a:p>
            <a:pPr marL="341574" indent="-341574">
              <a:buFont typeface="Arial" panose="020B0604020202020204" pitchFamily="34" charset="0"/>
              <a:buChar char="•"/>
            </a:pPr>
            <a:r>
              <a:rPr lang="en-US" sz="2391" dirty="0"/>
              <a:t>Formed in January 2018 to represent the North American region on the RDA Steering Committee (RSC)</a:t>
            </a:r>
          </a:p>
        </p:txBody>
      </p:sp>
      <p:sp>
        <p:nvSpPr>
          <p:cNvPr id="3" name="Slide Number Placeholder 2">
            <a:extLst>
              <a:ext uri="{FF2B5EF4-FFF2-40B4-BE49-F238E27FC236}">
                <a16:creationId xmlns:a16="http://schemas.microsoft.com/office/drawing/2014/main" id="{342310AC-3473-43EC-8134-1E5FCF2FCC4E}"/>
              </a:ext>
            </a:extLst>
          </p:cNvPr>
          <p:cNvSpPr>
            <a:spLocks noGrp="1"/>
          </p:cNvSpPr>
          <p:nvPr>
            <p:ph type="sldNum" sz="quarter" idx="11"/>
          </p:nvPr>
        </p:nvSpPr>
        <p:spPr/>
        <p:txBody>
          <a:bodyPr/>
          <a:lstStyle/>
          <a:p>
            <a:pPr algn="ctr"/>
            <a:fld id="{6B918772-37A3-47DC-BE01-33CAE9FCB74A}" type="slidenum">
              <a:rPr lang="en-US" smtClean="0"/>
              <a:pPr algn="ctr"/>
              <a:t>26</a:t>
            </a:fld>
            <a:endParaRPr lang="en-US" dirty="0"/>
          </a:p>
        </p:txBody>
      </p:sp>
    </p:spTree>
    <p:extLst>
      <p:ext uri="{BB962C8B-B14F-4D97-AF65-F5344CB8AC3E}">
        <p14:creationId xmlns:p14="http://schemas.microsoft.com/office/powerpoint/2010/main" val="285326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8E4E1-318C-4089-8888-1CFD3F02885F}"/>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897811" y="1627206"/>
            <a:ext cx="7053201" cy="1674646"/>
          </a:xfrm>
        </p:spPr>
        <p:txBody>
          <a:bodyPr/>
          <a:lstStyle/>
          <a:p>
            <a:pPr algn="l"/>
            <a:r>
              <a:rPr lang="en-US" sz="5977" dirty="0"/>
              <a:t>UN </a:t>
            </a:r>
            <a:r>
              <a:rPr lang="en-US" sz="5977" dirty="0" err="1"/>
              <a:t>Geoscheme</a:t>
            </a:r>
            <a:r>
              <a:rPr lang="en-US" sz="5977" dirty="0"/>
              <a:t> for North America</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p:txBody>
          <a:bodyPr/>
          <a:lstStyle/>
          <a:p>
            <a:pPr marL="341574" indent="-341574">
              <a:lnSpc>
                <a:spcPct val="150000"/>
              </a:lnSpc>
              <a:buFont typeface="Arial" panose="020B0604020202020204" pitchFamily="34" charset="0"/>
              <a:buChar char="•"/>
            </a:pPr>
            <a:endParaRPr lang="en-US" sz="2391" dirty="0"/>
          </a:p>
          <a:p>
            <a:pPr marL="341574" indent="-341574">
              <a:lnSpc>
                <a:spcPct val="150000"/>
              </a:lnSpc>
              <a:buFont typeface="Arial" panose="020B0604020202020204" pitchFamily="34" charset="0"/>
              <a:buChar char="•"/>
            </a:pPr>
            <a:r>
              <a:rPr lang="en-US" sz="2391" dirty="0"/>
              <a:t>Bermuda</a:t>
            </a:r>
          </a:p>
          <a:p>
            <a:pPr marL="341574" indent="-341574">
              <a:lnSpc>
                <a:spcPct val="150000"/>
              </a:lnSpc>
              <a:buFont typeface="Arial" panose="020B0604020202020204" pitchFamily="34" charset="0"/>
              <a:buChar char="•"/>
            </a:pPr>
            <a:r>
              <a:rPr lang="en-US" sz="2391" dirty="0"/>
              <a:t>Canada </a:t>
            </a:r>
          </a:p>
          <a:p>
            <a:pPr marL="341574" indent="-341574">
              <a:lnSpc>
                <a:spcPct val="150000"/>
              </a:lnSpc>
              <a:buFont typeface="Arial" panose="020B0604020202020204" pitchFamily="34" charset="0"/>
              <a:buChar char="•"/>
            </a:pPr>
            <a:r>
              <a:rPr lang="en-US" sz="2391" dirty="0"/>
              <a:t>Greenland</a:t>
            </a:r>
          </a:p>
          <a:p>
            <a:pPr marL="341574" indent="-341574">
              <a:lnSpc>
                <a:spcPct val="150000"/>
              </a:lnSpc>
              <a:buFont typeface="Arial" panose="020B0604020202020204" pitchFamily="34" charset="0"/>
              <a:buChar char="•"/>
            </a:pPr>
            <a:r>
              <a:rPr lang="en-US" sz="2391" dirty="0"/>
              <a:t>Saint Pierre and Miquelon</a:t>
            </a:r>
          </a:p>
          <a:p>
            <a:pPr marL="341574" indent="-341574">
              <a:lnSpc>
                <a:spcPct val="150000"/>
              </a:lnSpc>
              <a:buFont typeface="Arial" panose="020B0604020202020204" pitchFamily="34" charset="0"/>
              <a:buChar char="•"/>
            </a:pPr>
            <a:r>
              <a:rPr lang="en-US" sz="2391" dirty="0"/>
              <a:t>United States of America</a:t>
            </a:r>
          </a:p>
        </p:txBody>
      </p:sp>
      <p:sp>
        <p:nvSpPr>
          <p:cNvPr id="3" name="Slide Number Placeholder 2">
            <a:extLst>
              <a:ext uri="{FF2B5EF4-FFF2-40B4-BE49-F238E27FC236}">
                <a16:creationId xmlns:a16="http://schemas.microsoft.com/office/drawing/2014/main" id="{29518E42-12B7-4F60-B0B8-17AD54B4D66B}"/>
              </a:ext>
            </a:extLst>
          </p:cNvPr>
          <p:cNvSpPr>
            <a:spLocks noGrp="1"/>
          </p:cNvSpPr>
          <p:nvPr>
            <p:ph type="sldNum" sz="quarter" idx="11"/>
          </p:nvPr>
        </p:nvSpPr>
        <p:spPr/>
        <p:txBody>
          <a:bodyPr/>
          <a:lstStyle/>
          <a:p>
            <a:pPr algn="ctr"/>
            <a:fld id="{6B918772-37A3-47DC-BE01-33CAE9FCB74A}" type="slidenum">
              <a:rPr lang="en-US" smtClean="0"/>
              <a:pPr algn="ctr"/>
              <a:t>27</a:t>
            </a:fld>
            <a:endParaRPr lang="en-US" dirty="0"/>
          </a:p>
        </p:txBody>
      </p:sp>
    </p:spTree>
    <p:extLst>
      <p:ext uri="{BB962C8B-B14F-4D97-AF65-F5344CB8AC3E}">
        <p14:creationId xmlns:p14="http://schemas.microsoft.com/office/powerpoint/2010/main" val="987326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8E4E1-318C-4089-8888-1CFD3F02885F}"/>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897810" y="1627206"/>
            <a:ext cx="9273413" cy="1414911"/>
          </a:xfrm>
        </p:spPr>
        <p:txBody>
          <a:bodyPr/>
          <a:lstStyle/>
          <a:p>
            <a:r>
              <a:rPr lang="en-US" sz="5977" dirty="0"/>
              <a:t>NARDAC Communities</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97810" y="3301852"/>
            <a:ext cx="10070412" cy="4269637"/>
          </a:xfrm>
        </p:spPr>
        <p:txBody>
          <a:bodyPr/>
          <a:lstStyle/>
          <a:p>
            <a:pPr marL="341574" indent="-341574">
              <a:lnSpc>
                <a:spcPct val="150000"/>
              </a:lnSpc>
              <a:buFont typeface="Arial" panose="020B0604020202020204" pitchFamily="34" charset="0"/>
              <a:buChar char="•"/>
            </a:pPr>
            <a:r>
              <a:rPr lang="en-US" sz="2391" dirty="0"/>
              <a:t>United States</a:t>
            </a:r>
          </a:p>
          <a:p>
            <a:pPr marL="683148" lvl="1" indent="-341574">
              <a:lnSpc>
                <a:spcPct val="150000"/>
              </a:lnSpc>
              <a:buFont typeface="Courier New" panose="02070309020205020404" pitchFamily="49" charset="0"/>
              <a:buChar char="o"/>
            </a:pPr>
            <a:r>
              <a:rPr lang="en-US" sz="2092" dirty="0"/>
              <a:t>American Library Association (ALA)</a:t>
            </a:r>
          </a:p>
          <a:p>
            <a:pPr marL="683148" lvl="1" indent="-341574">
              <a:lnSpc>
                <a:spcPct val="150000"/>
              </a:lnSpc>
              <a:buFont typeface="Courier New" panose="02070309020205020404" pitchFamily="49" charset="0"/>
              <a:buChar char="o"/>
            </a:pPr>
            <a:r>
              <a:rPr lang="en-US" sz="2092" dirty="0"/>
              <a:t>Library of Congress (LC)</a:t>
            </a:r>
          </a:p>
          <a:p>
            <a:pPr marL="341574" indent="-341574">
              <a:lnSpc>
                <a:spcPct val="150000"/>
              </a:lnSpc>
              <a:buFont typeface="Arial" panose="020B0604020202020204" pitchFamily="34" charset="0"/>
              <a:buChar char="•"/>
            </a:pPr>
            <a:r>
              <a:rPr lang="en-US" sz="2391" dirty="0"/>
              <a:t>Canada</a:t>
            </a:r>
          </a:p>
          <a:p>
            <a:pPr marL="683148" lvl="1" indent="-341574">
              <a:lnSpc>
                <a:spcPct val="150000"/>
              </a:lnSpc>
              <a:buFont typeface="Courier New" panose="02070309020205020404" pitchFamily="49" charset="0"/>
              <a:buChar char="o"/>
            </a:pPr>
            <a:r>
              <a:rPr lang="en-US" sz="2092" dirty="0"/>
              <a:t>Canadian Committee on Cataloguing (CCC)</a:t>
            </a:r>
          </a:p>
          <a:p>
            <a:pPr marL="683148" lvl="1" indent="-341574">
              <a:lnSpc>
                <a:spcPct val="150000"/>
              </a:lnSpc>
              <a:buFont typeface="Courier New" panose="02070309020205020404" pitchFamily="49" charset="0"/>
              <a:buChar char="o"/>
            </a:pPr>
            <a:endParaRPr lang="en-US" sz="1942" dirty="0"/>
          </a:p>
          <a:p>
            <a:pPr marL="683148" lvl="1" indent="-341574">
              <a:lnSpc>
                <a:spcPct val="150000"/>
              </a:lnSpc>
              <a:buFont typeface="Courier New" panose="02070309020205020404" pitchFamily="49" charset="0"/>
              <a:buChar char="o"/>
            </a:pPr>
            <a:endParaRPr lang="en-US" sz="1942" dirty="0"/>
          </a:p>
          <a:p>
            <a:pPr>
              <a:lnSpc>
                <a:spcPct val="150000"/>
              </a:lnSpc>
            </a:pPr>
            <a:r>
              <a:rPr lang="en-US" sz="2092" dirty="0"/>
              <a:t>[Bermuda, Greenland, Saint Pierre and Miquelon: If/when they implement RDA]</a:t>
            </a:r>
          </a:p>
        </p:txBody>
      </p:sp>
      <p:sp>
        <p:nvSpPr>
          <p:cNvPr id="3" name="Slide Number Placeholder 2">
            <a:extLst>
              <a:ext uri="{FF2B5EF4-FFF2-40B4-BE49-F238E27FC236}">
                <a16:creationId xmlns:a16="http://schemas.microsoft.com/office/drawing/2014/main" id="{174F864A-C59A-456F-A43F-858081E277CF}"/>
              </a:ext>
            </a:extLst>
          </p:cNvPr>
          <p:cNvSpPr>
            <a:spLocks noGrp="1"/>
          </p:cNvSpPr>
          <p:nvPr>
            <p:ph type="sldNum" sz="quarter" idx="11"/>
          </p:nvPr>
        </p:nvSpPr>
        <p:spPr/>
        <p:txBody>
          <a:bodyPr/>
          <a:lstStyle/>
          <a:p>
            <a:pPr algn="ctr"/>
            <a:fld id="{6B918772-37A3-47DC-BE01-33CAE9FCB74A}" type="slidenum">
              <a:rPr lang="en-US" smtClean="0"/>
              <a:pPr algn="ctr"/>
              <a:t>28</a:t>
            </a:fld>
            <a:endParaRPr lang="en-US" dirty="0"/>
          </a:p>
        </p:txBody>
      </p:sp>
    </p:spTree>
    <p:extLst>
      <p:ext uri="{BB962C8B-B14F-4D97-AF65-F5344CB8AC3E}">
        <p14:creationId xmlns:p14="http://schemas.microsoft.com/office/powerpoint/2010/main" val="74612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8E4E1-318C-4089-8888-1CFD3F02885F}"/>
              </a:ext>
            </a:extLst>
          </p:cNvPr>
          <p:cNvSpPr>
            <a:spLocks noGrp="1"/>
          </p:cNvSpPr>
          <p:nvPr>
            <p:ph type="dt" sz="half" idx="10"/>
          </p:nvPr>
        </p:nvSpPr>
        <p:spPr/>
        <p:txBody>
          <a:bodyPr/>
          <a:lstStyle/>
          <a:p>
            <a:r>
              <a:rPr lang="en-US"/>
              <a:t>September 14, 2018</a:t>
            </a:r>
            <a:endParaRPr lang="en-US" dirty="0"/>
          </a:p>
        </p:txBody>
      </p:sp>
      <p:sp>
        <p:nvSpPr>
          <p:cNvPr id="6" name="Title 3">
            <a:extLst>
              <a:ext uri="{FF2B5EF4-FFF2-40B4-BE49-F238E27FC236}">
                <a16:creationId xmlns:a16="http://schemas.microsoft.com/office/drawing/2014/main" id="{71290202-94FF-4344-BCCF-3A43A6BE77FC}"/>
              </a:ext>
            </a:extLst>
          </p:cNvPr>
          <p:cNvSpPr>
            <a:spLocks noGrp="1"/>
          </p:cNvSpPr>
          <p:nvPr>
            <p:ph type="title"/>
          </p:nvPr>
        </p:nvSpPr>
        <p:spPr/>
        <p:txBody>
          <a:bodyPr/>
          <a:lstStyle/>
          <a:p>
            <a:r>
              <a:rPr lang="en-US" sz="5977" dirty="0"/>
              <a:t>NARDAC Members</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97810" y="2846424"/>
            <a:ext cx="10070412" cy="5237421"/>
          </a:xfrm>
        </p:spPr>
        <p:txBody>
          <a:bodyPr/>
          <a:lstStyle/>
          <a:p>
            <a:r>
              <a:rPr lang="en-US" sz="2391" dirty="0"/>
              <a:t>ALA Representatives</a:t>
            </a:r>
          </a:p>
          <a:p>
            <a:pPr marL="256181" indent="-256181">
              <a:buFont typeface="Arial" panose="020B0604020202020204" pitchFamily="34" charset="0"/>
              <a:buChar char="•"/>
            </a:pPr>
            <a:r>
              <a:rPr lang="en-US" sz="2092" dirty="0"/>
              <a:t>Dominique Bourassa, Yale University (3-year term)</a:t>
            </a:r>
          </a:p>
          <a:p>
            <a:pPr marL="256181" indent="-256181">
              <a:buFont typeface="Arial" panose="020B0604020202020204" pitchFamily="34" charset="0"/>
              <a:buChar char="•"/>
            </a:pPr>
            <a:r>
              <a:rPr lang="en-US" sz="2092" dirty="0"/>
              <a:t>Kathy Glennan, University of Maryland (1-year term)</a:t>
            </a:r>
          </a:p>
          <a:p>
            <a:pPr marL="256181" indent="-256181">
              <a:buFont typeface="Arial" panose="020B0604020202020204" pitchFamily="34" charset="0"/>
              <a:buChar char="•"/>
            </a:pPr>
            <a:endParaRPr lang="en-US" sz="2391" dirty="0"/>
          </a:p>
          <a:p>
            <a:r>
              <a:rPr lang="en-US" sz="2391" dirty="0"/>
              <a:t>CCC Representatives</a:t>
            </a:r>
          </a:p>
          <a:p>
            <a:pPr marL="256181" indent="-256181">
              <a:buFont typeface="Arial" panose="020B0604020202020204" pitchFamily="34" charset="0"/>
              <a:buChar char="•"/>
            </a:pPr>
            <a:r>
              <a:rPr lang="en-US" sz="2092" dirty="0"/>
              <a:t>Thomas Brenndorfer, Guelph Public Library</a:t>
            </a:r>
          </a:p>
          <a:p>
            <a:pPr marL="256181" indent="-256181">
              <a:buFont typeface="Arial" panose="020B0604020202020204" pitchFamily="34" charset="0"/>
              <a:buChar char="•"/>
            </a:pPr>
            <a:r>
              <a:rPr lang="en-US" sz="2092" dirty="0"/>
              <a:t>Nathalie Mainville, Library and Archives Canada, Standards and Systems</a:t>
            </a:r>
          </a:p>
          <a:p>
            <a:pPr marL="256181" indent="-256181">
              <a:buFont typeface="Arial" panose="020B0604020202020204" pitchFamily="34" charset="0"/>
              <a:buChar char="•"/>
            </a:pPr>
            <a:endParaRPr lang="en-US" sz="2391" dirty="0"/>
          </a:p>
          <a:p>
            <a:r>
              <a:rPr lang="en-US" sz="2391" dirty="0"/>
              <a:t>LC Representatives</a:t>
            </a:r>
          </a:p>
          <a:p>
            <a:pPr marL="256181" indent="-256181">
              <a:buFont typeface="Arial" panose="020B0604020202020204" pitchFamily="34" charset="0"/>
              <a:buChar char="•"/>
            </a:pPr>
            <a:r>
              <a:rPr lang="en-US" sz="2092" dirty="0"/>
              <a:t>Damian Iseminger, Bibliographic Access Section, Music Division</a:t>
            </a:r>
          </a:p>
          <a:p>
            <a:pPr marL="256181" indent="-256181">
              <a:buFont typeface="Arial" panose="020B0604020202020204" pitchFamily="34" charset="0"/>
              <a:buChar char="•"/>
            </a:pPr>
            <a:r>
              <a:rPr lang="en-US" sz="2092" dirty="0"/>
              <a:t>Kate James, Policy &amp; Standards Division</a:t>
            </a:r>
          </a:p>
          <a:p>
            <a:pPr marL="256181" indent="-256181">
              <a:buFont typeface="Arial" panose="020B0604020202020204" pitchFamily="34" charset="0"/>
              <a:buChar char="•"/>
            </a:pPr>
            <a:endParaRPr lang="en-US" sz="2391" dirty="0"/>
          </a:p>
          <a:p>
            <a:r>
              <a:rPr lang="en-US" sz="2391" dirty="0"/>
              <a:t>Nonvoting ex‐officio member </a:t>
            </a:r>
          </a:p>
          <a:p>
            <a:pPr marL="256181" indent="-256181">
              <a:buFont typeface="Arial" panose="020B0604020202020204" pitchFamily="34" charset="0"/>
              <a:buChar char="•"/>
            </a:pPr>
            <a:r>
              <a:rPr lang="en-US" sz="2092" dirty="0"/>
              <a:t>RDA Board representative for North America, </a:t>
            </a:r>
            <a:r>
              <a:rPr lang="en-US" sz="2092" dirty="0" err="1"/>
              <a:t>Beacher</a:t>
            </a:r>
            <a:r>
              <a:rPr lang="en-US" sz="2092" dirty="0"/>
              <a:t> Wiggins, Library of Congress</a:t>
            </a:r>
          </a:p>
        </p:txBody>
      </p:sp>
      <p:sp>
        <p:nvSpPr>
          <p:cNvPr id="3" name="Slide Number Placeholder 2">
            <a:extLst>
              <a:ext uri="{FF2B5EF4-FFF2-40B4-BE49-F238E27FC236}">
                <a16:creationId xmlns:a16="http://schemas.microsoft.com/office/drawing/2014/main" id="{376AB79E-2BE2-4854-921A-2D1E40845D4C}"/>
              </a:ext>
            </a:extLst>
          </p:cNvPr>
          <p:cNvSpPr>
            <a:spLocks noGrp="1"/>
          </p:cNvSpPr>
          <p:nvPr>
            <p:ph type="sldNum" sz="quarter" idx="11"/>
          </p:nvPr>
        </p:nvSpPr>
        <p:spPr/>
        <p:txBody>
          <a:bodyPr/>
          <a:lstStyle/>
          <a:p>
            <a:pPr algn="ctr"/>
            <a:fld id="{6B918772-37A3-47DC-BE01-33CAE9FCB74A}" type="slidenum">
              <a:rPr lang="en-US" smtClean="0"/>
              <a:pPr algn="ctr"/>
              <a:t>29</a:t>
            </a:fld>
            <a:endParaRPr lang="en-US" dirty="0"/>
          </a:p>
        </p:txBody>
      </p:sp>
    </p:spTree>
    <p:extLst>
      <p:ext uri="{BB962C8B-B14F-4D97-AF65-F5344CB8AC3E}">
        <p14:creationId xmlns:p14="http://schemas.microsoft.com/office/powerpoint/2010/main" val="1854257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E764046-E4CB-4905-A6DD-942658974F99}"/>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736600" y="323850"/>
            <a:ext cx="7391400" cy="1295400"/>
          </a:xfrm>
        </p:spPr>
        <p:txBody>
          <a:bodyPr/>
          <a:lstStyle/>
          <a:p>
            <a:r>
              <a:rPr lang="en-US" sz="7200" dirty="0">
                <a:solidFill>
                  <a:srgbClr val="21328A"/>
                </a:solidFill>
              </a:rPr>
              <a:t>September Release</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12800" y="2381250"/>
            <a:ext cx="11734800" cy="5638800"/>
          </a:xfrm>
        </p:spPr>
        <p:txBody>
          <a:bodyPr/>
          <a:lstStyle/>
          <a:p>
            <a:pPr marL="571500" indent="-571500">
              <a:lnSpc>
                <a:spcPct val="120000"/>
              </a:lnSpc>
              <a:buFont typeface="Arial"/>
              <a:buChar char="•"/>
            </a:pPr>
            <a:r>
              <a:rPr lang="is-IS" sz="4400" dirty="0">
                <a:solidFill>
                  <a:srgbClr val="21328A"/>
                </a:solidFill>
              </a:rPr>
              <a:t>Improvements to HTML editor</a:t>
            </a:r>
          </a:p>
          <a:p>
            <a:pPr marL="571500" indent="-571500">
              <a:lnSpc>
                <a:spcPct val="120000"/>
              </a:lnSpc>
              <a:buFont typeface="Arial"/>
              <a:buChar char="•"/>
            </a:pPr>
            <a:r>
              <a:rPr lang="is-IS" sz="4407" dirty="0">
                <a:solidFill>
                  <a:srgbClr val="21328A"/>
                </a:solidFill>
              </a:rPr>
              <a:t>Updates to Tools</a:t>
            </a:r>
          </a:p>
          <a:p>
            <a:pPr marL="571500" indent="-571500">
              <a:lnSpc>
                <a:spcPct val="120000"/>
              </a:lnSpc>
              <a:buFont typeface="Arial"/>
              <a:buChar char="•"/>
            </a:pPr>
            <a:r>
              <a:rPr lang="is-IS" sz="4400" dirty="0">
                <a:solidFill>
                  <a:srgbClr val="21328A"/>
                </a:solidFill>
              </a:rPr>
              <a:t>Improvements to search</a:t>
            </a:r>
          </a:p>
          <a:p>
            <a:pPr marL="571500" indent="-571500">
              <a:lnSpc>
                <a:spcPct val="120000"/>
              </a:lnSpc>
              <a:buFont typeface="Arial"/>
              <a:buChar char="•"/>
            </a:pPr>
            <a:r>
              <a:rPr lang="is-IS" sz="4400" dirty="0">
                <a:solidFill>
                  <a:srgbClr val="21328A"/>
                </a:solidFill>
              </a:rPr>
              <a:t>Changes to the home page</a:t>
            </a:r>
          </a:p>
          <a:p>
            <a:pPr marL="571500" indent="-571500">
              <a:lnSpc>
                <a:spcPct val="120000"/>
              </a:lnSpc>
              <a:buFont typeface="Arial"/>
              <a:buChar char="•"/>
            </a:pPr>
            <a:r>
              <a:rPr lang="is-IS" sz="4400" dirty="0">
                <a:solidFill>
                  <a:srgbClr val="21328A"/>
                </a:solidFill>
              </a:rPr>
              <a:t>Removal of subdvisions in element lists</a:t>
            </a:r>
          </a:p>
          <a:p>
            <a:pPr marL="571500" indent="-571500">
              <a:lnSpc>
                <a:spcPct val="120000"/>
              </a:lnSpc>
              <a:buFont typeface="Arial"/>
              <a:buChar char="•"/>
            </a:pPr>
            <a:r>
              <a:rPr lang="is-IS" sz="4400" dirty="0">
                <a:solidFill>
                  <a:srgbClr val="21328A"/>
                </a:solidFill>
              </a:rPr>
              <a:t>Improvements to MARC Mapping </a:t>
            </a:r>
          </a:p>
          <a:p>
            <a:pPr marL="285750" indent="-285750">
              <a:buFont typeface="Arial"/>
              <a:buChar char="•"/>
            </a:pPr>
            <a:endParaRPr lang="is-IS" dirty="0">
              <a:solidFill>
                <a:schemeClr val="tx2"/>
              </a:solidFill>
            </a:endParaRPr>
          </a:p>
          <a:p>
            <a:pPr marL="285750" indent="-285750">
              <a:buFont typeface="Arial"/>
              <a:buChar char="•"/>
            </a:pPr>
            <a:endParaRPr lang="is-IS" dirty="0">
              <a:solidFill>
                <a:schemeClr val="tx2"/>
              </a:solidFill>
            </a:endParaRPr>
          </a:p>
          <a:p>
            <a:pPr marL="285750" indent="-285750">
              <a:buFont typeface="Arial"/>
              <a:buChar char="•"/>
            </a:pPr>
            <a:endParaRPr lang="is-IS" dirty="0"/>
          </a:p>
          <a:p>
            <a:pPr marL="285750" indent="-285750">
              <a:buFont typeface="Arial"/>
              <a:buChar char="•"/>
            </a:pPr>
            <a:endParaRPr lang="en-US" dirty="0"/>
          </a:p>
          <a:p>
            <a:endParaRPr lang="en-US" dirty="0"/>
          </a:p>
          <a:p>
            <a:endParaRPr lang="en-US" dirty="0"/>
          </a:p>
        </p:txBody>
      </p:sp>
      <p:sp>
        <p:nvSpPr>
          <p:cNvPr id="2" name="Date Placeholder 1">
            <a:extLst>
              <a:ext uri="{FF2B5EF4-FFF2-40B4-BE49-F238E27FC236}">
                <a16:creationId xmlns:a16="http://schemas.microsoft.com/office/drawing/2014/main" id="{0E6BFBD5-CE5A-443B-9E61-82E84235F612}"/>
              </a:ext>
            </a:extLst>
          </p:cNvPr>
          <p:cNvSpPr>
            <a:spLocks noGrp="1"/>
          </p:cNvSpPr>
          <p:nvPr>
            <p:ph type="dt" sz="half" idx="10"/>
          </p:nvPr>
        </p:nvSpPr>
        <p:spPr/>
        <p:txBody>
          <a:bodyPr/>
          <a:lstStyle/>
          <a:p>
            <a:r>
              <a:rPr lang="en-US"/>
              <a:t>September 14, 2018</a:t>
            </a:r>
            <a:endParaRPr lang="en-US" dirty="0"/>
          </a:p>
        </p:txBody>
      </p:sp>
    </p:spTree>
    <p:extLst>
      <p:ext uri="{BB962C8B-B14F-4D97-AF65-F5344CB8AC3E}">
        <p14:creationId xmlns:p14="http://schemas.microsoft.com/office/powerpoint/2010/main" val="3190129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8E4E1-318C-4089-8888-1CFD3F02885F}"/>
              </a:ext>
            </a:extLst>
          </p:cNvPr>
          <p:cNvSpPr>
            <a:spLocks noGrp="1"/>
          </p:cNvSpPr>
          <p:nvPr>
            <p:ph type="dt" sz="half" idx="10"/>
          </p:nvPr>
        </p:nvSpPr>
        <p:spPr/>
        <p:txBody>
          <a:bodyPr/>
          <a:lstStyle/>
          <a:p>
            <a:r>
              <a:rPr lang="en-US"/>
              <a:t>September 14, 2018</a:t>
            </a:r>
            <a:endParaRPr lang="en-US" dirty="0"/>
          </a:p>
        </p:txBody>
      </p:sp>
      <p:sp>
        <p:nvSpPr>
          <p:cNvPr id="6" name="Title 3">
            <a:extLst>
              <a:ext uri="{FF2B5EF4-FFF2-40B4-BE49-F238E27FC236}">
                <a16:creationId xmlns:a16="http://schemas.microsoft.com/office/drawing/2014/main" id="{71290202-94FF-4344-BCCF-3A43A6BE77FC}"/>
              </a:ext>
            </a:extLst>
          </p:cNvPr>
          <p:cNvSpPr>
            <a:spLocks noGrp="1"/>
          </p:cNvSpPr>
          <p:nvPr>
            <p:ph type="title"/>
          </p:nvPr>
        </p:nvSpPr>
        <p:spPr/>
        <p:txBody>
          <a:bodyPr/>
          <a:lstStyle/>
          <a:p>
            <a:r>
              <a:rPr lang="en-US" sz="5977" dirty="0"/>
              <a:t>NARDAC ROLES</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97810" y="3301852"/>
            <a:ext cx="10070412" cy="3871137"/>
          </a:xfrm>
        </p:spPr>
        <p:txBody>
          <a:bodyPr/>
          <a:lstStyle/>
          <a:p>
            <a:r>
              <a:rPr lang="en-US" sz="2241" dirty="0"/>
              <a:t>Chair</a:t>
            </a:r>
          </a:p>
          <a:p>
            <a:pPr marL="256181" indent="-256181">
              <a:buFont typeface="Arial" panose="020B0604020202020204" pitchFamily="34" charset="0"/>
              <a:buChar char="•"/>
            </a:pPr>
            <a:r>
              <a:rPr lang="en-US" sz="2241" dirty="0"/>
              <a:t>Dominique Bourassa, Yale University (3-year term)				</a:t>
            </a:r>
          </a:p>
          <a:p>
            <a:pPr marL="256181" indent="-256181">
              <a:buFont typeface="Arial" panose="020B0604020202020204" pitchFamily="34" charset="0"/>
              <a:buChar char="•"/>
            </a:pPr>
            <a:endParaRPr lang="en-US" sz="2241" dirty="0"/>
          </a:p>
          <a:p>
            <a:r>
              <a:rPr lang="en-US" sz="2241" dirty="0"/>
              <a:t>Representative to the RSC</a:t>
            </a:r>
          </a:p>
          <a:p>
            <a:pPr marL="256181" indent="-256181">
              <a:buFont typeface="Arial" panose="020B0604020202020204" pitchFamily="34" charset="0"/>
              <a:buChar char="•"/>
            </a:pPr>
            <a:r>
              <a:rPr lang="en-US" sz="2241" dirty="0"/>
              <a:t>Thomas Brenndorfer, Guelph Public Library (minimum 2-year term)</a:t>
            </a:r>
          </a:p>
          <a:p>
            <a:pPr marL="256181" indent="-256181">
              <a:buFont typeface="Arial" panose="020B0604020202020204" pitchFamily="34" charset="0"/>
              <a:buChar char="•"/>
            </a:pPr>
            <a:endParaRPr lang="en-US" sz="2241" dirty="0"/>
          </a:p>
          <a:p>
            <a:r>
              <a:rPr lang="en-US" sz="2241" dirty="0"/>
              <a:t>Representative back-up</a:t>
            </a:r>
          </a:p>
          <a:p>
            <a:pPr marL="341574" indent="-341574">
              <a:buFont typeface="Arial" panose="020B0604020202020204" pitchFamily="34" charset="0"/>
              <a:buChar char="•"/>
            </a:pPr>
            <a:r>
              <a:rPr lang="en-US" sz="2241" dirty="0"/>
              <a:t>Kate James, LC Policy &amp; Standards Division 					</a:t>
            </a:r>
          </a:p>
          <a:p>
            <a:endParaRPr lang="en-US" sz="2241" dirty="0"/>
          </a:p>
          <a:p>
            <a:r>
              <a:rPr lang="en-US" sz="2241" dirty="0"/>
              <a:t>Coordinator of Web content</a:t>
            </a:r>
          </a:p>
          <a:p>
            <a:pPr marL="256181" indent="-256181">
              <a:buFont typeface="Arial" panose="020B0604020202020204" pitchFamily="34" charset="0"/>
              <a:buChar char="•"/>
            </a:pPr>
            <a:r>
              <a:rPr lang="en-US" sz="2241" dirty="0"/>
              <a:t>Damian Iseminger, LC Bibliographic Access Section, Music Division</a:t>
            </a:r>
          </a:p>
          <a:p>
            <a:r>
              <a:rPr lang="en-US" sz="2241" dirty="0"/>
              <a:t>						</a:t>
            </a:r>
          </a:p>
        </p:txBody>
      </p:sp>
      <p:sp>
        <p:nvSpPr>
          <p:cNvPr id="3" name="Slide Number Placeholder 2">
            <a:extLst>
              <a:ext uri="{FF2B5EF4-FFF2-40B4-BE49-F238E27FC236}">
                <a16:creationId xmlns:a16="http://schemas.microsoft.com/office/drawing/2014/main" id="{ABFF5215-EDA9-4300-BAE9-2515285E8EC5}"/>
              </a:ext>
            </a:extLst>
          </p:cNvPr>
          <p:cNvSpPr>
            <a:spLocks noGrp="1"/>
          </p:cNvSpPr>
          <p:nvPr>
            <p:ph type="sldNum" sz="quarter" idx="11"/>
          </p:nvPr>
        </p:nvSpPr>
        <p:spPr/>
        <p:txBody>
          <a:bodyPr/>
          <a:lstStyle/>
          <a:p>
            <a:pPr algn="ctr"/>
            <a:fld id="{6B918772-37A3-47DC-BE01-33CAE9FCB74A}" type="slidenum">
              <a:rPr lang="en-US" smtClean="0"/>
              <a:pPr algn="ctr"/>
              <a:t>30</a:t>
            </a:fld>
            <a:endParaRPr lang="en-US" dirty="0"/>
          </a:p>
        </p:txBody>
      </p:sp>
    </p:spTree>
    <p:extLst>
      <p:ext uri="{BB962C8B-B14F-4D97-AF65-F5344CB8AC3E}">
        <p14:creationId xmlns:p14="http://schemas.microsoft.com/office/powerpoint/2010/main" val="1462078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1B10781-019F-4D1C-801C-14EF4A83393D}"/>
              </a:ext>
            </a:extLst>
          </p:cNvPr>
          <p:cNvPicPr>
            <a:picLocks noChangeAspect="1"/>
          </p:cNvPicPr>
          <p:nvPr/>
        </p:nvPicPr>
        <p:blipFill rotWithShape="1">
          <a:blip r:embed="rId3">
            <a:extLst>
              <a:ext uri="{28A0092B-C50C-407E-A947-70E740481C1C}">
                <a14:useLocalDpi xmlns:a14="http://schemas.microsoft.com/office/drawing/2010/main" val="0"/>
              </a:ext>
            </a:extLst>
          </a:blip>
          <a:srcRect r="7184" b="1172"/>
          <a:stretch/>
        </p:blipFill>
        <p:spPr>
          <a:xfrm>
            <a:off x="578774" y="2570460"/>
            <a:ext cx="10019413" cy="4497351"/>
          </a:xfrm>
          <a:prstGeom prst="rect">
            <a:avLst/>
          </a:prstGeom>
        </p:spPr>
      </p:pic>
      <p:sp>
        <p:nvSpPr>
          <p:cNvPr id="7" name="Rectangle 6">
            <a:extLst>
              <a:ext uri="{FF2B5EF4-FFF2-40B4-BE49-F238E27FC236}">
                <a16:creationId xmlns:a16="http://schemas.microsoft.com/office/drawing/2014/main" id="{413687DE-B99A-4DB7-B78E-183BD9604702}"/>
              </a:ext>
            </a:extLst>
          </p:cNvPr>
          <p:cNvSpPr/>
          <p:nvPr/>
        </p:nvSpPr>
        <p:spPr>
          <a:xfrm>
            <a:off x="6527800" y="6603705"/>
            <a:ext cx="1195498" cy="4554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5"/>
          </a:p>
        </p:txBody>
      </p:sp>
      <p:sp>
        <p:nvSpPr>
          <p:cNvPr id="5" name="TextBox 4">
            <a:extLst>
              <a:ext uri="{FF2B5EF4-FFF2-40B4-BE49-F238E27FC236}">
                <a16:creationId xmlns:a16="http://schemas.microsoft.com/office/drawing/2014/main" id="{3706A540-3E67-204B-BB85-0A79286680FF}"/>
              </a:ext>
            </a:extLst>
          </p:cNvPr>
          <p:cNvSpPr txBox="1"/>
          <p:nvPr/>
        </p:nvSpPr>
        <p:spPr>
          <a:xfrm>
            <a:off x="2428949" y="7082017"/>
            <a:ext cx="6319062" cy="460254"/>
          </a:xfrm>
          <a:prstGeom prst="rect">
            <a:avLst/>
          </a:prstGeom>
          <a:noFill/>
        </p:spPr>
        <p:txBody>
          <a:bodyPr wrap="square" rtlCol="0">
            <a:spAutoFit/>
          </a:bodyPr>
          <a:lstStyle/>
          <a:p>
            <a:r>
              <a:rPr lang="en-US" sz="2391" dirty="0"/>
              <a:t>Source: http://</a:t>
            </a:r>
            <a:r>
              <a:rPr lang="en-US" sz="2391" dirty="0" err="1"/>
              <a:t>www.rda-rsc.org</a:t>
            </a:r>
            <a:r>
              <a:rPr lang="en-US" sz="2391" dirty="0"/>
              <a:t>/</a:t>
            </a:r>
            <a:r>
              <a:rPr lang="en-US" sz="2391" dirty="0" err="1"/>
              <a:t>northamerica</a:t>
            </a:r>
            <a:endParaRPr lang="en-US" sz="2391" dirty="0"/>
          </a:p>
        </p:txBody>
      </p:sp>
      <p:sp>
        <p:nvSpPr>
          <p:cNvPr id="4" name="Text Placeholder 3">
            <a:extLst>
              <a:ext uri="{FF2B5EF4-FFF2-40B4-BE49-F238E27FC236}">
                <a16:creationId xmlns:a16="http://schemas.microsoft.com/office/drawing/2014/main" id="{C6B29AF1-2690-412F-826B-D7D43577C703}"/>
              </a:ext>
            </a:extLst>
          </p:cNvPr>
          <p:cNvSpPr>
            <a:spLocks noGrp="1"/>
          </p:cNvSpPr>
          <p:nvPr>
            <p:ph type="body" sz="quarter" idx="12"/>
          </p:nvPr>
        </p:nvSpPr>
        <p:spPr/>
        <p:txBody>
          <a:bodyPr/>
          <a:lstStyle/>
          <a:p>
            <a:endParaRPr lang="en-US" dirty="0"/>
          </a:p>
        </p:txBody>
      </p:sp>
      <p:sp>
        <p:nvSpPr>
          <p:cNvPr id="9" name="Date Placeholder 8">
            <a:extLst>
              <a:ext uri="{FF2B5EF4-FFF2-40B4-BE49-F238E27FC236}">
                <a16:creationId xmlns:a16="http://schemas.microsoft.com/office/drawing/2014/main" id="{82C36B9F-E303-4FAF-81EE-6A4ABF70CA98}"/>
              </a:ext>
            </a:extLst>
          </p:cNvPr>
          <p:cNvSpPr>
            <a:spLocks noGrp="1"/>
          </p:cNvSpPr>
          <p:nvPr>
            <p:ph type="dt" sz="half" idx="10"/>
          </p:nvPr>
        </p:nvSpPr>
        <p:spPr/>
        <p:txBody>
          <a:bodyPr/>
          <a:lstStyle/>
          <a:p>
            <a:r>
              <a:rPr lang="en-US"/>
              <a:t>September 14, 2018</a:t>
            </a:r>
            <a:endParaRPr lang="en-US" dirty="0"/>
          </a:p>
        </p:txBody>
      </p:sp>
      <p:sp>
        <p:nvSpPr>
          <p:cNvPr id="10" name="Slide Number Placeholder 9">
            <a:extLst>
              <a:ext uri="{FF2B5EF4-FFF2-40B4-BE49-F238E27FC236}">
                <a16:creationId xmlns:a16="http://schemas.microsoft.com/office/drawing/2014/main" id="{0F200560-43A3-4849-BECB-A1B2B7986267}"/>
              </a:ext>
            </a:extLst>
          </p:cNvPr>
          <p:cNvSpPr>
            <a:spLocks noGrp="1"/>
          </p:cNvSpPr>
          <p:nvPr>
            <p:ph type="sldNum" sz="quarter" idx="11"/>
          </p:nvPr>
        </p:nvSpPr>
        <p:spPr/>
        <p:txBody>
          <a:bodyPr/>
          <a:lstStyle/>
          <a:p>
            <a:pPr algn="ctr"/>
            <a:fld id="{6B918772-37A3-47DC-BE01-33CAE9FCB74A}" type="slidenum">
              <a:rPr lang="en-US" smtClean="0"/>
              <a:pPr algn="ctr"/>
              <a:t>31</a:t>
            </a:fld>
            <a:endParaRPr lang="en-US" dirty="0"/>
          </a:p>
        </p:txBody>
      </p:sp>
    </p:spTree>
    <p:extLst>
      <p:ext uri="{BB962C8B-B14F-4D97-AF65-F5344CB8AC3E}">
        <p14:creationId xmlns:p14="http://schemas.microsoft.com/office/powerpoint/2010/main" val="29270956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FDE1AE-DC92-42AD-874E-2FF77BD3C9BA}"/>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63D1FD05-3EF9-4FC3-9DA5-7141D9C7E437}"/>
              </a:ext>
            </a:extLst>
          </p:cNvPr>
          <p:cNvSpPr>
            <a:spLocks noGrp="1"/>
          </p:cNvSpPr>
          <p:nvPr>
            <p:ph type="title"/>
          </p:nvPr>
        </p:nvSpPr>
        <p:spPr/>
        <p:txBody>
          <a:bodyPr/>
          <a:lstStyle/>
          <a:p>
            <a:r>
              <a:rPr lang="en-US" sz="5977" dirty="0"/>
              <a:t>NARDAC Charge</a:t>
            </a:r>
          </a:p>
        </p:txBody>
      </p:sp>
      <p:sp>
        <p:nvSpPr>
          <p:cNvPr id="5" name="Text Placeholder 4">
            <a:extLst>
              <a:ext uri="{FF2B5EF4-FFF2-40B4-BE49-F238E27FC236}">
                <a16:creationId xmlns:a16="http://schemas.microsoft.com/office/drawing/2014/main" id="{9A830E1A-E0DD-45E9-8390-85935E6E28E7}"/>
              </a:ext>
            </a:extLst>
          </p:cNvPr>
          <p:cNvSpPr>
            <a:spLocks noGrp="1"/>
          </p:cNvSpPr>
          <p:nvPr>
            <p:ph type="body" sz="quarter" idx="12"/>
          </p:nvPr>
        </p:nvSpPr>
        <p:spPr>
          <a:xfrm>
            <a:off x="897810" y="3301852"/>
            <a:ext cx="11840293" cy="4440422"/>
          </a:xfrm>
        </p:spPr>
        <p:txBody>
          <a:bodyPr/>
          <a:lstStyle/>
          <a:p>
            <a:pPr marL="341574" indent="-341574">
              <a:lnSpc>
                <a:spcPct val="150000"/>
              </a:lnSpc>
              <a:buFont typeface="Arial" panose="020B0604020202020204" pitchFamily="34" charset="0"/>
              <a:buChar char="•"/>
            </a:pPr>
            <a:r>
              <a:rPr lang="en-US" sz="2241" dirty="0"/>
              <a:t>Formulate North American positions on RDA proposals, discussion papers, and drafts</a:t>
            </a:r>
          </a:p>
          <a:p>
            <a:pPr marL="341574" indent="-341574">
              <a:lnSpc>
                <a:spcPct val="150000"/>
              </a:lnSpc>
              <a:buFont typeface="Arial" panose="020B0604020202020204" pitchFamily="34" charset="0"/>
              <a:buChar char="•"/>
            </a:pPr>
            <a:r>
              <a:rPr lang="en-US" sz="2241" dirty="0"/>
              <a:t>Keep the North American communities informed of RDA developments and RSC decisions</a:t>
            </a:r>
          </a:p>
          <a:p>
            <a:pPr marL="341574" indent="-341574">
              <a:lnSpc>
                <a:spcPct val="150000"/>
              </a:lnSpc>
              <a:buFont typeface="Arial" panose="020B0604020202020204" pitchFamily="34" charset="0"/>
              <a:buChar char="•"/>
            </a:pPr>
            <a:r>
              <a:rPr lang="en-US" sz="2241" dirty="0"/>
              <a:t>Select a member of NARDAC to serve as the North American regional representative to the RSC </a:t>
            </a:r>
          </a:p>
          <a:p>
            <a:pPr marL="341574" indent="-341574">
              <a:lnSpc>
                <a:spcPct val="150000"/>
              </a:lnSpc>
              <a:buFont typeface="Arial" panose="020B0604020202020204" pitchFamily="34" charset="0"/>
              <a:buChar char="•"/>
            </a:pPr>
            <a:r>
              <a:rPr lang="en-US" sz="2241" dirty="0"/>
              <a:t>Respond to other RSC initiatives as they arise</a:t>
            </a:r>
          </a:p>
          <a:p>
            <a:pPr marL="341574" indent="-341574">
              <a:lnSpc>
                <a:spcPct val="150000"/>
              </a:lnSpc>
              <a:buFont typeface="Arial" panose="020B0604020202020204" pitchFamily="34" charset="0"/>
              <a:buChar char="•"/>
            </a:pPr>
            <a:r>
              <a:rPr lang="en-US" sz="2241" dirty="0"/>
              <a:t>Support the work of RSC by helping to identify possible members for the working groups</a:t>
            </a:r>
            <a:endParaRPr lang="en-US" sz="2839" dirty="0"/>
          </a:p>
          <a:p>
            <a:endParaRPr lang="en-US" dirty="0"/>
          </a:p>
          <a:p>
            <a:endParaRPr lang="en-US" dirty="0"/>
          </a:p>
          <a:p>
            <a:r>
              <a:rPr lang="en-US" dirty="0"/>
              <a:t>Source: NARDAC Terms of Reference</a:t>
            </a:r>
          </a:p>
          <a:p>
            <a:r>
              <a:rPr lang="en-US" dirty="0"/>
              <a:t>http://</a:t>
            </a:r>
            <a:r>
              <a:rPr lang="en-US" dirty="0" err="1"/>
              <a:t>www.rda-rsc.org</a:t>
            </a:r>
            <a:r>
              <a:rPr lang="en-US" dirty="0"/>
              <a:t>/sites/all/files/North%20American%20RDA%20Committee_TermsOfReference2017.pdf</a:t>
            </a:r>
          </a:p>
        </p:txBody>
      </p:sp>
      <p:sp>
        <p:nvSpPr>
          <p:cNvPr id="3" name="Slide Number Placeholder 2">
            <a:extLst>
              <a:ext uri="{FF2B5EF4-FFF2-40B4-BE49-F238E27FC236}">
                <a16:creationId xmlns:a16="http://schemas.microsoft.com/office/drawing/2014/main" id="{B2E22117-0946-4510-A52B-346CE6F94739}"/>
              </a:ext>
            </a:extLst>
          </p:cNvPr>
          <p:cNvSpPr>
            <a:spLocks noGrp="1"/>
          </p:cNvSpPr>
          <p:nvPr>
            <p:ph type="sldNum" sz="quarter" idx="11"/>
          </p:nvPr>
        </p:nvSpPr>
        <p:spPr/>
        <p:txBody>
          <a:bodyPr/>
          <a:lstStyle/>
          <a:p>
            <a:pPr algn="ctr"/>
            <a:fld id="{6B918772-37A3-47DC-BE01-33CAE9FCB74A}" type="slidenum">
              <a:rPr lang="en-US" smtClean="0"/>
              <a:pPr algn="ctr"/>
              <a:t>32</a:t>
            </a:fld>
            <a:endParaRPr lang="en-US" dirty="0"/>
          </a:p>
        </p:txBody>
      </p:sp>
    </p:spTree>
    <p:extLst>
      <p:ext uri="{BB962C8B-B14F-4D97-AF65-F5344CB8AC3E}">
        <p14:creationId xmlns:p14="http://schemas.microsoft.com/office/powerpoint/2010/main" val="749211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FDE1AE-DC92-42AD-874E-2FF77BD3C9BA}"/>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63D1FD05-3EF9-4FC3-9DA5-7141D9C7E437}"/>
              </a:ext>
            </a:extLst>
          </p:cNvPr>
          <p:cNvSpPr>
            <a:spLocks noGrp="1"/>
          </p:cNvSpPr>
          <p:nvPr>
            <p:ph type="title"/>
          </p:nvPr>
        </p:nvSpPr>
        <p:spPr>
          <a:xfrm>
            <a:off x="897811" y="1627206"/>
            <a:ext cx="8495389" cy="1414911"/>
          </a:xfrm>
        </p:spPr>
        <p:txBody>
          <a:bodyPr/>
          <a:lstStyle/>
          <a:p>
            <a:r>
              <a:rPr lang="en-US" sz="5977" dirty="0"/>
              <a:t>RDA Revision Proposals</a:t>
            </a:r>
          </a:p>
        </p:txBody>
      </p:sp>
      <p:sp>
        <p:nvSpPr>
          <p:cNvPr id="5" name="Text Placeholder 4">
            <a:extLst>
              <a:ext uri="{FF2B5EF4-FFF2-40B4-BE49-F238E27FC236}">
                <a16:creationId xmlns:a16="http://schemas.microsoft.com/office/drawing/2014/main" id="{9A830E1A-E0DD-45E9-8390-85935E6E28E7}"/>
              </a:ext>
            </a:extLst>
          </p:cNvPr>
          <p:cNvSpPr>
            <a:spLocks noGrp="1"/>
          </p:cNvSpPr>
          <p:nvPr>
            <p:ph type="body" sz="quarter" idx="12"/>
          </p:nvPr>
        </p:nvSpPr>
        <p:spPr>
          <a:xfrm>
            <a:off x="897810" y="3301852"/>
            <a:ext cx="10070412" cy="3871137"/>
          </a:xfrm>
        </p:spPr>
        <p:txBody>
          <a:bodyPr/>
          <a:lstStyle/>
          <a:p>
            <a:pPr>
              <a:spcBef>
                <a:spcPts val="448"/>
              </a:spcBef>
            </a:pPr>
            <a:r>
              <a:rPr lang="en-US" sz="2391" dirty="0"/>
              <a:t>Because NARDAC is an umbrella committee…</a:t>
            </a:r>
          </a:p>
          <a:p>
            <a:pPr>
              <a:spcBef>
                <a:spcPts val="448"/>
              </a:spcBef>
            </a:pPr>
            <a:r>
              <a:rPr lang="en-US" sz="2391" dirty="0"/>
              <a:t>NARDAC does not replace the successful committees already in place</a:t>
            </a:r>
          </a:p>
          <a:p>
            <a:pPr>
              <a:spcBef>
                <a:spcPts val="448"/>
              </a:spcBef>
            </a:pPr>
            <a:endParaRPr lang="en-US" sz="2391" dirty="0"/>
          </a:p>
          <a:p>
            <a:pPr>
              <a:spcBef>
                <a:spcPts val="448"/>
              </a:spcBef>
            </a:pPr>
            <a:r>
              <a:rPr lang="en-US" sz="2391" dirty="0"/>
              <a:t>Proposals for additions and revisions to RDA should be submitted through regular channels</a:t>
            </a:r>
          </a:p>
          <a:p>
            <a:pPr marL="341574" indent="-341574">
              <a:spcBef>
                <a:spcPts val="448"/>
              </a:spcBef>
              <a:buFont typeface="Arial" panose="020B0604020202020204" pitchFamily="34" charset="0"/>
              <a:buChar char="•"/>
            </a:pPr>
            <a:r>
              <a:rPr lang="en-US" sz="2540" dirty="0"/>
              <a:t>American proposals: CC:DA</a:t>
            </a:r>
          </a:p>
          <a:p>
            <a:pPr marL="341574" indent="-341574">
              <a:spcBef>
                <a:spcPts val="448"/>
              </a:spcBef>
              <a:buFont typeface="Arial" panose="020B0604020202020204" pitchFamily="34" charset="0"/>
              <a:buChar char="•"/>
            </a:pPr>
            <a:r>
              <a:rPr lang="en-US" sz="2540" dirty="0"/>
              <a:t>LC proposals: LC</a:t>
            </a:r>
          </a:p>
          <a:p>
            <a:pPr marL="341574" indent="-341574">
              <a:spcBef>
                <a:spcPts val="448"/>
              </a:spcBef>
              <a:buFont typeface="Arial" panose="020B0604020202020204" pitchFamily="34" charset="0"/>
              <a:buChar char="•"/>
            </a:pPr>
            <a:r>
              <a:rPr lang="en-US" sz="2540" dirty="0"/>
              <a:t>Canadian proposals: CCC</a:t>
            </a:r>
          </a:p>
          <a:p>
            <a:pPr algn="ctr">
              <a:spcBef>
                <a:spcPts val="448"/>
              </a:spcBef>
            </a:pPr>
            <a:endParaRPr lang="en-US" sz="2540" b="1" dirty="0">
              <a:solidFill>
                <a:schemeClr val="accent4"/>
              </a:solidFill>
            </a:endParaRPr>
          </a:p>
          <a:p>
            <a:pPr algn="ctr">
              <a:spcBef>
                <a:spcPts val="448"/>
              </a:spcBef>
            </a:pPr>
            <a:r>
              <a:rPr lang="en-US" sz="2988" b="1" dirty="0">
                <a:solidFill>
                  <a:schemeClr val="accent4"/>
                </a:solidFill>
              </a:rPr>
              <a:t>HIATUS ON REVISION PROPOSALS STILL IN EFFECT!</a:t>
            </a:r>
          </a:p>
          <a:p>
            <a:endParaRPr lang="en-US" sz="2391" dirty="0"/>
          </a:p>
          <a:p>
            <a:endParaRPr lang="en-US" sz="2839" dirty="0"/>
          </a:p>
        </p:txBody>
      </p:sp>
      <p:sp>
        <p:nvSpPr>
          <p:cNvPr id="3" name="Slide Number Placeholder 2">
            <a:extLst>
              <a:ext uri="{FF2B5EF4-FFF2-40B4-BE49-F238E27FC236}">
                <a16:creationId xmlns:a16="http://schemas.microsoft.com/office/drawing/2014/main" id="{2A18EFE0-F120-4E86-845B-371FCEF61AA8}"/>
              </a:ext>
            </a:extLst>
          </p:cNvPr>
          <p:cNvSpPr>
            <a:spLocks noGrp="1"/>
          </p:cNvSpPr>
          <p:nvPr>
            <p:ph type="sldNum" sz="quarter" idx="11"/>
          </p:nvPr>
        </p:nvSpPr>
        <p:spPr/>
        <p:txBody>
          <a:bodyPr/>
          <a:lstStyle/>
          <a:p>
            <a:pPr algn="ctr"/>
            <a:fld id="{6B918772-37A3-47DC-BE01-33CAE9FCB74A}" type="slidenum">
              <a:rPr lang="en-US" smtClean="0"/>
              <a:pPr algn="ctr"/>
              <a:t>33</a:t>
            </a:fld>
            <a:endParaRPr lang="en-US" dirty="0"/>
          </a:p>
        </p:txBody>
      </p:sp>
    </p:spTree>
    <p:extLst>
      <p:ext uri="{BB962C8B-B14F-4D97-AF65-F5344CB8AC3E}">
        <p14:creationId xmlns:p14="http://schemas.microsoft.com/office/powerpoint/2010/main" val="66180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p:cTn id="31"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32" dur="500" fill="hold"/>
                                        <p:tgtEl>
                                          <p:spTgt spid="5">
                                            <p:txEl>
                                              <p:pRg st="8" end="8"/>
                                            </p:txEl>
                                          </p:spTgt>
                                        </p:tgtEl>
                                        <p:attrNameLst>
                                          <p:attrName>ppt_h</p:attrName>
                                        </p:attrNameLst>
                                      </p:cBhvr>
                                      <p:tavLst>
                                        <p:tav tm="0">
                                          <p:val>
                                            <p:fltVal val="0"/>
                                          </p:val>
                                        </p:tav>
                                        <p:tav tm="100000">
                                          <p:val>
                                            <p:strVal val="#ppt_h"/>
                                          </p:val>
                                        </p:tav>
                                      </p:tavLst>
                                    </p:anim>
                                  </p:childTnLst>
                                </p:cTn>
                              </p:par>
                            </p:childTnLst>
                          </p:cTn>
                        </p:par>
                        <p:par>
                          <p:cTn id="33" fill="hold">
                            <p:stCondLst>
                              <p:cond delay="500"/>
                            </p:stCondLst>
                            <p:childTnLst>
                              <p:par>
                                <p:cTn id="34" presetID="26" presetClass="emph" presetSubtype="0" repeatCount="3000" fill="hold" nodeType="afterEffect">
                                  <p:stCondLst>
                                    <p:cond delay="0"/>
                                  </p:stCondLst>
                                  <p:childTnLst>
                                    <p:animEffect transition="out" filter="fade">
                                      <p:cBhvr>
                                        <p:cTn id="35" dur="500" tmFilter="0, 0; .2, .5; .8, .5; 1, 0"/>
                                        <p:tgtEl>
                                          <p:spTgt spid="5">
                                            <p:txEl>
                                              <p:pRg st="8" end="8"/>
                                            </p:txEl>
                                          </p:spTgt>
                                        </p:tgtEl>
                                      </p:cBhvr>
                                    </p:animEffect>
                                    <p:animScale>
                                      <p:cBhvr>
                                        <p:cTn id="36" dur="250" autoRev="1" fill="hold"/>
                                        <p:tgtEl>
                                          <p:spTgt spid="5">
                                            <p:txEl>
                                              <p:pRg st="8" end="8"/>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08F70-470D-4684-A6E7-2F22C6EF2CBC}"/>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F04701C3-2570-4B31-87DF-965F19750C74}"/>
              </a:ext>
            </a:extLst>
          </p:cNvPr>
          <p:cNvSpPr>
            <a:spLocks noGrp="1"/>
          </p:cNvSpPr>
          <p:nvPr>
            <p:ph type="title"/>
          </p:nvPr>
        </p:nvSpPr>
        <p:spPr>
          <a:xfrm>
            <a:off x="897811" y="1627206"/>
            <a:ext cx="7223988" cy="1414911"/>
          </a:xfrm>
        </p:spPr>
        <p:txBody>
          <a:bodyPr/>
          <a:lstStyle/>
          <a:p>
            <a:r>
              <a:rPr lang="en-US" sz="5977" dirty="0"/>
              <a:t>RDA Regions</a:t>
            </a:r>
          </a:p>
        </p:txBody>
      </p:sp>
      <p:sp>
        <p:nvSpPr>
          <p:cNvPr id="5" name="Text Placeholder 4">
            <a:extLst>
              <a:ext uri="{FF2B5EF4-FFF2-40B4-BE49-F238E27FC236}">
                <a16:creationId xmlns:a16="http://schemas.microsoft.com/office/drawing/2014/main" id="{2297FEEC-99A9-429B-AB2B-0040D4D8E324}"/>
              </a:ext>
            </a:extLst>
          </p:cNvPr>
          <p:cNvSpPr>
            <a:spLocks noGrp="1"/>
          </p:cNvSpPr>
          <p:nvPr>
            <p:ph type="body" sz="quarter" idx="12"/>
          </p:nvPr>
        </p:nvSpPr>
        <p:spPr>
          <a:xfrm>
            <a:off x="897810" y="3301852"/>
            <a:ext cx="10070412" cy="3757280"/>
          </a:xfrm>
        </p:spPr>
        <p:txBody>
          <a:bodyPr/>
          <a:lstStyle/>
          <a:p>
            <a:r>
              <a:rPr lang="en-US" sz="2391" dirty="0"/>
              <a:t>In Place: </a:t>
            </a:r>
          </a:p>
          <a:p>
            <a:pPr marL="256181" indent="-256181">
              <a:buFont typeface="Arial" panose="020B0604020202020204" pitchFamily="34" charset="0"/>
              <a:buChar char="•"/>
            </a:pPr>
            <a:r>
              <a:rPr lang="en-US" sz="2092" dirty="0"/>
              <a:t>Europe: European RDA Interest Group (EURIG)</a:t>
            </a:r>
          </a:p>
          <a:p>
            <a:pPr marL="256181" indent="-256181">
              <a:buFont typeface="Arial" panose="020B0604020202020204" pitchFamily="34" charset="0"/>
              <a:buChar char="•"/>
            </a:pPr>
            <a:r>
              <a:rPr lang="en-US" sz="2092" dirty="0"/>
              <a:t>Oceania: Oceania RDA Committee (ORDAC)</a:t>
            </a:r>
          </a:p>
          <a:p>
            <a:pPr marL="256181" indent="-256181">
              <a:buFont typeface="Arial" panose="020B0604020202020204" pitchFamily="34" charset="0"/>
              <a:buChar char="•"/>
            </a:pPr>
            <a:r>
              <a:rPr lang="en-US" sz="2391" b="1" dirty="0">
                <a:solidFill>
                  <a:schemeClr val="accent4"/>
                </a:solidFill>
              </a:rPr>
              <a:t>North America: North American RDA Committee (NARDAC)</a:t>
            </a:r>
          </a:p>
          <a:p>
            <a:endParaRPr lang="en-US" sz="2391" dirty="0"/>
          </a:p>
          <a:p>
            <a:r>
              <a:rPr lang="en-US" sz="2391" dirty="0"/>
              <a:t>Still to be formed:</a:t>
            </a:r>
          </a:p>
          <a:p>
            <a:pPr marL="256181" indent="-256181">
              <a:buFont typeface="Arial" panose="020B0604020202020204" pitchFamily="34" charset="0"/>
              <a:buChar char="•"/>
            </a:pPr>
            <a:r>
              <a:rPr lang="en-US" sz="2092" dirty="0"/>
              <a:t>Africa</a:t>
            </a:r>
          </a:p>
          <a:p>
            <a:pPr marL="256181" indent="-256181">
              <a:buFont typeface="Arial" panose="020B0604020202020204" pitchFamily="34" charset="0"/>
              <a:buChar char="•"/>
            </a:pPr>
            <a:r>
              <a:rPr lang="en-US" sz="2092" dirty="0"/>
              <a:t>Asia</a:t>
            </a:r>
          </a:p>
          <a:p>
            <a:pPr marL="256181" indent="-256181">
              <a:buFont typeface="Arial" panose="020B0604020202020204" pitchFamily="34" charset="0"/>
              <a:buChar char="•"/>
            </a:pPr>
            <a:r>
              <a:rPr lang="en-US" sz="2092" dirty="0"/>
              <a:t>Latin America and the Caribbean</a:t>
            </a:r>
          </a:p>
          <a:p>
            <a:endParaRPr lang="en-US" dirty="0"/>
          </a:p>
          <a:p>
            <a:br>
              <a:rPr lang="en-US" dirty="0"/>
            </a:br>
            <a:endParaRPr lang="en-US" dirty="0"/>
          </a:p>
        </p:txBody>
      </p:sp>
      <p:sp>
        <p:nvSpPr>
          <p:cNvPr id="3" name="Slide Number Placeholder 2">
            <a:extLst>
              <a:ext uri="{FF2B5EF4-FFF2-40B4-BE49-F238E27FC236}">
                <a16:creationId xmlns:a16="http://schemas.microsoft.com/office/drawing/2014/main" id="{1093C550-8295-41D9-8736-11E15EC4B7ED}"/>
              </a:ext>
            </a:extLst>
          </p:cNvPr>
          <p:cNvSpPr>
            <a:spLocks noGrp="1"/>
          </p:cNvSpPr>
          <p:nvPr>
            <p:ph type="sldNum" sz="quarter" idx="11"/>
          </p:nvPr>
        </p:nvSpPr>
        <p:spPr/>
        <p:txBody>
          <a:bodyPr/>
          <a:lstStyle/>
          <a:p>
            <a:pPr algn="ctr"/>
            <a:fld id="{6B918772-37A3-47DC-BE01-33CAE9FCB74A}" type="slidenum">
              <a:rPr lang="en-US" smtClean="0"/>
              <a:pPr algn="ctr"/>
              <a:t>34</a:t>
            </a:fld>
            <a:endParaRPr lang="en-US" dirty="0"/>
          </a:p>
        </p:txBody>
      </p:sp>
    </p:spTree>
    <p:extLst>
      <p:ext uri="{BB962C8B-B14F-4D97-AF65-F5344CB8AC3E}">
        <p14:creationId xmlns:p14="http://schemas.microsoft.com/office/powerpoint/2010/main" val="6996567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73E4F8-38DB-4C97-91EF-85BF2D267DD1}"/>
              </a:ext>
            </a:extLst>
          </p:cNvPr>
          <p:cNvSpPr>
            <a:spLocks noGrp="1"/>
          </p:cNvSpPr>
          <p:nvPr>
            <p:ph type="dt" sz="half" idx="10"/>
          </p:nvPr>
        </p:nvSpPr>
        <p:spPr/>
        <p:txBody>
          <a:bodyPr/>
          <a:lstStyle/>
          <a:p>
            <a:r>
              <a:rPr lang="en-US"/>
              <a:t>September 14, 2018</a:t>
            </a:r>
            <a:endParaRPr lang="en-US" dirty="0"/>
          </a:p>
        </p:txBody>
      </p:sp>
      <p:sp>
        <p:nvSpPr>
          <p:cNvPr id="4" name="Title 3">
            <a:extLst>
              <a:ext uri="{FF2B5EF4-FFF2-40B4-BE49-F238E27FC236}">
                <a16:creationId xmlns:a16="http://schemas.microsoft.com/office/drawing/2014/main" id="{FE20BCE4-A387-486A-AB23-69DD50F8ADD8}"/>
              </a:ext>
            </a:extLst>
          </p:cNvPr>
          <p:cNvSpPr>
            <a:spLocks noGrp="1"/>
          </p:cNvSpPr>
          <p:nvPr>
            <p:ph type="title"/>
          </p:nvPr>
        </p:nvSpPr>
        <p:spPr/>
        <p:txBody>
          <a:bodyPr/>
          <a:lstStyle/>
          <a:p>
            <a:r>
              <a:rPr lang="en-US" sz="5977" dirty="0"/>
              <a:t>Contact</a:t>
            </a:r>
          </a:p>
        </p:txBody>
      </p:sp>
      <p:sp>
        <p:nvSpPr>
          <p:cNvPr id="5" name="Text Placeholder 4">
            <a:extLst>
              <a:ext uri="{FF2B5EF4-FFF2-40B4-BE49-F238E27FC236}">
                <a16:creationId xmlns:a16="http://schemas.microsoft.com/office/drawing/2014/main" id="{146E709F-62EC-4E60-B147-A7832149D917}"/>
              </a:ext>
            </a:extLst>
          </p:cNvPr>
          <p:cNvSpPr>
            <a:spLocks noGrp="1"/>
          </p:cNvSpPr>
          <p:nvPr>
            <p:ph type="body" sz="quarter" idx="12"/>
          </p:nvPr>
        </p:nvSpPr>
        <p:spPr/>
        <p:txBody>
          <a:bodyPr/>
          <a:lstStyle/>
          <a:p>
            <a:pPr algn="ctr"/>
            <a:endParaRPr lang="en-US" sz="2690" dirty="0"/>
          </a:p>
          <a:p>
            <a:pPr algn="ctr"/>
            <a:endParaRPr lang="en-US" sz="2690" dirty="0"/>
          </a:p>
          <a:p>
            <a:pPr algn="ctr"/>
            <a:r>
              <a:rPr lang="en-US" sz="4483" dirty="0"/>
              <a:t>nardacchair@rdatoolkit.org</a:t>
            </a:r>
          </a:p>
          <a:p>
            <a:pPr algn="ctr"/>
            <a:endParaRPr lang="en-US" sz="4034" dirty="0"/>
          </a:p>
        </p:txBody>
      </p:sp>
      <p:sp>
        <p:nvSpPr>
          <p:cNvPr id="3" name="Slide Number Placeholder 2">
            <a:extLst>
              <a:ext uri="{FF2B5EF4-FFF2-40B4-BE49-F238E27FC236}">
                <a16:creationId xmlns:a16="http://schemas.microsoft.com/office/drawing/2014/main" id="{6D24BDCF-C962-49F9-B835-A3C99F410832}"/>
              </a:ext>
            </a:extLst>
          </p:cNvPr>
          <p:cNvSpPr>
            <a:spLocks noGrp="1"/>
          </p:cNvSpPr>
          <p:nvPr>
            <p:ph type="sldNum" sz="quarter" idx="11"/>
          </p:nvPr>
        </p:nvSpPr>
        <p:spPr/>
        <p:txBody>
          <a:bodyPr/>
          <a:lstStyle/>
          <a:p>
            <a:pPr algn="ctr"/>
            <a:fld id="{6B918772-37A3-47DC-BE01-33CAE9FCB74A}" type="slidenum">
              <a:rPr lang="en-US" smtClean="0"/>
              <a:pPr algn="ctr"/>
              <a:t>35</a:t>
            </a:fld>
            <a:endParaRPr lang="en-US" dirty="0"/>
          </a:p>
        </p:txBody>
      </p:sp>
    </p:spTree>
    <p:extLst>
      <p:ext uri="{BB962C8B-B14F-4D97-AF65-F5344CB8AC3E}">
        <p14:creationId xmlns:p14="http://schemas.microsoft.com/office/powerpoint/2010/main" val="3709449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E764046-E4CB-4905-A6DD-942658974F99}"/>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736600" y="323850"/>
            <a:ext cx="7391400" cy="1295400"/>
          </a:xfrm>
        </p:spPr>
        <p:txBody>
          <a:bodyPr/>
          <a:lstStyle/>
          <a:p>
            <a:r>
              <a:rPr lang="en-US" sz="7200" dirty="0"/>
              <a:t>End of Year Goals</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12800" y="2076450"/>
            <a:ext cx="9525000" cy="5562600"/>
          </a:xfrm>
        </p:spPr>
        <p:txBody>
          <a:bodyPr/>
          <a:lstStyle/>
          <a:p>
            <a:pPr marL="285750" indent="-285750">
              <a:buFont typeface="Arial"/>
              <a:buChar char="•"/>
            </a:pPr>
            <a:r>
              <a:rPr lang="en-US" sz="4000" b="1" dirty="0">
                <a:solidFill>
                  <a:schemeClr val="tx2"/>
                </a:solidFill>
              </a:rPr>
              <a:t>Accessibility</a:t>
            </a:r>
            <a:r>
              <a:rPr lang="en-US" sz="4000" dirty="0">
                <a:solidFill>
                  <a:schemeClr val="tx2"/>
                </a:solidFill>
              </a:rPr>
              <a:t> – working toward AA rating on W3C guidelines</a:t>
            </a:r>
          </a:p>
          <a:p>
            <a:pPr marL="285750" indent="-285750">
              <a:buFont typeface="Arial"/>
              <a:buChar char="•"/>
            </a:pPr>
            <a:r>
              <a:rPr lang="en-US" sz="4000" b="1" dirty="0">
                <a:solidFill>
                  <a:schemeClr val="tx2"/>
                </a:solidFill>
              </a:rPr>
              <a:t>Graphic Browser </a:t>
            </a:r>
            <a:r>
              <a:rPr lang="en-US" sz="4000" dirty="0">
                <a:solidFill>
                  <a:schemeClr val="tx2"/>
                </a:solidFill>
              </a:rPr>
              <a:t>– for browsing of entities and elements</a:t>
            </a:r>
          </a:p>
          <a:p>
            <a:pPr marL="285750" indent="-285750">
              <a:buFont typeface="Arial"/>
              <a:buChar char="•"/>
            </a:pPr>
            <a:r>
              <a:rPr lang="en-US" sz="4000" b="1" dirty="0">
                <a:solidFill>
                  <a:schemeClr val="tx2"/>
                </a:solidFill>
              </a:rPr>
              <a:t>Relationship Matrix </a:t>
            </a:r>
            <a:r>
              <a:rPr lang="en-US" sz="4000" dirty="0">
                <a:solidFill>
                  <a:schemeClr val="tx2"/>
                </a:solidFill>
              </a:rPr>
              <a:t>– improvements to presentation of relationship designators</a:t>
            </a:r>
          </a:p>
          <a:p>
            <a:pPr marL="285750" indent="-285750">
              <a:buFont typeface="Arial"/>
              <a:buChar char="•"/>
            </a:pPr>
            <a:r>
              <a:rPr lang="en-US" sz="4000" b="1" dirty="0">
                <a:solidFill>
                  <a:schemeClr val="tx2"/>
                </a:solidFill>
              </a:rPr>
              <a:t>AACR2 </a:t>
            </a:r>
            <a:r>
              <a:rPr lang="en-US" sz="4000" dirty="0">
                <a:solidFill>
                  <a:schemeClr val="tx2"/>
                </a:solidFill>
              </a:rPr>
              <a:t>– included without links</a:t>
            </a:r>
          </a:p>
          <a:p>
            <a:pPr marL="285750" indent="-285750">
              <a:buFont typeface="Arial"/>
              <a:buChar char="•"/>
            </a:pPr>
            <a:r>
              <a:rPr lang="en-US" sz="4000" b="1" dirty="0">
                <a:solidFill>
                  <a:schemeClr val="tx2"/>
                </a:solidFill>
              </a:rPr>
              <a:t>Citation Numbers </a:t>
            </a:r>
            <a:r>
              <a:rPr lang="en-US" sz="4000" dirty="0">
                <a:solidFill>
                  <a:schemeClr val="tx2"/>
                </a:solidFill>
              </a:rPr>
              <a:t>– for referencing RDA text when linking is not an option </a:t>
            </a:r>
          </a:p>
          <a:p>
            <a:endParaRPr lang="en-US" dirty="0"/>
          </a:p>
          <a:p>
            <a:endParaRPr lang="en-US" dirty="0"/>
          </a:p>
        </p:txBody>
      </p:sp>
      <p:sp>
        <p:nvSpPr>
          <p:cNvPr id="2" name="Date Placeholder 1">
            <a:extLst>
              <a:ext uri="{FF2B5EF4-FFF2-40B4-BE49-F238E27FC236}">
                <a16:creationId xmlns:a16="http://schemas.microsoft.com/office/drawing/2014/main" id="{7702E6C4-81AF-48C5-8EA9-105C4328A916}"/>
              </a:ext>
            </a:extLst>
          </p:cNvPr>
          <p:cNvSpPr>
            <a:spLocks noGrp="1"/>
          </p:cNvSpPr>
          <p:nvPr>
            <p:ph type="dt" sz="half" idx="10"/>
          </p:nvPr>
        </p:nvSpPr>
        <p:spPr/>
        <p:txBody>
          <a:bodyPr/>
          <a:lstStyle/>
          <a:p>
            <a:r>
              <a:rPr lang="en-US"/>
              <a:t>September 14, 2018</a:t>
            </a:r>
            <a:endParaRPr lang="en-US" dirty="0"/>
          </a:p>
        </p:txBody>
      </p:sp>
    </p:spTree>
    <p:extLst>
      <p:ext uri="{BB962C8B-B14F-4D97-AF65-F5344CB8AC3E}">
        <p14:creationId xmlns:p14="http://schemas.microsoft.com/office/powerpoint/2010/main" val="324345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E764046-E4CB-4905-A6DD-942658974F99}"/>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4" name="Title 3">
            <a:extLst>
              <a:ext uri="{FF2B5EF4-FFF2-40B4-BE49-F238E27FC236}">
                <a16:creationId xmlns:a16="http://schemas.microsoft.com/office/drawing/2014/main" id="{280FB4F4-7B36-4EFF-8C7E-58211197172F}"/>
              </a:ext>
            </a:extLst>
          </p:cNvPr>
          <p:cNvSpPr>
            <a:spLocks noGrp="1"/>
          </p:cNvSpPr>
          <p:nvPr>
            <p:ph type="title"/>
          </p:nvPr>
        </p:nvSpPr>
        <p:spPr>
          <a:xfrm>
            <a:off x="889000" y="476250"/>
            <a:ext cx="8915400" cy="1143000"/>
          </a:xfrm>
        </p:spPr>
        <p:txBody>
          <a:bodyPr/>
          <a:lstStyle/>
          <a:p>
            <a:r>
              <a:rPr lang="en-US" sz="7200" dirty="0"/>
              <a:t>Community Feedback</a:t>
            </a:r>
          </a:p>
        </p:txBody>
      </p:sp>
      <p:sp>
        <p:nvSpPr>
          <p:cNvPr id="5" name="Text Placeholder 4">
            <a:extLst>
              <a:ext uri="{FF2B5EF4-FFF2-40B4-BE49-F238E27FC236}">
                <a16:creationId xmlns:a16="http://schemas.microsoft.com/office/drawing/2014/main" id="{52820451-F02E-450A-98E7-FB27DFA5A064}"/>
              </a:ext>
            </a:extLst>
          </p:cNvPr>
          <p:cNvSpPr>
            <a:spLocks noGrp="1"/>
          </p:cNvSpPr>
          <p:nvPr>
            <p:ph type="body" sz="quarter" idx="12"/>
          </p:nvPr>
        </p:nvSpPr>
        <p:spPr>
          <a:xfrm>
            <a:off x="812800" y="2228850"/>
            <a:ext cx="10744200" cy="5334000"/>
          </a:xfrm>
        </p:spPr>
        <p:txBody>
          <a:bodyPr/>
          <a:lstStyle/>
          <a:p>
            <a:endParaRPr lang="en-US" dirty="0">
              <a:solidFill>
                <a:srgbClr val="21328A"/>
              </a:solidFill>
            </a:endParaRPr>
          </a:p>
          <a:p>
            <a:pPr marL="285750" indent="-285750">
              <a:buFont typeface="Arial"/>
              <a:buChar char="•"/>
            </a:pPr>
            <a:r>
              <a:rPr lang="en-US" sz="4800" dirty="0">
                <a:solidFill>
                  <a:srgbClr val="21328A"/>
                </a:solidFill>
              </a:rPr>
              <a:t>Feedback has already spurred improvements to beta Toolkit</a:t>
            </a:r>
          </a:p>
          <a:p>
            <a:pPr marL="285750" indent="-285750">
              <a:lnSpc>
                <a:spcPct val="120000"/>
              </a:lnSpc>
              <a:buFont typeface="Arial"/>
              <a:buChar char="•"/>
            </a:pPr>
            <a:r>
              <a:rPr lang="en-US" sz="4800" dirty="0">
                <a:solidFill>
                  <a:srgbClr val="21328A"/>
                </a:solidFill>
              </a:rPr>
              <a:t>Submit feedback at</a:t>
            </a:r>
            <a:r>
              <a:rPr lang="is-IS" sz="4800" dirty="0">
                <a:solidFill>
                  <a:srgbClr val="21328A"/>
                </a:solidFill>
              </a:rPr>
              <a:t>…</a:t>
            </a:r>
            <a:endParaRPr lang="en-US" sz="4800" dirty="0">
              <a:solidFill>
                <a:srgbClr val="21328A"/>
              </a:solidFill>
            </a:endParaRPr>
          </a:p>
          <a:p>
            <a:pPr marL="1027374" lvl="1" indent="-685800">
              <a:lnSpc>
                <a:spcPct val="120000"/>
              </a:lnSpc>
              <a:buFont typeface="Courier New"/>
              <a:buChar char="o"/>
            </a:pPr>
            <a:r>
              <a:rPr lang="en-US" sz="4800" dirty="0" err="1">
                <a:solidFill>
                  <a:srgbClr val="21328A"/>
                </a:solidFill>
              </a:rPr>
              <a:t>rdatoolkit.org</a:t>
            </a:r>
            <a:r>
              <a:rPr lang="en-US" sz="4800" dirty="0">
                <a:solidFill>
                  <a:srgbClr val="21328A"/>
                </a:solidFill>
              </a:rPr>
              <a:t>/form/3r-feedback</a:t>
            </a:r>
          </a:p>
          <a:p>
            <a:pPr marL="1027374" lvl="1" indent="-685800">
              <a:lnSpc>
                <a:spcPct val="120000"/>
              </a:lnSpc>
              <a:buFont typeface="Courier New"/>
              <a:buChar char="o"/>
            </a:pPr>
            <a:r>
              <a:rPr lang="en-US" sz="4800" dirty="0" err="1">
                <a:solidFill>
                  <a:srgbClr val="21328A"/>
                </a:solidFill>
              </a:rPr>
              <a:t>rdatoolkit@ala.org</a:t>
            </a:r>
            <a:endParaRPr lang="en-US" sz="4800" dirty="0">
              <a:solidFill>
                <a:srgbClr val="21328A"/>
              </a:solidFill>
            </a:endParaRPr>
          </a:p>
          <a:p>
            <a:pPr marL="1027374" lvl="1" indent="-685800">
              <a:lnSpc>
                <a:spcPct val="120000"/>
              </a:lnSpc>
              <a:buFont typeface="Courier New"/>
              <a:buChar char="o"/>
            </a:pPr>
            <a:endParaRPr lang="en-US" sz="4800" dirty="0">
              <a:solidFill>
                <a:srgbClr val="21328A"/>
              </a:solidFill>
            </a:endParaRPr>
          </a:p>
          <a:p>
            <a:pPr marL="627324" lvl="1" indent="-285750">
              <a:lnSpc>
                <a:spcPct val="120000"/>
              </a:lnSpc>
              <a:buFont typeface="Arial"/>
              <a:buChar char="•"/>
            </a:pPr>
            <a:endParaRPr lang="en-US" dirty="0">
              <a:solidFill>
                <a:srgbClr val="21328A"/>
              </a:solidFill>
            </a:endParaRPr>
          </a:p>
          <a:p>
            <a:endParaRPr lang="en-US" dirty="0"/>
          </a:p>
          <a:p>
            <a:endParaRPr lang="en-US" dirty="0"/>
          </a:p>
          <a:p>
            <a:pPr marL="285750" indent="-285750">
              <a:buFont typeface="Arial"/>
              <a:buChar char="•"/>
            </a:pPr>
            <a:endParaRPr lang="en-US" dirty="0"/>
          </a:p>
          <a:p>
            <a:pPr marL="285750" indent="-285750">
              <a:buFont typeface="Arial"/>
              <a:buChar char="•"/>
            </a:pPr>
            <a:endParaRPr lang="en-US" dirty="0"/>
          </a:p>
        </p:txBody>
      </p:sp>
      <p:sp>
        <p:nvSpPr>
          <p:cNvPr id="2" name="Date Placeholder 1">
            <a:extLst>
              <a:ext uri="{FF2B5EF4-FFF2-40B4-BE49-F238E27FC236}">
                <a16:creationId xmlns:a16="http://schemas.microsoft.com/office/drawing/2014/main" id="{5F0861BF-D5FA-4712-BF27-68338ED861AF}"/>
              </a:ext>
            </a:extLst>
          </p:cNvPr>
          <p:cNvSpPr>
            <a:spLocks noGrp="1"/>
          </p:cNvSpPr>
          <p:nvPr>
            <p:ph type="dt" sz="half" idx="10"/>
          </p:nvPr>
        </p:nvSpPr>
        <p:spPr/>
        <p:txBody>
          <a:bodyPr/>
          <a:lstStyle/>
          <a:p>
            <a:r>
              <a:rPr lang="en-US"/>
              <a:t>September 14, 2018</a:t>
            </a:r>
            <a:endParaRPr lang="en-US" dirty="0"/>
          </a:p>
        </p:txBody>
      </p:sp>
    </p:spTree>
    <p:extLst>
      <p:ext uri="{BB962C8B-B14F-4D97-AF65-F5344CB8AC3E}">
        <p14:creationId xmlns:p14="http://schemas.microsoft.com/office/powerpoint/2010/main" val="1959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A78E7E-9D3A-4F33-83F5-FA0DD10080C7}"/>
              </a:ext>
            </a:extLst>
          </p:cNvPr>
          <p:cNvSpPr>
            <a:spLocks noGrp="1"/>
          </p:cNvSpPr>
          <p:nvPr>
            <p:ph idx="1"/>
          </p:nvPr>
        </p:nvSpPr>
        <p:spPr>
          <a:xfrm>
            <a:off x="736600" y="2990850"/>
            <a:ext cx="12106792" cy="1477328"/>
          </a:xfrm>
        </p:spPr>
        <p:txBody>
          <a:bodyPr/>
          <a:lstStyle/>
          <a:p>
            <a:r>
              <a:rPr lang="en-US" sz="9600" dirty="0">
                <a:solidFill>
                  <a:schemeClr val="tx2"/>
                </a:solidFill>
                <a:effectLst>
                  <a:outerShdw blurRad="50800" dist="38100" dir="2700000" algn="tl" rotWithShape="0">
                    <a:schemeClr val="bg1">
                      <a:alpha val="43000"/>
                    </a:schemeClr>
                  </a:outerShdw>
                </a:effectLst>
              </a:rPr>
              <a:t>RDA Toolkit Content</a:t>
            </a:r>
            <a:endParaRPr lang="en-GB" sz="9600" dirty="0">
              <a:solidFill>
                <a:schemeClr val="tx2"/>
              </a:solidFill>
              <a:effectLst>
                <a:outerShdw blurRad="50800" dist="38100" dir="2700000" algn="tl" rotWithShape="0">
                  <a:schemeClr val="bg1">
                    <a:alpha val="43000"/>
                  </a:schemeClr>
                </a:outerShdw>
              </a:effectLst>
            </a:endParaRPr>
          </a:p>
        </p:txBody>
      </p:sp>
      <p:sp>
        <p:nvSpPr>
          <p:cNvPr id="3" name="Date Placeholder 2">
            <a:extLst>
              <a:ext uri="{FF2B5EF4-FFF2-40B4-BE49-F238E27FC236}">
                <a16:creationId xmlns:a16="http://schemas.microsoft.com/office/drawing/2014/main" id="{1F8D650B-3A40-4003-B4F0-A06627821119}"/>
              </a:ext>
            </a:extLst>
          </p:cNvPr>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644" b="0" i="0" u="none" strike="noStrike" kern="1200" cap="none" spc="0" normalizeH="0" baseline="0" noProof="0">
                <a:ln>
                  <a:noFill/>
                </a:ln>
                <a:solidFill>
                  <a:srgbClr val="203189"/>
                </a:solidFill>
                <a:effectLst/>
                <a:uLnTx/>
                <a:uFillTx/>
                <a:latin typeface="Calibri Light" panose="020F0302020204030204" pitchFamily="34" charset="0"/>
                <a:ea typeface="+mn-ea"/>
                <a:cs typeface="+mn-cs"/>
              </a:rPr>
              <a:t>September 14, 2018</a:t>
            </a:r>
            <a:endParaRPr kumimoji="0" lang="en-US" sz="1644" b="0" i="0" u="none" strike="noStrike" kern="1200" cap="none" spc="0" normalizeH="0" baseline="0" noProof="0" dirty="0">
              <a:ln>
                <a:noFill/>
              </a:ln>
              <a:solidFill>
                <a:srgbClr val="203189"/>
              </a:solidFill>
              <a:effectLst/>
              <a:uLnTx/>
              <a:uFillTx/>
              <a:latin typeface="Calibri Light" panose="020F0302020204030204" pitchFamily="34" charset="0"/>
              <a:ea typeface="+mn-ea"/>
              <a:cs typeface="+mn-cs"/>
            </a:endParaRPr>
          </a:p>
        </p:txBody>
      </p:sp>
      <p:sp>
        <p:nvSpPr>
          <p:cNvPr id="4" name="Slide Number Placeholder 3">
            <a:extLst>
              <a:ext uri="{FF2B5EF4-FFF2-40B4-BE49-F238E27FC236}">
                <a16:creationId xmlns:a16="http://schemas.microsoft.com/office/drawing/2014/main" id="{4EA68674-CA04-490B-AF40-B59B8A04433F}"/>
              </a:ext>
            </a:extLst>
          </p:cNvPr>
          <p:cNvSpPr>
            <a:spLocks noGrp="1"/>
          </p:cNvSpPr>
          <p:nvPr>
            <p:ph type="sldNum"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B918772-37A3-47DC-BE01-33CAE9FCB74A}" type="slidenum">
              <a:rPr kumimoji="0" lang="en-US" sz="1494" b="1" i="0" u="none" strike="noStrike" kern="1200" cap="none" spc="0" normalizeH="0" baseline="0" noProof="0" smtClean="0">
                <a:ln>
                  <a:noFill/>
                </a:ln>
                <a:solidFill>
                  <a:prstClr val="white"/>
                </a:solidFill>
                <a:effectLst/>
                <a:uLnTx/>
                <a:uFillTx/>
                <a:latin typeface="Calibri" panose="020F050202020403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494" b="1"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5" name="TextBox 4">
            <a:extLst>
              <a:ext uri="{FF2B5EF4-FFF2-40B4-BE49-F238E27FC236}">
                <a16:creationId xmlns:a16="http://schemas.microsoft.com/office/drawing/2014/main" id="{4808660D-9072-4B9B-8BD3-47E67779E830}"/>
              </a:ext>
            </a:extLst>
          </p:cNvPr>
          <p:cNvSpPr txBox="1"/>
          <p:nvPr/>
        </p:nvSpPr>
        <p:spPr>
          <a:xfrm>
            <a:off x="815976" y="5590184"/>
            <a:ext cx="10377136" cy="707886"/>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21328A"/>
                </a:solidFill>
                <a:effectLst/>
                <a:uLnTx/>
                <a:uFillTx/>
                <a:latin typeface="Calibri"/>
                <a:ea typeface="+mn-ea"/>
                <a:cs typeface="+mn-cs"/>
              </a:rPr>
              <a:t>Gordon Dunsire, Chair, RDA Steering Committee</a:t>
            </a:r>
          </a:p>
        </p:txBody>
      </p:sp>
    </p:spTree>
    <p:extLst>
      <p:ext uri="{BB962C8B-B14F-4D97-AF65-F5344CB8AC3E}">
        <p14:creationId xmlns:p14="http://schemas.microsoft.com/office/powerpoint/2010/main" val="926049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8000" y="1978307"/>
            <a:ext cx="10439400" cy="1200329"/>
          </a:xfrm>
          <a:prstGeom prst="rect">
            <a:avLst/>
          </a:prstGeom>
          <a:noFill/>
        </p:spPr>
        <p:txBody>
          <a:bodyPr wrap="square" rtlCol="0">
            <a:spAutoFit/>
          </a:bodyPr>
          <a:lstStyle/>
          <a:p>
            <a:r>
              <a:rPr lang="en-GB" sz="3600" dirty="0"/>
              <a:t>Foundational structure for the organization of elements, instructions, and guidance</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508000" y="476250"/>
            <a:ext cx="5059602" cy="1111441"/>
          </a:xfrm>
          <a:prstGeom prst="rect">
            <a:avLst/>
          </a:prstGeom>
        </p:spPr>
        <p:txBody>
          <a:bodyPr/>
          <a:lstStyle>
            <a:lvl1pPr>
              <a:defRPr>
                <a:latin typeface="+mj-lt"/>
                <a:ea typeface="+mj-ea"/>
                <a:cs typeface="+mj-cs"/>
              </a:defRPr>
            </a:lvl1pPr>
          </a:lstStyle>
          <a:p>
            <a:r>
              <a:rPr lang="en-GB" sz="6000" kern="0" dirty="0">
                <a:solidFill>
                  <a:schemeClr val="tx2"/>
                </a:solidFill>
              </a:rPr>
              <a:t>Beta release</a:t>
            </a:r>
          </a:p>
        </p:txBody>
      </p:sp>
      <p:sp>
        <p:nvSpPr>
          <p:cNvPr id="6" name="TextBox 5">
            <a:extLst>
              <a:ext uri="{FF2B5EF4-FFF2-40B4-BE49-F238E27FC236}">
                <a16:creationId xmlns:a16="http://schemas.microsoft.com/office/drawing/2014/main" id="{6739D83F-E9B4-4718-B8E3-7B32B745244B}"/>
              </a:ext>
            </a:extLst>
          </p:cNvPr>
          <p:cNvSpPr txBox="1"/>
          <p:nvPr/>
        </p:nvSpPr>
        <p:spPr>
          <a:xfrm>
            <a:off x="508000" y="3516032"/>
            <a:ext cx="11049000" cy="3970318"/>
          </a:xfrm>
          <a:prstGeom prst="rect">
            <a:avLst/>
          </a:prstGeom>
          <a:noFill/>
        </p:spPr>
        <p:txBody>
          <a:bodyPr wrap="square" rtlCol="0">
            <a:spAutoFit/>
          </a:bodyPr>
          <a:lstStyle/>
          <a:p>
            <a:r>
              <a:rPr lang="en-US" sz="3600" dirty="0"/>
              <a:t>Combines</a:t>
            </a:r>
          </a:p>
          <a:p>
            <a:pPr marL="457200" indent="-457200">
              <a:buFont typeface="Arial" panose="020B0604020202020204" pitchFamily="34" charset="0"/>
              <a:buChar char="•"/>
            </a:pPr>
            <a:r>
              <a:rPr lang="en-US" sz="3600" dirty="0"/>
              <a:t>The organization of entities, attributes, and relationships in the IFLA Library Reference Model (LRM)</a:t>
            </a:r>
          </a:p>
          <a:p>
            <a:pPr marL="457200" indent="-457200">
              <a:buFont typeface="Arial" panose="020B0604020202020204" pitchFamily="34" charset="0"/>
              <a:buChar char="•"/>
            </a:pPr>
            <a:r>
              <a:rPr lang="en-US" sz="3600" dirty="0"/>
              <a:t>The extension of RDA as an implementation of the LRM and resolution of gaps and inconsistencies in RDA</a:t>
            </a:r>
          </a:p>
          <a:p>
            <a:pPr marL="457200" indent="-457200">
              <a:buFont typeface="Arial" panose="020B0604020202020204" pitchFamily="34" charset="0"/>
              <a:buChar char="•"/>
            </a:pPr>
            <a:r>
              <a:rPr lang="en-US" sz="3600" dirty="0"/>
              <a:t>Explicit provision of recording methods to improve support for RDA data applications</a:t>
            </a:r>
          </a:p>
        </p:txBody>
      </p:sp>
      <p:sp>
        <p:nvSpPr>
          <p:cNvPr id="2" name="Date Placeholder 1">
            <a:extLst>
              <a:ext uri="{FF2B5EF4-FFF2-40B4-BE49-F238E27FC236}">
                <a16:creationId xmlns:a16="http://schemas.microsoft.com/office/drawing/2014/main" id="{687D7211-1EDA-486D-B530-B4B7533A9160}"/>
              </a:ext>
            </a:extLst>
          </p:cNvPr>
          <p:cNvSpPr>
            <a:spLocks noGrp="1"/>
          </p:cNvSpPr>
          <p:nvPr>
            <p:ph type="dt" sz="half" idx="10"/>
          </p:nvPr>
        </p:nvSpPr>
        <p:spPr/>
        <p:txBody>
          <a:bodyPr/>
          <a:lstStyle/>
          <a:p>
            <a:r>
              <a:rPr lang="en-US"/>
              <a:t>September 14, 2018</a:t>
            </a:r>
            <a:endParaRPr lang="en-US" dirty="0"/>
          </a:p>
        </p:txBody>
      </p:sp>
      <p:sp>
        <p:nvSpPr>
          <p:cNvPr id="4" name="Slide Number Placeholder 3">
            <a:extLst>
              <a:ext uri="{FF2B5EF4-FFF2-40B4-BE49-F238E27FC236}">
                <a16:creationId xmlns:a16="http://schemas.microsoft.com/office/drawing/2014/main" id="{4286B834-E32A-40CB-9CDC-B5344AC7922B}"/>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spTree>
    <p:extLst>
      <p:ext uri="{BB962C8B-B14F-4D97-AF65-F5344CB8AC3E}">
        <p14:creationId xmlns:p14="http://schemas.microsoft.com/office/powerpoint/2010/main" val="301635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5893408" cy="1015663"/>
          </a:xfrm>
          <a:prstGeom prst="rect">
            <a:avLst/>
          </a:prstGeom>
          <a:noFill/>
        </p:spPr>
        <p:txBody>
          <a:bodyPr wrap="none" rtlCol="0">
            <a:spAutoFit/>
          </a:bodyPr>
          <a:lstStyle/>
          <a:p>
            <a:r>
              <a:rPr lang="en-GB" sz="6000" dirty="0">
                <a:solidFill>
                  <a:schemeClr val="tx2"/>
                </a:solidFill>
              </a:rPr>
              <a:t>Modular structure</a:t>
            </a:r>
          </a:p>
        </p:txBody>
      </p:sp>
      <p:sp>
        <p:nvSpPr>
          <p:cNvPr id="5" name="TextBox 4">
            <a:extLst>
              <a:ext uri="{FF2B5EF4-FFF2-40B4-BE49-F238E27FC236}">
                <a16:creationId xmlns:a16="http://schemas.microsoft.com/office/drawing/2014/main" id="{85F76E34-87C2-4556-8D95-D47D62FB8A99}"/>
              </a:ext>
            </a:extLst>
          </p:cNvPr>
          <p:cNvSpPr txBox="1"/>
          <p:nvPr/>
        </p:nvSpPr>
        <p:spPr>
          <a:xfrm>
            <a:off x="642840" y="2019526"/>
            <a:ext cx="9829799" cy="2308324"/>
          </a:xfrm>
          <a:prstGeom prst="rect">
            <a:avLst/>
          </a:prstGeom>
          <a:noFill/>
        </p:spPr>
        <p:txBody>
          <a:bodyPr wrap="square" rtlCol="0">
            <a:spAutoFit/>
          </a:bodyPr>
          <a:lstStyle/>
          <a:p>
            <a:r>
              <a:rPr lang="en-US" sz="3600" dirty="0"/>
              <a:t>Instructions are grouped by element and recording method</a:t>
            </a:r>
          </a:p>
          <a:p>
            <a:pPr marL="715963"/>
            <a:r>
              <a:rPr lang="en-US" sz="3600" dirty="0"/>
              <a:t>Finer granularity is more flexible for a wider range of applications</a:t>
            </a:r>
          </a:p>
        </p:txBody>
      </p:sp>
      <p:sp>
        <p:nvSpPr>
          <p:cNvPr id="6" name="TextBox 5">
            <a:extLst>
              <a:ext uri="{FF2B5EF4-FFF2-40B4-BE49-F238E27FC236}">
                <a16:creationId xmlns:a16="http://schemas.microsoft.com/office/drawing/2014/main" id="{816A72B1-6144-46D3-B8D9-9CC90BB0218A}"/>
              </a:ext>
            </a:extLst>
          </p:cNvPr>
          <p:cNvSpPr txBox="1"/>
          <p:nvPr/>
        </p:nvSpPr>
        <p:spPr>
          <a:xfrm>
            <a:off x="642840" y="5761813"/>
            <a:ext cx="10640826" cy="1754326"/>
          </a:xfrm>
          <a:prstGeom prst="rect">
            <a:avLst/>
          </a:prstGeom>
          <a:noFill/>
        </p:spPr>
        <p:txBody>
          <a:bodyPr wrap="square" rtlCol="0">
            <a:spAutoFit/>
          </a:bodyPr>
          <a:lstStyle/>
          <a:p>
            <a:r>
              <a:rPr lang="en-US" sz="3600" dirty="0"/>
              <a:t>RDA Reference data are maintained and displayed separately from guidance and instructions</a:t>
            </a:r>
          </a:p>
          <a:p>
            <a:pPr marL="715963"/>
            <a:r>
              <a:rPr lang="en-US" sz="3600" dirty="0"/>
              <a:t>Reference data are extracted from the RDA Registry</a:t>
            </a:r>
          </a:p>
        </p:txBody>
      </p:sp>
      <p:sp>
        <p:nvSpPr>
          <p:cNvPr id="7" name="TextBox 6">
            <a:extLst>
              <a:ext uri="{FF2B5EF4-FFF2-40B4-BE49-F238E27FC236}">
                <a16:creationId xmlns:a16="http://schemas.microsoft.com/office/drawing/2014/main" id="{AD849FB3-9992-4A46-9E65-4081CEF767BA}"/>
              </a:ext>
            </a:extLst>
          </p:cNvPr>
          <p:cNvSpPr txBox="1"/>
          <p:nvPr/>
        </p:nvSpPr>
        <p:spPr>
          <a:xfrm>
            <a:off x="607965" y="4721666"/>
            <a:ext cx="9829799" cy="646331"/>
          </a:xfrm>
          <a:prstGeom prst="rect">
            <a:avLst/>
          </a:prstGeom>
          <a:noFill/>
        </p:spPr>
        <p:txBody>
          <a:bodyPr wrap="square" rtlCol="0">
            <a:spAutoFit/>
          </a:bodyPr>
          <a:lstStyle/>
          <a:p>
            <a:r>
              <a:rPr lang="en-US" sz="3600" dirty="0"/>
              <a:t>Every element page has the same basic structure</a:t>
            </a:r>
          </a:p>
        </p:txBody>
      </p:sp>
    </p:spTree>
    <p:extLst>
      <p:ext uri="{BB962C8B-B14F-4D97-AF65-F5344CB8AC3E}">
        <p14:creationId xmlns:p14="http://schemas.microsoft.com/office/powerpoint/2010/main" val="3618570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5789C1-FB36-42B4-8E51-15BBDFFF4D96}"/>
              </a:ext>
            </a:extLst>
          </p:cNvPr>
          <p:cNvSpPr>
            <a:spLocks noGrp="1"/>
          </p:cNvSpPr>
          <p:nvPr>
            <p:ph type="dt" sz="half" idx="10"/>
          </p:nvPr>
        </p:nvSpPr>
        <p:spPr/>
        <p:txBody>
          <a:bodyPr/>
          <a:lstStyle/>
          <a:p>
            <a:r>
              <a:rPr lang="en-US"/>
              <a:t>September 14, 2018</a:t>
            </a:r>
            <a:endParaRPr lang="en-US" dirty="0"/>
          </a:p>
        </p:txBody>
      </p:sp>
      <p:sp>
        <p:nvSpPr>
          <p:cNvPr id="3" name="Slide Number Placeholder 2">
            <a:extLst>
              <a:ext uri="{FF2B5EF4-FFF2-40B4-BE49-F238E27FC236}">
                <a16:creationId xmlns:a16="http://schemas.microsoft.com/office/drawing/2014/main" id="{DF0D0FAD-6670-4BAB-B963-ECE9F5386D37}"/>
              </a:ext>
            </a:extLst>
          </p:cNvPr>
          <p:cNvSpPr>
            <a:spLocks noGrp="1"/>
          </p:cNvSpPr>
          <p:nvPr>
            <p:ph type="sldNum" sz="quarter" idx="11"/>
          </p:nvPr>
        </p:nvSpPr>
        <p:spPr/>
        <p:txBody>
          <a:bodyPr/>
          <a:lstStyle/>
          <a:p>
            <a:pPr algn="ctr"/>
            <a:fld id="{6B918772-37A3-47DC-BE01-33CAE9FCB74A}" type="slidenum">
              <a:rPr lang="en-US" smtClean="0"/>
              <a:pPr algn="ctr"/>
              <a:t>9</a:t>
            </a:fld>
            <a:endParaRPr lang="en-US" dirty="0"/>
          </a:p>
        </p:txBody>
      </p:sp>
      <p:sp>
        <p:nvSpPr>
          <p:cNvPr id="4" name="TextBox 3">
            <a:extLst>
              <a:ext uri="{FF2B5EF4-FFF2-40B4-BE49-F238E27FC236}">
                <a16:creationId xmlns:a16="http://schemas.microsoft.com/office/drawing/2014/main" id="{C2E99B37-31F1-4601-9BA7-C040876C5CC2}"/>
              </a:ext>
            </a:extLst>
          </p:cNvPr>
          <p:cNvSpPr txBox="1"/>
          <p:nvPr/>
        </p:nvSpPr>
        <p:spPr>
          <a:xfrm>
            <a:off x="642840" y="270154"/>
            <a:ext cx="7482882" cy="1015663"/>
          </a:xfrm>
          <a:prstGeom prst="rect">
            <a:avLst/>
          </a:prstGeom>
          <a:noFill/>
        </p:spPr>
        <p:txBody>
          <a:bodyPr wrap="none" rtlCol="0">
            <a:spAutoFit/>
          </a:bodyPr>
          <a:lstStyle/>
          <a:p>
            <a:r>
              <a:rPr lang="en-GB" sz="6000" dirty="0">
                <a:solidFill>
                  <a:schemeClr val="tx2"/>
                </a:solidFill>
              </a:rPr>
              <a:t>Element page structure</a:t>
            </a:r>
          </a:p>
        </p:txBody>
      </p:sp>
      <p:sp>
        <p:nvSpPr>
          <p:cNvPr id="5" name="TextBox 4">
            <a:extLst>
              <a:ext uri="{FF2B5EF4-FFF2-40B4-BE49-F238E27FC236}">
                <a16:creationId xmlns:a16="http://schemas.microsoft.com/office/drawing/2014/main" id="{E5B0FAD9-2A02-44FB-8C77-1B82EA7E108F}"/>
              </a:ext>
            </a:extLst>
          </p:cNvPr>
          <p:cNvSpPr txBox="1"/>
          <p:nvPr/>
        </p:nvSpPr>
        <p:spPr>
          <a:xfrm>
            <a:off x="815976" y="2076450"/>
            <a:ext cx="8891152" cy="1323439"/>
          </a:xfrm>
          <a:prstGeom prst="rect">
            <a:avLst/>
          </a:prstGeom>
          <a:solidFill>
            <a:schemeClr val="accent5">
              <a:lumMod val="40000"/>
              <a:lumOff val="60000"/>
            </a:schemeClr>
          </a:solidFill>
        </p:spPr>
        <p:txBody>
          <a:bodyPr wrap="square" rtlCol="0">
            <a:spAutoFit/>
          </a:bodyPr>
          <a:lstStyle/>
          <a:p>
            <a:r>
              <a:rPr lang="en-GB" sz="4000" dirty="0"/>
              <a:t>Definition and Scope</a:t>
            </a:r>
          </a:p>
          <a:p>
            <a:r>
              <a:rPr lang="en-GB" sz="4000" dirty="0"/>
              <a:t>Element Reference</a:t>
            </a:r>
          </a:p>
        </p:txBody>
      </p:sp>
      <p:sp>
        <p:nvSpPr>
          <p:cNvPr id="6" name="TextBox 5">
            <a:extLst>
              <a:ext uri="{FF2B5EF4-FFF2-40B4-BE49-F238E27FC236}">
                <a16:creationId xmlns:a16="http://schemas.microsoft.com/office/drawing/2014/main" id="{CD81A9E2-BD16-478F-9446-6E76EC9D4206}"/>
              </a:ext>
            </a:extLst>
          </p:cNvPr>
          <p:cNvSpPr txBox="1"/>
          <p:nvPr/>
        </p:nvSpPr>
        <p:spPr>
          <a:xfrm>
            <a:off x="815976" y="7153791"/>
            <a:ext cx="8891152" cy="707886"/>
          </a:xfrm>
          <a:prstGeom prst="rect">
            <a:avLst/>
          </a:prstGeom>
          <a:solidFill>
            <a:schemeClr val="accent5">
              <a:lumMod val="40000"/>
              <a:lumOff val="60000"/>
            </a:schemeClr>
          </a:solidFill>
        </p:spPr>
        <p:txBody>
          <a:bodyPr wrap="square" rtlCol="0">
            <a:spAutoFit/>
          </a:bodyPr>
          <a:lstStyle/>
          <a:p>
            <a:r>
              <a:rPr lang="en-GB" sz="4000" dirty="0"/>
              <a:t>Related Elements</a:t>
            </a:r>
          </a:p>
        </p:txBody>
      </p:sp>
      <p:sp>
        <p:nvSpPr>
          <p:cNvPr id="7" name="TextBox 6">
            <a:extLst>
              <a:ext uri="{FF2B5EF4-FFF2-40B4-BE49-F238E27FC236}">
                <a16:creationId xmlns:a16="http://schemas.microsoft.com/office/drawing/2014/main" id="{0CA6EAC1-3F31-4C48-B398-70EAAD149D8C}"/>
              </a:ext>
            </a:extLst>
          </p:cNvPr>
          <p:cNvSpPr txBox="1"/>
          <p:nvPr/>
        </p:nvSpPr>
        <p:spPr>
          <a:xfrm>
            <a:off x="815976" y="3384014"/>
            <a:ext cx="8891152" cy="3785652"/>
          </a:xfrm>
          <a:prstGeom prst="rect">
            <a:avLst/>
          </a:prstGeom>
          <a:solidFill>
            <a:schemeClr val="bg2"/>
          </a:solidFill>
        </p:spPr>
        <p:txBody>
          <a:bodyPr wrap="none" rtlCol="0">
            <a:spAutoFit/>
          </a:bodyPr>
          <a:lstStyle/>
          <a:p>
            <a:r>
              <a:rPr lang="en-GB" sz="4000" dirty="0"/>
              <a:t>Prerecording</a:t>
            </a:r>
          </a:p>
          <a:p>
            <a:r>
              <a:rPr lang="en-GB" sz="4000" dirty="0"/>
              <a:t>Recording</a:t>
            </a:r>
          </a:p>
          <a:p>
            <a:pPr marL="719138"/>
            <a:r>
              <a:rPr lang="en-GB" sz="4000" dirty="0"/>
              <a:t>Recording an unstructured description</a:t>
            </a:r>
          </a:p>
          <a:p>
            <a:pPr marL="719138"/>
            <a:r>
              <a:rPr lang="en-GB" sz="4000" dirty="0"/>
              <a:t>Recording a structured description</a:t>
            </a:r>
          </a:p>
          <a:p>
            <a:pPr marL="719138"/>
            <a:r>
              <a:rPr lang="en-GB" sz="4000" dirty="0"/>
              <a:t>Recording an identifier</a:t>
            </a:r>
          </a:p>
          <a:p>
            <a:pPr marL="719138"/>
            <a:r>
              <a:rPr lang="en-GB" sz="4000" dirty="0"/>
              <a:t>Recording an IRI</a:t>
            </a:r>
          </a:p>
        </p:txBody>
      </p:sp>
      <p:sp>
        <p:nvSpPr>
          <p:cNvPr id="8" name="TextBox 7">
            <a:extLst>
              <a:ext uri="{FF2B5EF4-FFF2-40B4-BE49-F238E27FC236}">
                <a16:creationId xmlns:a16="http://schemas.microsoft.com/office/drawing/2014/main" id="{03A4B0B2-9B62-4AFC-8BDB-E00458EED627}"/>
              </a:ext>
            </a:extLst>
          </p:cNvPr>
          <p:cNvSpPr txBox="1"/>
          <p:nvPr/>
        </p:nvSpPr>
        <p:spPr>
          <a:xfrm>
            <a:off x="10085198" y="6267450"/>
            <a:ext cx="2652906" cy="584775"/>
          </a:xfrm>
          <a:prstGeom prst="rect">
            <a:avLst/>
          </a:prstGeom>
          <a:solidFill>
            <a:schemeClr val="accent5">
              <a:lumMod val="40000"/>
              <a:lumOff val="60000"/>
            </a:schemeClr>
          </a:solidFill>
          <a:ln w="28575">
            <a:solidFill>
              <a:schemeClr val="tx2"/>
            </a:solidFill>
          </a:ln>
        </p:spPr>
        <p:txBody>
          <a:bodyPr wrap="none" rtlCol="0">
            <a:spAutoFit/>
          </a:bodyPr>
          <a:lstStyle/>
          <a:p>
            <a:r>
              <a:rPr lang="en-GB" sz="3200" dirty="0"/>
              <a:t>RDA Reference</a:t>
            </a:r>
          </a:p>
        </p:txBody>
      </p:sp>
      <p:sp>
        <p:nvSpPr>
          <p:cNvPr id="9" name="TextBox 8">
            <a:extLst>
              <a:ext uri="{FF2B5EF4-FFF2-40B4-BE49-F238E27FC236}">
                <a16:creationId xmlns:a16="http://schemas.microsoft.com/office/drawing/2014/main" id="{D2DFBF5A-7DA8-44E7-BC16-2DE4797E93F9}"/>
              </a:ext>
            </a:extLst>
          </p:cNvPr>
          <p:cNvSpPr txBox="1"/>
          <p:nvPr/>
        </p:nvSpPr>
        <p:spPr>
          <a:xfrm>
            <a:off x="10261600" y="5505450"/>
            <a:ext cx="2156552" cy="584775"/>
          </a:xfrm>
          <a:prstGeom prst="rect">
            <a:avLst/>
          </a:prstGeom>
          <a:solidFill>
            <a:schemeClr val="bg2"/>
          </a:solidFill>
          <a:ln w="28575">
            <a:solidFill>
              <a:schemeClr val="tx2"/>
            </a:solidFill>
          </a:ln>
        </p:spPr>
        <p:txBody>
          <a:bodyPr wrap="none" rtlCol="0">
            <a:spAutoFit/>
          </a:bodyPr>
          <a:lstStyle/>
          <a:p>
            <a:r>
              <a:rPr lang="en-GB" sz="3200" dirty="0"/>
              <a:t>Instructions</a:t>
            </a:r>
          </a:p>
        </p:txBody>
      </p:sp>
    </p:spTree>
    <p:extLst>
      <p:ext uri="{BB962C8B-B14F-4D97-AF65-F5344CB8AC3E}">
        <p14:creationId xmlns:p14="http://schemas.microsoft.com/office/powerpoint/2010/main" val="2429324750"/>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4to3" id="{760940B0-0A4C-42C3-A0E3-69436363CE42}" vid="{530712E5-A01B-4849-B5BB-38B3413FD418}"/>
    </a:ext>
  </a:extLst>
</a:theme>
</file>

<file path=ppt/theme/theme2.xml><?xml version="1.0" encoding="utf-8"?>
<a:theme xmlns:a="http://schemas.openxmlformats.org/drawingml/2006/main" name="1_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RDA Template 4to3</Template>
  <TotalTime>650</TotalTime>
  <Words>2934</Words>
  <Application>Microsoft Office PowerPoint</Application>
  <PresentationFormat>Custom</PresentationFormat>
  <Paragraphs>474</Paragraphs>
  <Slides>35</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35</vt:i4>
      </vt:variant>
    </vt:vector>
  </HeadingPairs>
  <TitlesOfParts>
    <vt:vector size="41" baseType="lpstr">
      <vt:lpstr>Arial</vt:lpstr>
      <vt:lpstr>Calibri</vt:lpstr>
      <vt:lpstr>Calibri Light</vt:lpstr>
      <vt:lpstr>Courier New</vt:lpstr>
      <vt:lpstr>Office Theme</vt:lpstr>
      <vt:lpstr>1_Office Theme</vt:lpstr>
      <vt:lpstr>PowerPoint Presentation</vt:lpstr>
      <vt:lpstr>Getting Started</vt:lpstr>
      <vt:lpstr>September Release</vt:lpstr>
      <vt:lpstr>End of Year Goals</vt:lpstr>
      <vt:lpstr>Community Feedback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Beta Toolkit Content: Consultation</vt:lpstr>
      <vt:lpstr>Beta Toolkit Content: Consultation</vt:lpstr>
      <vt:lpstr>Beta Toolkit Content: Consultation</vt:lpstr>
      <vt:lpstr>Beta Toolkit Content: Consultation</vt:lpstr>
      <vt:lpstr>Beta Toolkit Content: Development</vt:lpstr>
      <vt:lpstr>New Activities Arising from the 3R Project</vt:lpstr>
      <vt:lpstr>RSC’s New Governance Model</vt:lpstr>
      <vt:lpstr>RSC’s New Governance Model</vt:lpstr>
      <vt:lpstr>RSC Working Groups</vt:lpstr>
      <vt:lpstr>PowerPoint Presentation</vt:lpstr>
      <vt:lpstr>What is NARDAC?</vt:lpstr>
      <vt:lpstr>UN Geoscheme for North America</vt:lpstr>
      <vt:lpstr>NARDAC Communities</vt:lpstr>
      <vt:lpstr>NARDAC Members</vt:lpstr>
      <vt:lpstr>NARDAC ROLES</vt:lpstr>
      <vt:lpstr>PowerPoint Presentation</vt:lpstr>
      <vt:lpstr>NARDAC Charge</vt:lpstr>
      <vt:lpstr>RDA Revision Proposals</vt:lpstr>
      <vt:lpstr>RDA Regions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Hennelly</dc:creator>
  <cp:lastModifiedBy>Gordon Dunsire</cp:lastModifiedBy>
  <cp:revision>34</cp:revision>
  <dcterms:created xsi:type="dcterms:W3CDTF">2018-06-18T20:21:25Z</dcterms:created>
  <dcterms:modified xsi:type="dcterms:W3CDTF">2018-09-17T12:43:52Z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