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sldx" ContentType="application/vnd.openxmlformats-officedocument.presentationml.slide"/>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handoutMasterIdLst>
    <p:handoutMasterId r:id="rId28"/>
  </p:handoutMasterIdLst>
  <p:sldIdLst>
    <p:sldId id="260" r:id="rId2"/>
    <p:sldId id="412" r:id="rId3"/>
    <p:sldId id="400" r:id="rId4"/>
    <p:sldId id="415" r:id="rId5"/>
    <p:sldId id="420" r:id="rId6"/>
    <p:sldId id="271" r:id="rId7"/>
    <p:sldId id="272" r:id="rId8"/>
    <p:sldId id="281" r:id="rId9"/>
    <p:sldId id="282" r:id="rId10"/>
    <p:sldId id="283" r:id="rId11"/>
    <p:sldId id="284" r:id="rId12"/>
    <p:sldId id="285" r:id="rId13"/>
    <p:sldId id="286" r:id="rId14"/>
    <p:sldId id="287" r:id="rId15"/>
    <p:sldId id="397" r:id="rId16"/>
    <p:sldId id="398" r:id="rId17"/>
    <p:sldId id="399" r:id="rId18"/>
    <p:sldId id="416" r:id="rId19"/>
    <p:sldId id="401" r:id="rId20"/>
    <p:sldId id="417" r:id="rId21"/>
    <p:sldId id="418" r:id="rId22"/>
    <p:sldId id="419" r:id="rId23"/>
    <p:sldId id="288" r:id="rId24"/>
    <p:sldId id="289" r:id="rId25"/>
    <p:sldId id="373" r:id="rId26"/>
  </p:sldIdLst>
  <p:sldSz cx="13055600" cy="9791700"/>
  <p:notesSz cx="17475200" cy="97917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161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0318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04" autoAdjust="0"/>
    <p:restoredTop sz="94651" autoAdjust="0"/>
  </p:normalViewPr>
  <p:slideViewPr>
    <p:cSldViewPr>
      <p:cViewPr varScale="1">
        <p:scale>
          <a:sx n="66" d="100"/>
          <a:sy n="66" d="100"/>
        </p:scale>
        <p:origin x="978" y="51"/>
      </p:cViewPr>
      <p:guideLst>
        <p:guide orient="horz" pos="2880"/>
        <p:guide pos="1614"/>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8.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3D02E99-099D-425A-8699-670917785796}"/>
              </a:ext>
            </a:extLst>
          </p:cNvPr>
          <p:cNvSpPr>
            <a:spLocks noGrp="1"/>
          </p:cNvSpPr>
          <p:nvPr>
            <p:ph type="hdr" sz="quarter"/>
          </p:nvPr>
        </p:nvSpPr>
        <p:spPr>
          <a:xfrm>
            <a:off x="0" y="0"/>
            <a:ext cx="7572375" cy="49053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D608FD7A-9CC0-4599-BD0A-642F10BC2E1A}"/>
              </a:ext>
            </a:extLst>
          </p:cNvPr>
          <p:cNvSpPr>
            <a:spLocks noGrp="1"/>
          </p:cNvSpPr>
          <p:nvPr>
            <p:ph type="dt" sz="quarter" idx="1"/>
          </p:nvPr>
        </p:nvSpPr>
        <p:spPr>
          <a:xfrm>
            <a:off x="9898063" y="0"/>
            <a:ext cx="7572375" cy="490538"/>
          </a:xfrm>
          <a:prstGeom prst="rect">
            <a:avLst/>
          </a:prstGeom>
        </p:spPr>
        <p:txBody>
          <a:bodyPr vert="horz" lIns="91440" tIns="45720" rIns="91440" bIns="45720" rtlCol="0"/>
          <a:lstStyle>
            <a:lvl1pPr algn="r">
              <a:defRPr sz="1200"/>
            </a:lvl1pPr>
          </a:lstStyle>
          <a:p>
            <a:fld id="{30FD9114-80B5-4ED7-B8E5-3A0868472264}" type="datetime4">
              <a:rPr lang="en-US" smtClean="0"/>
              <a:t>January 27, 2019</a:t>
            </a:fld>
            <a:endParaRPr lang="en-US"/>
          </a:p>
        </p:txBody>
      </p:sp>
      <p:sp>
        <p:nvSpPr>
          <p:cNvPr id="4" name="Footer Placeholder 3">
            <a:extLst>
              <a:ext uri="{FF2B5EF4-FFF2-40B4-BE49-F238E27FC236}">
                <a16:creationId xmlns:a16="http://schemas.microsoft.com/office/drawing/2014/main" id="{5224D84F-C05A-462E-8E13-F79B6EFDDF67}"/>
              </a:ext>
            </a:extLst>
          </p:cNvPr>
          <p:cNvSpPr>
            <a:spLocks noGrp="1"/>
          </p:cNvSpPr>
          <p:nvPr>
            <p:ph type="ftr" sz="quarter" idx="2"/>
          </p:nvPr>
        </p:nvSpPr>
        <p:spPr>
          <a:xfrm>
            <a:off x="0" y="9301163"/>
            <a:ext cx="7572375" cy="49053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CF76C693-50E9-4679-B838-D4E18430BA8C}"/>
              </a:ext>
            </a:extLst>
          </p:cNvPr>
          <p:cNvSpPr>
            <a:spLocks noGrp="1"/>
          </p:cNvSpPr>
          <p:nvPr>
            <p:ph type="sldNum" sz="quarter" idx="3"/>
          </p:nvPr>
        </p:nvSpPr>
        <p:spPr>
          <a:xfrm>
            <a:off x="9898063" y="9301163"/>
            <a:ext cx="7572375" cy="490537"/>
          </a:xfrm>
          <a:prstGeom prst="rect">
            <a:avLst/>
          </a:prstGeom>
        </p:spPr>
        <p:txBody>
          <a:bodyPr vert="horz" lIns="91440" tIns="45720" rIns="91440" bIns="45720" rtlCol="0" anchor="b"/>
          <a:lstStyle>
            <a:lvl1pPr algn="r">
              <a:defRPr sz="1200"/>
            </a:lvl1pPr>
          </a:lstStyle>
          <a:p>
            <a:fld id="{6E9B3389-A65E-496A-AB6E-7A5B74EF2665}" type="slidenum">
              <a:rPr lang="en-US" smtClean="0"/>
              <a:t>‹#›</a:t>
            </a:fld>
            <a:endParaRPr lang="en-US"/>
          </a:p>
        </p:txBody>
      </p:sp>
    </p:spTree>
    <p:extLst>
      <p:ext uri="{BB962C8B-B14F-4D97-AF65-F5344CB8AC3E}">
        <p14:creationId xmlns:p14="http://schemas.microsoft.com/office/powerpoint/2010/main" val="193844475"/>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7572375" cy="4905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9898063" y="0"/>
            <a:ext cx="7572375" cy="490538"/>
          </a:xfrm>
          <a:prstGeom prst="rect">
            <a:avLst/>
          </a:prstGeom>
        </p:spPr>
        <p:txBody>
          <a:bodyPr vert="horz" lIns="91440" tIns="45720" rIns="91440" bIns="45720" rtlCol="0"/>
          <a:lstStyle>
            <a:lvl1pPr algn="r">
              <a:defRPr sz="1200"/>
            </a:lvl1pPr>
          </a:lstStyle>
          <a:p>
            <a:fld id="{A80CCE7E-43AE-4D7A-AD6D-EFF496C901FD}" type="datetime4">
              <a:rPr lang="en-US" smtClean="0"/>
              <a:t>January 27, 2019</a:t>
            </a:fld>
            <a:endParaRPr lang="en-US"/>
          </a:p>
        </p:txBody>
      </p:sp>
      <p:sp>
        <p:nvSpPr>
          <p:cNvPr id="4" name="Slide Image Placeholder 3"/>
          <p:cNvSpPr>
            <a:spLocks noGrp="1" noRot="1" noChangeAspect="1"/>
          </p:cNvSpPr>
          <p:nvPr>
            <p:ph type="sldImg" idx="2"/>
          </p:nvPr>
        </p:nvSpPr>
        <p:spPr>
          <a:xfrm>
            <a:off x="6534150" y="1223963"/>
            <a:ext cx="4406900" cy="33051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1747838" y="4711700"/>
            <a:ext cx="13979525" cy="3856038"/>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301163"/>
            <a:ext cx="7572375" cy="49053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9898063" y="9301163"/>
            <a:ext cx="7572375" cy="490537"/>
          </a:xfrm>
          <a:prstGeom prst="rect">
            <a:avLst/>
          </a:prstGeom>
        </p:spPr>
        <p:txBody>
          <a:bodyPr vert="horz" lIns="91440" tIns="45720" rIns="91440" bIns="45720" rtlCol="0" anchor="b"/>
          <a:lstStyle>
            <a:lvl1pPr algn="r">
              <a:defRPr sz="1200"/>
            </a:lvl1pPr>
          </a:lstStyle>
          <a:p>
            <a:fld id="{CC7BB43D-6859-4C14-84A8-D9538C9727DB}" type="slidenum">
              <a:rPr lang="en-US" smtClean="0"/>
              <a:t>‹#›</a:t>
            </a:fld>
            <a:endParaRPr lang="en-US"/>
          </a:p>
        </p:txBody>
      </p:sp>
    </p:spTree>
    <p:extLst>
      <p:ext uri="{BB962C8B-B14F-4D97-AF65-F5344CB8AC3E}">
        <p14:creationId xmlns:p14="http://schemas.microsoft.com/office/powerpoint/2010/main" val="329832070"/>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slide" Target="../slides/slide17.xml"/><Relationship Id="rId2" Type="http://schemas.openxmlformats.org/officeDocument/2006/relationships/notesMaster" Target="../notesMasters/notesMaster1.xml"/><Relationship Id="rId1" Type="http://schemas.openxmlformats.org/officeDocument/2006/relationships/vmlDrawing" Target="../drawings/vmlDrawing1.vml"/><Relationship Id="rId5" Type="http://schemas.openxmlformats.org/officeDocument/2006/relationships/image" Target="../media/image8.emf"/><Relationship Id="rId4" Type="http://schemas.openxmlformats.org/officeDocument/2006/relationships/package" Target="../embeddings/Microsoft_PowerPoint_Slide.sldx"/></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There are several features of the LRM that make it suitable for use as the conceptual model behind RDA.</a:t>
            </a:r>
          </a:p>
          <a:p>
            <a:endParaRPr lang="en-GB" dirty="0"/>
          </a:p>
          <a:p>
            <a:r>
              <a:rPr lang="en-GB" dirty="0"/>
              <a:t>In particular, it supports the RDA Board strategy for improving the utility of RDA for international, cultural heritage, and linked data communities.</a:t>
            </a:r>
          </a:p>
        </p:txBody>
      </p:sp>
      <p:sp>
        <p:nvSpPr>
          <p:cNvPr id="4" name="Date Placeholder 3"/>
          <p:cNvSpPr>
            <a:spLocks noGrp="1"/>
          </p:cNvSpPr>
          <p:nvPr>
            <p:ph type="dt" idx="1"/>
          </p:nvPr>
        </p:nvSpPr>
        <p:spPr/>
        <p:txBody>
          <a:bodyPr/>
          <a:lstStyle/>
          <a:p>
            <a:fld id="{A80CCE7E-43AE-4D7A-AD6D-EFF496C901FD}" type="datetime4">
              <a:rPr lang="en-US" smtClean="0"/>
              <a:t>January 27, 2019</a:t>
            </a:fld>
            <a:endParaRPr lang="en-US"/>
          </a:p>
        </p:txBody>
      </p:sp>
      <p:sp>
        <p:nvSpPr>
          <p:cNvPr id="5" name="Footer Placeholder 4"/>
          <p:cNvSpPr>
            <a:spLocks noGrp="1"/>
          </p:cNvSpPr>
          <p:nvPr>
            <p:ph type="ftr" sz="quarter" idx="4"/>
          </p:nvPr>
        </p:nvSpPr>
        <p:spPr/>
        <p:txBody>
          <a:bodyPr/>
          <a:lstStyle/>
          <a:p>
            <a:endParaRPr lang="en-US"/>
          </a:p>
        </p:txBody>
      </p:sp>
      <p:sp>
        <p:nvSpPr>
          <p:cNvPr id="6" name="Slide Number Placeholder 5"/>
          <p:cNvSpPr>
            <a:spLocks noGrp="1"/>
          </p:cNvSpPr>
          <p:nvPr>
            <p:ph type="sldNum" sz="quarter" idx="5"/>
          </p:nvPr>
        </p:nvSpPr>
        <p:spPr/>
        <p:txBody>
          <a:bodyPr/>
          <a:lstStyle/>
          <a:p>
            <a:fld id="{CC7BB43D-6859-4C14-84A8-D9538C9727DB}" type="slidenum">
              <a:rPr lang="en-US" smtClean="0"/>
              <a:t>2</a:t>
            </a:fld>
            <a:endParaRPr lang="en-US"/>
          </a:p>
        </p:txBody>
      </p:sp>
    </p:spTree>
    <p:extLst>
      <p:ext uri="{BB962C8B-B14F-4D97-AF65-F5344CB8AC3E}">
        <p14:creationId xmlns:p14="http://schemas.microsoft.com/office/powerpoint/2010/main" val="18483754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LRM identifies three distinct categories of aggregate that are based on the relationships between the expressions selected by the aggregating work and expression.</a:t>
            </a:r>
          </a:p>
          <a:p>
            <a:endParaRPr lang="en-GB" dirty="0"/>
          </a:p>
          <a:p>
            <a:r>
              <a:rPr lang="en-GB" dirty="0"/>
              <a:t>In a collection aggregate, the expressions realize works that are intended by their creators to stand alone.</a:t>
            </a:r>
          </a:p>
          <a:p>
            <a:endParaRPr lang="en-GB" dirty="0"/>
          </a:p>
          <a:p>
            <a:r>
              <a:rPr lang="en-GB" dirty="0"/>
              <a:t>In an augmentation aggregate, one of the expressions realizes a work that is intended by its creator to stand alone, and the other expressions realize works that are intended to augment the stand alone work.</a:t>
            </a:r>
          </a:p>
          <a:p>
            <a:endParaRPr lang="en-GB" dirty="0"/>
          </a:p>
          <a:p>
            <a:r>
              <a:rPr lang="en-GB" dirty="0"/>
              <a:t>In a parallel aggregate, all of the expressions realize the same work in translations or different scripts.</a:t>
            </a:r>
          </a:p>
          <a:p>
            <a:endParaRPr lang="en-GB" dirty="0"/>
          </a:p>
          <a:p>
            <a:r>
              <a:rPr lang="en-GB" dirty="0"/>
              <a:t>It is possible for an aggregate to combine different types. For example, an anthology of poems with a commentary and translation of each poem is a combination of all three types.</a:t>
            </a:r>
          </a:p>
        </p:txBody>
      </p:sp>
      <p:sp>
        <p:nvSpPr>
          <p:cNvPr id="4" name="Date Placeholder 3"/>
          <p:cNvSpPr>
            <a:spLocks noGrp="1"/>
          </p:cNvSpPr>
          <p:nvPr>
            <p:ph type="dt" idx="1"/>
          </p:nvPr>
        </p:nvSpPr>
        <p:spPr/>
        <p:txBody>
          <a:bodyPr/>
          <a:lstStyle/>
          <a:p>
            <a:fld id="{A80CCE7E-43AE-4D7A-AD6D-EFF496C901FD}" type="datetime4">
              <a:rPr lang="en-US" smtClean="0"/>
              <a:t>January 27, 2019</a:t>
            </a:fld>
            <a:endParaRPr lang="en-US"/>
          </a:p>
        </p:txBody>
      </p:sp>
      <p:sp>
        <p:nvSpPr>
          <p:cNvPr id="5" name="Footer Placeholder 4"/>
          <p:cNvSpPr>
            <a:spLocks noGrp="1"/>
          </p:cNvSpPr>
          <p:nvPr>
            <p:ph type="ftr" sz="quarter" idx="4"/>
          </p:nvPr>
        </p:nvSpPr>
        <p:spPr/>
        <p:txBody>
          <a:bodyPr/>
          <a:lstStyle/>
          <a:p>
            <a:endParaRPr lang="en-US"/>
          </a:p>
        </p:txBody>
      </p:sp>
      <p:sp>
        <p:nvSpPr>
          <p:cNvPr id="6" name="Slide Number Placeholder 5"/>
          <p:cNvSpPr>
            <a:spLocks noGrp="1"/>
          </p:cNvSpPr>
          <p:nvPr>
            <p:ph type="sldNum" sz="quarter" idx="5"/>
          </p:nvPr>
        </p:nvSpPr>
        <p:spPr/>
        <p:txBody>
          <a:bodyPr/>
          <a:lstStyle/>
          <a:p>
            <a:fld id="{CC7BB43D-6859-4C14-84A8-D9538C9727DB}" type="slidenum">
              <a:rPr lang="en-US" smtClean="0"/>
              <a:t>18</a:t>
            </a:fld>
            <a:endParaRPr lang="en-US"/>
          </a:p>
        </p:txBody>
      </p:sp>
    </p:spTree>
    <p:extLst>
      <p:ext uri="{BB962C8B-B14F-4D97-AF65-F5344CB8AC3E}">
        <p14:creationId xmlns:p14="http://schemas.microsoft.com/office/powerpoint/2010/main" val="33545532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LRM describe a “serial” as a complex combination of whole/part and aggregation relationships between manifestations.</a:t>
            </a:r>
          </a:p>
          <a:p>
            <a:endParaRPr lang="en-GB" dirty="0"/>
          </a:p>
          <a:p>
            <a:r>
              <a:rPr lang="en-GB" dirty="0"/>
              <a:t>RDA implements a generalization of the model of a serial manifestation being “published over time”.</a:t>
            </a:r>
          </a:p>
          <a:p>
            <a:endParaRPr lang="en-GB" dirty="0"/>
          </a:p>
          <a:p>
            <a:r>
              <a:rPr lang="en-GB" dirty="0"/>
              <a:t>This is the concept of a diachronic work.</a:t>
            </a:r>
          </a:p>
          <a:p>
            <a:endParaRPr lang="en-GB" dirty="0"/>
          </a:p>
          <a:p>
            <a:r>
              <a:rPr lang="en-GB" dirty="0"/>
              <a:t>If the content is embodied in a manifestation over a timespan, then the content changes during that timespan.</a:t>
            </a:r>
          </a:p>
          <a:p>
            <a:endParaRPr lang="en-GB" dirty="0"/>
          </a:p>
          <a:p>
            <a:r>
              <a:rPr lang="en-GB" dirty="0"/>
              <a:t>The RDA/ONIX Framework for Resource Categorization provides a model of basic attributes of a resource, described in RDA using the Work, Expression, Manifestation, and Item entities. The Framework is the underlying ontology of the RDA carrier, content, and media types.</a:t>
            </a:r>
          </a:p>
          <a:p>
            <a:endParaRPr lang="en-GB" dirty="0"/>
          </a:p>
          <a:p>
            <a:r>
              <a:rPr lang="en-GB" dirty="0"/>
              <a:t>The Framework offers three attributes that categorize how content changes over time. For example, the Extension mode distinguishes succession, where content is accumulated over time, and integration, where content is replaced over time.</a:t>
            </a:r>
          </a:p>
        </p:txBody>
      </p:sp>
      <p:sp>
        <p:nvSpPr>
          <p:cNvPr id="4" name="Date Placeholder 3"/>
          <p:cNvSpPr>
            <a:spLocks noGrp="1"/>
          </p:cNvSpPr>
          <p:nvPr>
            <p:ph type="dt" idx="1"/>
          </p:nvPr>
        </p:nvSpPr>
        <p:spPr/>
        <p:txBody>
          <a:bodyPr/>
          <a:lstStyle/>
          <a:p>
            <a:fld id="{A80CCE7E-43AE-4D7A-AD6D-EFF496C901FD}" type="datetime4">
              <a:rPr lang="en-US" smtClean="0"/>
              <a:t>January 27, 2019</a:t>
            </a:fld>
            <a:endParaRPr lang="en-US"/>
          </a:p>
        </p:txBody>
      </p:sp>
      <p:sp>
        <p:nvSpPr>
          <p:cNvPr id="5" name="Footer Placeholder 4"/>
          <p:cNvSpPr>
            <a:spLocks noGrp="1"/>
          </p:cNvSpPr>
          <p:nvPr>
            <p:ph type="ftr" sz="quarter" idx="4"/>
          </p:nvPr>
        </p:nvSpPr>
        <p:spPr/>
        <p:txBody>
          <a:bodyPr/>
          <a:lstStyle/>
          <a:p>
            <a:endParaRPr lang="en-US"/>
          </a:p>
        </p:txBody>
      </p:sp>
      <p:sp>
        <p:nvSpPr>
          <p:cNvPr id="6" name="Slide Number Placeholder 5"/>
          <p:cNvSpPr>
            <a:spLocks noGrp="1"/>
          </p:cNvSpPr>
          <p:nvPr>
            <p:ph type="sldNum" sz="quarter" idx="5"/>
          </p:nvPr>
        </p:nvSpPr>
        <p:spPr/>
        <p:txBody>
          <a:bodyPr/>
          <a:lstStyle/>
          <a:p>
            <a:fld id="{CC7BB43D-6859-4C14-84A8-D9538C9727DB}" type="slidenum">
              <a:rPr lang="en-US" smtClean="0"/>
              <a:t>19</a:t>
            </a:fld>
            <a:endParaRPr lang="en-US"/>
          </a:p>
        </p:txBody>
      </p:sp>
    </p:spTree>
    <p:extLst>
      <p:ext uri="{BB962C8B-B14F-4D97-AF65-F5344CB8AC3E}">
        <p14:creationId xmlns:p14="http://schemas.microsoft.com/office/powerpoint/2010/main" val="23125424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 serial work is diachronic work that is issued successively with no intended termination.</a:t>
            </a:r>
          </a:p>
          <a:p>
            <a:endParaRPr lang="en-GB" dirty="0"/>
          </a:p>
          <a:p>
            <a:r>
              <a:rPr lang="en-GB" dirty="0"/>
              <a:t>The LRM offers three high-level relationships that can be used to model the complexity of a serial work and its issues.</a:t>
            </a:r>
          </a:p>
          <a:p>
            <a:endParaRPr lang="en-GB" dirty="0"/>
          </a:p>
          <a:p>
            <a:r>
              <a:rPr lang="en-GB" dirty="0"/>
              <a:t>LRM-R19 is used to place the works that are the individual issues in sequence according to their numerical and chronological enumeration, even if an issue is embodied in a different chronological order.</a:t>
            </a:r>
          </a:p>
          <a:p>
            <a:endParaRPr lang="en-GB" dirty="0"/>
          </a:p>
          <a:p>
            <a:r>
              <a:rPr lang="en-GB" dirty="0"/>
              <a:t>LRM=R22 is used to relate serial works that undergo a change of issuance plan, for example if the carrier type of the embodied issue changes from printed volume to online resource.</a:t>
            </a:r>
          </a:p>
          <a:p>
            <a:endParaRPr lang="en-GB" dirty="0"/>
          </a:p>
          <a:p>
            <a:r>
              <a:rPr lang="en-GB" dirty="0"/>
              <a:t>LRM-R25 is used to relate the expressions of individual issues to the expression of the serial work.</a:t>
            </a:r>
          </a:p>
          <a:p>
            <a:endParaRPr lang="en-GB" dirty="0"/>
          </a:p>
          <a:p>
            <a:r>
              <a:rPr lang="en-GB" dirty="0"/>
              <a:t>These relationships have been implemented as elements in RDA. The Work-Work elements are used in the hierarchical organization of existing, more refined RDA elements.</a:t>
            </a:r>
          </a:p>
          <a:p>
            <a:endParaRPr lang="en-GB" dirty="0"/>
          </a:p>
          <a:p>
            <a:r>
              <a:rPr lang="en-GB" dirty="0"/>
              <a:t>If each “issue” of a serial work is itself an aggregate, then the serial becomes an aggregate of aggregates.</a:t>
            </a:r>
          </a:p>
        </p:txBody>
      </p:sp>
      <p:sp>
        <p:nvSpPr>
          <p:cNvPr id="4" name="Slide Number Placeholder 3"/>
          <p:cNvSpPr>
            <a:spLocks noGrp="1"/>
          </p:cNvSpPr>
          <p:nvPr>
            <p:ph type="sldNum" sz="quarter" idx="10"/>
          </p:nvPr>
        </p:nvSpPr>
        <p:spPr/>
        <p:txBody>
          <a:bodyPr/>
          <a:lstStyle/>
          <a:p>
            <a:fld id="{08F150A1-574D-469C-8C1C-54A24F397A80}" type="slidenum">
              <a:rPr lang="en-GB" smtClean="0"/>
              <a:t>20</a:t>
            </a:fld>
            <a:endParaRPr lang="en-GB"/>
          </a:p>
        </p:txBody>
      </p:sp>
    </p:spTree>
    <p:extLst>
      <p:ext uri="{BB962C8B-B14F-4D97-AF65-F5344CB8AC3E}">
        <p14:creationId xmlns:p14="http://schemas.microsoft.com/office/powerpoint/2010/main" val="258321096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this diagram, a serial work is transformed into a new, separate serial work.</a:t>
            </a:r>
          </a:p>
          <a:p>
            <a:endParaRPr lang="en-US" dirty="0"/>
          </a:p>
          <a:p>
            <a:r>
              <a:rPr lang="en-US" dirty="0"/>
              <a:t>Each work has an expression that aggregates the expressions of its issues.</a:t>
            </a:r>
          </a:p>
          <a:p>
            <a:endParaRPr lang="en-US" dirty="0"/>
          </a:p>
          <a:p>
            <a:r>
              <a:rPr lang="en-US" dirty="0"/>
              <a:t>Each work realized by an expression of an issue is related to the next issue in the sequence of enumeration.</a:t>
            </a:r>
          </a:p>
          <a:p>
            <a:endParaRPr lang="en-US" dirty="0"/>
          </a:p>
          <a:p>
            <a:r>
              <a:rPr lang="en-US" dirty="0"/>
              <a:t>The diagram does not indicate the structure of the aggregate manifestations. For example,  both serial works may be embodied as a single online resource.</a:t>
            </a:r>
          </a:p>
          <a:p>
            <a:endParaRPr lang="en-US" dirty="0"/>
          </a:p>
          <a:p>
            <a:r>
              <a:rPr lang="en-US" dirty="0"/>
              <a:t>A serial work is one of the most complex information resources that is found in most library collections.</a:t>
            </a:r>
          </a:p>
        </p:txBody>
      </p:sp>
      <p:sp>
        <p:nvSpPr>
          <p:cNvPr id="4" name="Slide Number Placeholder 3"/>
          <p:cNvSpPr>
            <a:spLocks noGrp="1"/>
          </p:cNvSpPr>
          <p:nvPr>
            <p:ph type="sldNum" sz="quarter" idx="10"/>
          </p:nvPr>
        </p:nvSpPr>
        <p:spPr/>
        <p:txBody>
          <a:bodyPr/>
          <a:lstStyle/>
          <a:p>
            <a:fld id="{08F150A1-574D-469C-8C1C-54A24F397A80}" type="slidenum">
              <a:rPr lang="en-GB" smtClean="0"/>
              <a:t>21</a:t>
            </a:fld>
            <a:endParaRPr lang="en-GB"/>
          </a:p>
        </p:txBody>
      </p:sp>
    </p:spTree>
    <p:extLst>
      <p:ext uri="{BB962C8B-B14F-4D97-AF65-F5344CB8AC3E}">
        <p14:creationId xmlns:p14="http://schemas.microsoft.com/office/powerpoint/2010/main" val="1516082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RDA now clarifies how to record the provenance of metadata created with RDA. This includes the agents responsible for creating metadata, when the data is created, the source of the data, and so on.</a:t>
            </a:r>
          </a:p>
          <a:p>
            <a:endParaRPr lang="en-GB" dirty="0"/>
          </a:p>
          <a:p>
            <a:r>
              <a:rPr lang="en-GB" dirty="0"/>
              <a:t>RDA provides two provenance elements that are useful for recording changes in the metadata describing a diachronic work. Scope of validity can record a range of “issues” of a diachronic work for which metadata are valid, for example the title proper of the diachronic manifestation. Date of validity records the timespan for which metadata is valid.</a:t>
            </a:r>
          </a:p>
          <a:p>
            <a:endParaRPr lang="en-GB" dirty="0"/>
          </a:p>
          <a:p>
            <a:r>
              <a:rPr lang="en-GB" dirty="0"/>
              <a:t>Some elements have been moved from the Manifestation to Work entities. Frequency is really part of the plan for issuing a diachronic work, and is certainly not a characteristic of the manifestation of an individual issue. The WEM lock means that ISSN can identify any of the Work, Expression, or Manifestation entities, but it is more appropriate as a Work identifier.</a:t>
            </a:r>
          </a:p>
          <a:p>
            <a:endParaRPr lang="en-GB" dirty="0"/>
          </a:p>
          <a:p>
            <a:r>
              <a:rPr lang="en-GB" dirty="0"/>
              <a:t>The impact of the LRM on the ISSN Manual and the International Standard Bibliographic Description are now under review by the ISSN International Centre and the ISBD Review Group, respectively.</a:t>
            </a:r>
          </a:p>
          <a:p>
            <a:endParaRPr lang="en-GB" dirty="0"/>
          </a:p>
          <a:p>
            <a:r>
              <a:rPr lang="en-GB" dirty="0"/>
              <a:t>Liaison on harmonizing RDA, ISSN, and ISBD has been ongoing for many years. The new RDA treatment of serials and aggregates is based on joint meetings, discussions, and papers between these groups, as well as cross-membership of each standards body.</a:t>
            </a:r>
          </a:p>
          <a:p>
            <a:endParaRPr lang="en-GB" dirty="0"/>
          </a:p>
          <a:p>
            <a:r>
              <a:rPr lang="en-GB" dirty="0"/>
              <a:t>The work continues.</a:t>
            </a:r>
          </a:p>
        </p:txBody>
      </p:sp>
      <p:sp>
        <p:nvSpPr>
          <p:cNvPr id="4" name="Date Placeholder 3"/>
          <p:cNvSpPr>
            <a:spLocks noGrp="1"/>
          </p:cNvSpPr>
          <p:nvPr>
            <p:ph type="dt" idx="10"/>
          </p:nvPr>
        </p:nvSpPr>
        <p:spPr/>
        <p:txBody>
          <a:bodyPr/>
          <a:lstStyle/>
          <a:p>
            <a:fld id="{A80CCE7E-43AE-4D7A-AD6D-EFF496C901FD}" type="datetime4">
              <a:rPr lang="en-US" smtClean="0"/>
              <a:t>January 27, 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22</a:t>
            </a:fld>
            <a:endParaRPr lang="en-US"/>
          </a:p>
        </p:txBody>
      </p:sp>
    </p:spTree>
    <p:extLst>
      <p:ext uri="{BB962C8B-B14F-4D97-AF65-F5344CB8AC3E}">
        <p14:creationId xmlns:p14="http://schemas.microsoft.com/office/powerpoint/2010/main" val="49601544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Date Placeholder 3"/>
          <p:cNvSpPr>
            <a:spLocks noGrp="1"/>
          </p:cNvSpPr>
          <p:nvPr>
            <p:ph type="dt" idx="10"/>
          </p:nvPr>
        </p:nvSpPr>
        <p:spPr/>
        <p:txBody>
          <a:bodyPr/>
          <a:lstStyle/>
          <a:p>
            <a:fld id="{A80CCE7E-43AE-4D7A-AD6D-EFF496C901FD}" type="datetime4">
              <a:rPr lang="en-US" smtClean="0"/>
              <a:t>January 27, 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25</a:t>
            </a:fld>
            <a:endParaRPr lang="en-US"/>
          </a:p>
        </p:txBody>
      </p:sp>
    </p:spTree>
    <p:extLst>
      <p:ext uri="{BB962C8B-B14F-4D97-AF65-F5344CB8AC3E}">
        <p14:creationId xmlns:p14="http://schemas.microsoft.com/office/powerpoint/2010/main" val="34825246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LRM retains the main “resource” entities from FRBR: Work, Expression, Manifestation, and Item.</a:t>
            </a:r>
          </a:p>
          <a:p>
            <a:endParaRPr lang="en-GB" dirty="0"/>
          </a:p>
          <a:p>
            <a:r>
              <a:rPr lang="en-GB" dirty="0"/>
              <a:t>The Person entity is also retained, but the definition is now confined to real human beings, and excludes bibliographic identities, fictional and legendary beings, and so on.</a:t>
            </a:r>
          </a:p>
          <a:p>
            <a:endParaRPr lang="en-GB" dirty="0"/>
          </a:p>
          <a:p>
            <a:r>
              <a:rPr lang="en-GB" dirty="0"/>
              <a:t>The LRM introduces several new entities, and an entity super-type labelled “Res”.</a:t>
            </a:r>
          </a:p>
          <a:p>
            <a:endParaRPr lang="en-GB" dirty="0"/>
          </a:p>
          <a:p>
            <a:r>
              <a:rPr lang="en-GB" dirty="0"/>
              <a:t>Res allows broad attributes and relationships to be cascaded down to, or inherited by, all other LRM entities.</a:t>
            </a:r>
          </a:p>
          <a:p>
            <a:endParaRPr lang="en-GB" dirty="0"/>
          </a:p>
          <a:p>
            <a:endParaRPr lang="en-GB" dirty="0"/>
          </a:p>
        </p:txBody>
      </p:sp>
      <p:sp>
        <p:nvSpPr>
          <p:cNvPr id="4" name="Date Placeholder 3"/>
          <p:cNvSpPr>
            <a:spLocks noGrp="1"/>
          </p:cNvSpPr>
          <p:nvPr>
            <p:ph type="dt" idx="1"/>
          </p:nvPr>
        </p:nvSpPr>
        <p:spPr/>
        <p:txBody>
          <a:bodyPr/>
          <a:lstStyle/>
          <a:p>
            <a:fld id="{A80CCE7E-43AE-4D7A-AD6D-EFF496C901FD}" type="datetime4">
              <a:rPr lang="en-US" smtClean="0"/>
              <a:t>January 27, 2019</a:t>
            </a:fld>
            <a:endParaRPr lang="en-US"/>
          </a:p>
        </p:txBody>
      </p:sp>
      <p:sp>
        <p:nvSpPr>
          <p:cNvPr id="5" name="Footer Placeholder 4"/>
          <p:cNvSpPr>
            <a:spLocks noGrp="1"/>
          </p:cNvSpPr>
          <p:nvPr>
            <p:ph type="ftr" sz="quarter" idx="4"/>
          </p:nvPr>
        </p:nvSpPr>
        <p:spPr/>
        <p:txBody>
          <a:bodyPr/>
          <a:lstStyle/>
          <a:p>
            <a:endParaRPr lang="en-US"/>
          </a:p>
        </p:txBody>
      </p:sp>
      <p:sp>
        <p:nvSpPr>
          <p:cNvPr id="6" name="Slide Number Placeholder 5"/>
          <p:cNvSpPr>
            <a:spLocks noGrp="1"/>
          </p:cNvSpPr>
          <p:nvPr>
            <p:ph type="sldNum" sz="quarter" idx="5"/>
          </p:nvPr>
        </p:nvSpPr>
        <p:spPr/>
        <p:txBody>
          <a:bodyPr/>
          <a:lstStyle/>
          <a:p>
            <a:fld id="{CC7BB43D-6859-4C14-84A8-D9538C9727DB}" type="slidenum">
              <a:rPr lang="en-US" smtClean="0"/>
              <a:t>3</a:t>
            </a:fld>
            <a:endParaRPr lang="en-US"/>
          </a:p>
        </p:txBody>
      </p:sp>
    </p:spTree>
    <p:extLst>
      <p:ext uri="{BB962C8B-B14F-4D97-AF65-F5344CB8AC3E}">
        <p14:creationId xmlns:p14="http://schemas.microsoft.com/office/powerpoint/2010/main" val="21154947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In RDA, the super-entity "RDA Entity" is used in place of Res for all other RDA entities. RDA Entity is a sub-type (sub-class in RDF) of Res.</a:t>
            </a:r>
          </a:p>
          <a:p>
            <a:endParaRPr lang="en-GB" dirty="0"/>
          </a:p>
          <a:p>
            <a:r>
              <a:rPr lang="en-GB" dirty="0"/>
              <a:t>This RDF graph shows new RDA entities taken from the LRM: </a:t>
            </a:r>
            <a:r>
              <a:rPr lang="en-GB" dirty="0" err="1"/>
              <a:t>Nomen</a:t>
            </a:r>
            <a:r>
              <a:rPr lang="en-GB" dirty="0"/>
              <a:t>, Place, Time-span, Collective Agent, and Agent. Current RDA entities are labelled only with their initials. The graph also shows the high-level relationships between the new and current entities.</a:t>
            </a:r>
          </a:p>
          <a:p>
            <a:endParaRPr lang="en-GB" dirty="0"/>
          </a:p>
          <a:p>
            <a:r>
              <a:rPr lang="en-GB" dirty="0"/>
              <a:t>* The “appellation” relationship does not normally apply to </a:t>
            </a:r>
            <a:r>
              <a:rPr lang="en-GB" dirty="0" err="1"/>
              <a:t>Nomen</a:t>
            </a:r>
            <a:r>
              <a:rPr lang="en-GB" dirty="0"/>
              <a:t> itself: </a:t>
            </a:r>
            <a:r>
              <a:rPr lang="en-GB" dirty="0" err="1"/>
              <a:t>Nomens</a:t>
            </a:r>
            <a:r>
              <a:rPr lang="en-GB" dirty="0"/>
              <a:t> do not have </a:t>
            </a:r>
            <a:r>
              <a:rPr lang="en-GB" dirty="0" err="1"/>
              <a:t>nomens</a:t>
            </a:r>
            <a:r>
              <a:rPr lang="en-GB" dirty="0"/>
              <a:t>.</a:t>
            </a:r>
          </a:p>
          <a:p>
            <a:endParaRPr lang="en-GB" dirty="0"/>
          </a:p>
          <a:p>
            <a:r>
              <a:rPr lang="en-GB" dirty="0"/>
              <a:t>** The only RDA entity which does not fit without significant modification is Person because of the narrower definition used by the LRM.</a:t>
            </a:r>
          </a:p>
          <a:p>
            <a:endParaRPr lang="en-GB" dirty="0"/>
          </a:p>
          <a:p>
            <a:r>
              <a:rPr lang="en-GB" dirty="0"/>
              <a:t>The integrated semantic structure of the LRM and RDA entities allows the RDA relationships to be refinements of the high-level LRM relationships, as element sub-types (sub-properties in RDF).</a:t>
            </a:r>
          </a:p>
        </p:txBody>
      </p:sp>
      <p:sp>
        <p:nvSpPr>
          <p:cNvPr id="4" name="Slide Number Placeholder 3"/>
          <p:cNvSpPr>
            <a:spLocks noGrp="1"/>
          </p:cNvSpPr>
          <p:nvPr>
            <p:ph type="sldNum" sz="quarter" idx="10"/>
          </p:nvPr>
        </p:nvSpPr>
        <p:spPr/>
        <p:txBody>
          <a:bodyPr/>
          <a:lstStyle/>
          <a:p>
            <a:fld id="{8AB40ABC-08FF-40E9-9386-7C2CA2AB76A6}" type="slidenum">
              <a:rPr lang="en-GB" smtClean="0"/>
              <a:t>4</a:t>
            </a:fld>
            <a:endParaRPr lang="en-GB"/>
          </a:p>
        </p:txBody>
      </p:sp>
    </p:spTree>
    <p:extLst>
      <p:ext uri="{BB962C8B-B14F-4D97-AF65-F5344CB8AC3E}">
        <p14:creationId xmlns:p14="http://schemas.microsoft.com/office/powerpoint/2010/main" val="39617812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LRM attribute for Manifestation statement supports the principle of representation – how a resource (manifestation) describes itself.</a:t>
            </a:r>
          </a:p>
          <a:p>
            <a:endParaRPr lang="en-GB" dirty="0"/>
          </a:p>
          <a:p>
            <a:r>
              <a:rPr lang="en-GB" dirty="0"/>
              <a:t>The data is usually transcribed from an exemplar of the manifestation, and supports the user task Identify only.</a:t>
            </a:r>
          </a:p>
        </p:txBody>
      </p:sp>
      <p:sp>
        <p:nvSpPr>
          <p:cNvPr id="4" name="Slide Number Placeholder 3"/>
          <p:cNvSpPr>
            <a:spLocks noGrp="1"/>
          </p:cNvSpPr>
          <p:nvPr>
            <p:ph type="sldNum" sz="quarter" idx="10"/>
          </p:nvPr>
        </p:nvSpPr>
        <p:spPr/>
        <p:txBody>
          <a:bodyPr/>
          <a:lstStyle/>
          <a:p>
            <a:fld id="{8AB40ABC-08FF-40E9-9386-7C2CA2AB76A6}" type="slidenum">
              <a:rPr lang="en-GB" smtClean="0"/>
              <a:t>6</a:t>
            </a:fld>
            <a:endParaRPr lang="en-GB"/>
          </a:p>
        </p:txBody>
      </p:sp>
    </p:spTree>
    <p:extLst>
      <p:ext uri="{BB962C8B-B14F-4D97-AF65-F5344CB8AC3E}">
        <p14:creationId xmlns:p14="http://schemas.microsoft.com/office/powerpoint/2010/main" val="25148893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RDA implementation of Manifestation statement keeps specific kinds of statement at a broad level of granularity in order to cover a wide range of ways in which the data is presented on the manifestation.</a:t>
            </a:r>
          </a:p>
          <a:p>
            <a:endParaRPr lang="en-GB" dirty="0"/>
          </a:p>
          <a:p>
            <a:r>
              <a:rPr lang="en-GB" dirty="0"/>
              <a:t>The specific kinds of statement do not have internal structure; there is only one level of hierarchy, and the specific manifestation statements are all sub-types of the general element. Internal structure is not required to support the user task Identify, and in many cases can be counter-productive. For example, it may be difficult to make a useful transcription of just the place(s) of publication.</a:t>
            </a:r>
          </a:p>
          <a:p>
            <a:endParaRPr lang="en-GB" dirty="0"/>
          </a:p>
          <a:p>
            <a:r>
              <a:rPr lang="en-GB" dirty="0"/>
              <a:t>These are some of the new RDA elements for manifestation statements. They use a labelling pattern for consistency and to distinguish them from the current hybrid transcription/recording elements, which are being retained to accommodate current practice.</a:t>
            </a:r>
          </a:p>
        </p:txBody>
      </p:sp>
      <p:sp>
        <p:nvSpPr>
          <p:cNvPr id="4" name="Slide Number Placeholder 3"/>
          <p:cNvSpPr>
            <a:spLocks noGrp="1"/>
          </p:cNvSpPr>
          <p:nvPr>
            <p:ph type="sldNum" sz="quarter" idx="10"/>
          </p:nvPr>
        </p:nvSpPr>
        <p:spPr/>
        <p:txBody>
          <a:bodyPr/>
          <a:lstStyle/>
          <a:p>
            <a:fld id="{8AB40ABC-08FF-40E9-9386-7C2CA2AB76A6}" type="slidenum">
              <a:rPr lang="en-GB" smtClean="0"/>
              <a:t>7</a:t>
            </a:fld>
            <a:endParaRPr lang="en-GB"/>
          </a:p>
        </p:txBody>
      </p:sp>
    </p:spTree>
    <p:extLst>
      <p:ext uri="{BB962C8B-B14F-4D97-AF65-F5344CB8AC3E}">
        <p14:creationId xmlns:p14="http://schemas.microsoft.com/office/powerpoint/2010/main" val="18218807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LRM attribute for Manifestation statement supports the principle of representation – how a resource (manifestation) describes itself.</a:t>
            </a:r>
          </a:p>
          <a:p>
            <a:endParaRPr lang="en-GB" dirty="0"/>
          </a:p>
          <a:p>
            <a:r>
              <a:rPr lang="en-GB" dirty="0"/>
              <a:t>The data is usually transcribed from an exemplar of the manifestation, and supports the user task Identify only.</a:t>
            </a:r>
          </a:p>
        </p:txBody>
      </p:sp>
      <p:sp>
        <p:nvSpPr>
          <p:cNvPr id="4" name="Slide Number Placeholder 3"/>
          <p:cNvSpPr>
            <a:spLocks noGrp="1"/>
          </p:cNvSpPr>
          <p:nvPr>
            <p:ph type="sldNum" sz="quarter" idx="10"/>
          </p:nvPr>
        </p:nvSpPr>
        <p:spPr/>
        <p:txBody>
          <a:bodyPr/>
          <a:lstStyle/>
          <a:p>
            <a:fld id="{8AB40ABC-08FF-40E9-9386-7C2CA2AB76A6}" type="slidenum">
              <a:rPr lang="en-GB" smtClean="0"/>
              <a:t>9</a:t>
            </a:fld>
            <a:endParaRPr lang="en-GB"/>
          </a:p>
        </p:txBody>
      </p:sp>
    </p:spTree>
    <p:extLst>
      <p:ext uri="{BB962C8B-B14F-4D97-AF65-F5344CB8AC3E}">
        <p14:creationId xmlns:p14="http://schemas.microsoft.com/office/powerpoint/2010/main" val="2481134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development of the treatment of aggregates in RDA was set aside until the consolidation of IFLA’s Functional Requirements family of models for bibliographic description. This followed a recommendation of the IFLA Working Group on Aggregates that could not reach consensus without clarification and development of related aspects of the other models.</a:t>
            </a:r>
          </a:p>
          <a:p>
            <a:endParaRPr lang="en-GB" dirty="0"/>
          </a:p>
          <a:p>
            <a:r>
              <a:rPr lang="en-GB" dirty="0"/>
              <a:t>The delay lasted six years, although the RSC was able to see final drafts of the consolidated model, the IFLA Library Reference Model (LRM), well in advance of approval and publication in 2017 as a standard of the International Federation of Library Associations and Institutions (IFLA).</a:t>
            </a:r>
          </a:p>
          <a:p>
            <a:endParaRPr lang="en-GB" dirty="0"/>
          </a:p>
          <a:p>
            <a:r>
              <a:rPr lang="en-GB" dirty="0"/>
              <a:t>The LRM confirms the basic model proposed by the Working Group on Aggregates: aggregation is a characteristic the Manifestation entity.</a:t>
            </a:r>
          </a:p>
          <a:p>
            <a:endParaRPr lang="en-GB" dirty="0"/>
          </a:p>
          <a:p>
            <a:r>
              <a:rPr lang="en-GB" dirty="0"/>
              <a:t>The LRM specifically rejects the use of a whole/part relationship between the aggregated content and its component expressions.</a:t>
            </a:r>
          </a:p>
          <a:p>
            <a:endParaRPr lang="en-GB" dirty="0"/>
          </a:p>
          <a:p>
            <a:r>
              <a:rPr lang="en-GB" dirty="0"/>
              <a:t>Instead, the LRM refers to an aggregating work and its expression.</a:t>
            </a:r>
          </a:p>
        </p:txBody>
      </p:sp>
      <p:sp>
        <p:nvSpPr>
          <p:cNvPr id="4" name="Date Placeholder 3"/>
          <p:cNvSpPr>
            <a:spLocks noGrp="1"/>
          </p:cNvSpPr>
          <p:nvPr>
            <p:ph type="dt" idx="1"/>
          </p:nvPr>
        </p:nvSpPr>
        <p:spPr/>
        <p:txBody>
          <a:bodyPr/>
          <a:lstStyle/>
          <a:p>
            <a:fld id="{A80CCE7E-43AE-4D7A-AD6D-EFF496C901FD}" type="datetime4">
              <a:rPr lang="en-US" smtClean="0"/>
              <a:t>January 27, 2019</a:t>
            </a:fld>
            <a:endParaRPr lang="en-US"/>
          </a:p>
        </p:txBody>
      </p:sp>
      <p:sp>
        <p:nvSpPr>
          <p:cNvPr id="5" name="Footer Placeholder 4"/>
          <p:cNvSpPr>
            <a:spLocks noGrp="1"/>
          </p:cNvSpPr>
          <p:nvPr>
            <p:ph type="ftr" sz="quarter" idx="4"/>
          </p:nvPr>
        </p:nvSpPr>
        <p:spPr/>
        <p:txBody>
          <a:bodyPr/>
          <a:lstStyle/>
          <a:p>
            <a:endParaRPr lang="en-US"/>
          </a:p>
        </p:txBody>
      </p:sp>
      <p:sp>
        <p:nvSpPr>
          <p:cNvPr id="6" name="Slide Number Placeholder 5"/>
          <p:cNvSpPr>
            <a:spLocks noGrp="1"/>
          </p:cNvSpPr>
          <p:nvPr>
            <p:ph type="sldNum" sz="quarter" idx="5"/>
          </p:nvPr>
        </p:nvSpPr>
        <p:spPr/>
        <p:txBody>
          <a:bodyPr/>
          <a:lstStyle/>
          <a:p>
            <a:fld id="{CC7BB43D-6859-4C14-84A8-D9538C9727DB}" type="slidenum">
              <a:rPr lang="en-US" smtClean="0"/>
              <a:t>15</a:t>
            </a:fld>
            <a:endParaRPr lang="en-US"/>
          </a:p>
        </p:txBody>
      </p:sp>
    </p:spTree>
    <p:extLst>
      <p:ext uri="{BB962C8B-B14F-4D97-AF65-F5344CB8AC3E}">
        <p14:creationId xmlns:p14="http://schemas.microsoft.com/office/powerpoint/2010/main" val="22906209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is the general model for aggregates, taken from the LRM.</a:t>
            </a:r>
          </a:p>
          <a:p>
            <a:endParaRPr lang="en-GB" dirty="0"/>
          </a:p>
          <a:p>
            <a:r>
              <a:rPr lang="en-GB" dirty="0"/>
              <a:t>An aggregate manifestation embodies multiple expressions of one or more works plus a single expression of a single aggregating work.</a:t>
            </a:r>
          </a:p>
          <a:p>
            <a:endParaRPr lang="en-GB" dirty="0"/>
          </a:p>
          <a:p>
            <a:r>
              <a:rPr lang="en-GB" dirty="0"/>
              <a:t>Essentially, the aggregating work and its expression are the content of the aggregate manifestation that selects, organizes, and incorporates the content of the expressions that are aggregated in the manifestation.</a:t>
            </a:r>
          </a:p>
          <a:p>
            <a:endParaRPr lang="en-GB" dirty="0"/>
          </a:p>
          <a:p>
            <a:r>
              <a:rPr lang="en-GB" dirty="0"/>
              <a:t>There is no whole/part relationship between the Work entities or the Expression entities, and no corresponding whole/part structure in the Manifestation entity.</a:t>
            </a:r>
          </a:p>
          <a:p>
            <a:endParaRPr lang="en-GB" dirty="0"/>
          </a:p>
          <a:p>
            <a:endParaRPr lang="en-GB" dirty="0"/>
          </a:p>
        </p:txBody>
      </p:sp>
      <p:sp>
        <p:nvSpPr>
          <p:cNvPr id="4" name="Date Placeholder 3"/>
          <p:cNvSpPr>
            <a:spLocks noGrp="1"/>
          </p:cNvSpPr>
          <p:nvPr>
            <p:ph type="dt" idx="1"/>
          </p:nvPr>
        </p:nvSpPr>
        <p:spPr/>
        <p:txBody>
          <a:bodyPr/>
          <a:lstStyle/>
          <a:p>
            <a:fld id="{A80CCE7E-43AE-4D7A-AD6D-EFF496C901FD}" type="datetime4">
              <a:rPr lang="en-US" smtClean="0"/>
              <a:t>January 27, 2019</a:t>
            </a:fld>
            <a:endParaRPr lang="en-US"/>
          </a:p>
        </p:txBody>
      </p:sp>
      <p:sp>
        <p:nvSpPr>
          <p:cNvPr id="5" name="Footer Placeholder 4"/>
          <p:cNvSpPr>
            <a:spLocks noGrp="1"/>
          </p:cNvSpPr>
          <p:nvPr>
            <p:ph type="ftr" sz="quarter" idx="4"/>
          </p:nvPr>
        </p:nvSpPr>
        <p:spPr/>
        <p:txBody>
          <a:bodyPr/>
          <a:lstStyle/>
          <a:p>
            <a:endParaRPr lang="en-US"/>
          </a:p>
        </p:txBody>
      </p:sp>
      <p:sp>
        <p:nvSpPr>
          <p:cNvPr id="6" name="Slide Number Placeholder 5"/>
          <p:cNvSpPr>
            <a:spLocks noGrp="1"/>
          </p:cNvSpPr>
          <p:nvPr>
            <p:ph type="sldNum" sz="quarter" idx="5"/>
          </p:nvPr>
        </p:nvSpPr>
        <p:spPr/>
        <p:txBody>
          <a:bodyPr/>
          <a:lstStyle/>
          <a:p>
            <a:fld id="{CC7BB43D-6859-4C14-84A8-D9538C9727DB}" type="slidenum">
              <a:rPr lang="en-US" smtClean="0"/>
              <a:t>16</a:t>
            </a:fld>
            <a:endParaRPr lang="en-US"/>
          </a:p>
        </p:txBody>
      </p:sp>
    </p:spTree>
    <p:extLst>
      <p:ext uri="{BB962C8B-B14F-4D97-AF65-F5344CB8AC3E}">
        <p14:creationId xmlns:p14="http://schemas.microsoft.com/office/powerpoint/2010/main" val="38250432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1">
            <a:extLst>
              <a:ext uri="{FF2B5EF4-FFF2-40B4-BE49-F238E27FC236}">
                <a16:creationId xmlns:a16="http://schemas.microsoft.com/office/drawing/2014/main" id="{85FA63E4-45E1-4846-9BD0-50D6E4DEDCA7}"/>
              </a:ext>
            </a:extLst>
          </p:cNvPr>
          <p:cNvSpPr>
            <a:spLocks noGrp="1"/>
          </p:cNvSpPr>
          <p:nvPr>
            <p:ph type="body" idx="1"/>
          </p:nvPr>
        </p:nvSpPr>
        <p:spPr/>
        <p:txBody>
          <a:bodyPr/>
          <a:lstStyle/>
          <a:p>
            <a:r>
              <a:rPr lang="en-GB" dirty="0"/>
              <a:t>It is straightforward to implement this model in RDA.</a:t>
            </a:r>
          </a:p>
          <a:p>
            <a:endParaRPr lang="en-GB" dirty="0"/>
          </a:p>
          <a:p>
            <a:r>
              <a:rPr lang="en-GB" dirty="0"/>
              <a:t>This is the RDA label and definition for the LRM “aggregate manifestation”.</a:t>
            </a:r>
          </a:p>
          <a:p>
            <a:endParaRPr lang="en-GB" dirty="0"/>
          </a:p>
          <a:p>
            <a:r>
              <a:rPr lang="en-GB" dirty="0"/>
              <a:t>This example shows that an individual poem in an anthology is not “part of” the anthology. The poem was not originally conceived as being a part of any future anthology.</a:t>
            </a:r>
          </a:p>
          <a:p>
            <a:endParaRPr lang="en-GB" dirty="0"/>
          </a:p>
          <a:p>
            <a:r>
              <a:rPr lang="en-GB" dirty="0"/>
              <a:t>The example also shows that it is not necessary to record every distinct Work and Expression. There is no need to describe the aggregating work or expression for many applications, if the individual expressions are recorded. Conversely, as perhaps in this example, it may be sufficient to describe the aggregating work and expression and ignore all of the numerous individual poems.</a:t>
            </a:r>
          </a:p>
          <a:p>
            <a:endParaRPr lang="en-GB" dirty="0"/>
          </a:p>
          <a:p>
            <a:r>
              <a:rPr lang="en-GB" dirty="0"/>
              <a:t>It does not matter if different agencies and applications record different components at different times; when the data are brought together, they will be coherent, although some redundancy or duplication will be expected.</a:t>
            </a:r>
          </a:p>
          <a:p>
            <a:endParaRPr lang="en-GB" dirty="0"/>
          </a:p>
          <a:p>
            <a:r>
              <a:rPr lang="en-GB" dirty="0"/>
              <a:t>The LRM provides a specific relationship between the aggregating expression and the expressions that are aggregated. It is not a type of whole/part relationship. This is a new RDA relationship element, labelled “aggregated by” (with inverse “aggregates”).</a:t>
            </a:r>
          </a:p>
          <a:p>
            <a:endParaRPr lang="en-GB" dirty="0"/>
          </a:p>
          <a:p>
            <a:r>
              <a:rPr lang="en-GB" dirty="0"/>
              <a:t>The terminology will be confusing until we become familiar with the new RDA Toolkit.</a:t>
            </a:r>
          </a:p>
          <a:p>
            <a:endParaRPr lang="en-GB" dirty="0"/>
          </a:p>
        </p:txBody>
      </p:sp>
      <p:graphicFrame>
        <p:nvGraphicFramePr>
          <p:cNvPr id="3" name="Objet 2">
            <a:extLst>
              <a:ext uri="{FF2B5EF4-FFF2-40B4-BE49-F238E27FC236}">
                <a16:creationId xmlns:a16="http://schemas.microsoft.com/office/drawing/2014/main" id="{BAAC02A1-2660-46E0-9292-8CE9490ADB51}"/>
              </a:ext>
            </a:extLst>
          </p:cNvPr>
          <p:cNvGraphicFramePr>
            <a:graphicFrameLocks noChangeAspect="1"/>
          </p:cNvGraphicFramePr>
          <p:nvPr/>
        </p:nvGraphicFramePr>
        <p:xfrm>
          <a:off x="6534000" y="1224000"/>
          <a:ext cx="4405685" cy="3304800"/>
        </p:xfrm>
        <a:graphic>
          <a:graphicData uri="http://schemas.openxmlformats.org/presentationml/2006/ole">
            <mc:AlternateContent xmlns:mc="http://schemas.openxmlformats.org/markup-compatibility/2006">
              <mc:Choice xmlns:v="urn:schemas-microsoft-com:vml" Requires="v">
                <p:oleObj spid="_x0000_s1034" name="Slide" r:id="rId4" imgW="6525251" imgH="4894752" progId="PowerPoint.Slide.12">
                  <p:embed/>
                </p:oleObj>
              </mc:Choice>
              <mc:Fallback>
                <p:oleObj name="Slide" r:id="rId4" imgW="6525251" imgH="4894752" progId="PowerPoint.Slide.12">
                  <p:embed/>
                  <p:pic>
                    <p:nvPicPr>
                      <p:cNvPr id="3" name="Objet 2">
                        <a:extLst>
                          <a:ext uri="{FF2B5EF4-FFF2-40B4-BE49-F238E27FC236}">
                            <a16:creationId xmlns:a16="http://schemas.microsoft.com/office/drawing/2014/main" id="{BAAC02A1-2660-46E0-9292-8CE9490ADB51}"/>
                          </a:ext>
                        </a:extLst>
                      </p:cNvPr>
                      <p:cNvPicPr/>
                      <p:nvPr/>
                    </p:nvPicPr>
                    <p:blipFill>
                      <a:blip r:embed="rId5"/>
                      <a:stretch>
                        <a:fillRect/>
                      </a:stretch>
                    </p:blipFill>
                    <p:spPr>
                      <a:xfrm>
                        <a:off x="6534000" y="1224000"/>
                        <a:ext cx="4405685" cy="3304800"/>
                      </a:xfrm>
                      <a:prstGeom prst="rect">
                        <a:avLst/>
                      </a:prstGeom>
                      <a:ln w="12700">
                        <a:solidFill>
                          <a:prstClr val="black"/>
                        </a:solidFill>
                      </a:ln>
                    </p:spPr>
                  </p:pic>
                </p:oleObj>
              </mc:Fallback>
            </mc:AlternateContent>
          </a:graphicData>
        </a:graphic>
      </p:graphicFrame>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7_Custom Layou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4E5F42C2-A0E0-4A3E-AF7F-14900753DACD}"/>
              </a:ext>
            </a:extLst>
          </p:cNvPr>
          <p:cNvSpPr>
            <a:spLocks noGrp="1"/>
          </p:cNvSpPr>
          <p:nvPr>
            <p:ph type="dt" sz="half" idx="10"/>
          </p:nvPr>
        </p:nvSpPr>
        <p:spPr/>
        <p:txBody>
          <a:bodyPr/>
          <a:lstStyle/>
          <a:p>
            <a:fld id="{DE2E6ABE-B97B-4A73-B202-6A3F101785E5}" type="datetime4">
              <a:rPr lang="en-US" smtClean="0"/>
              <a:t>January 27, 2019</a:t>
            </a:fld>
            <a:endParaRPr lang="en-US" dirty="0"/>
          </a:p>
        </p:txBody>
      </p:sp>
      <p:sp>
        <p:nvSpPr>
          <p:cNvPr id="4" name="Slide Number Placeholder 3">
            <a:extLst>
              <a:ext uri="{FF2B5EF4-FFF2-40B4-BE49-F238E27FC236}">
                <a16:creationId xmlns:a16="http://schemas.microsoft.com/office/drawing/2014/main" id="{1B19B245-955B-4246-A129-BE33BAC62915}"/>
              </a:ext>
            </a:extLst>
          </p:cNvPr>
          <p:cNvSpPr>
            <a:spLocks noGrp="1"/>
          </p:cNvSpPr>
          <p:nvPr>
            <p:ph type="sldNum" sz="quarter" idx="11"/>
          </p:nvPr>
        </p:nvSpPr>
        <p:spPr/>
        <p:txBody>
          <a:bodyPr/>
          <a:lstStyle/>
          <a:p>
            <a:pPr algn="ctr"/>
            <a:fld id="{6B918772-37A3-47DC-BE01-33CAE9FCB74A}" type="slidenum">
              <a:rPr lang="en-US" smtClean="0"/>
              <a:pPr algn="ctr"/>
              <a:t>‹#›</a:t>
            </a:fld>
            <a:endParaRPr lang="en-US" dirty="0"/>
          </a:p>
        </p:txBody>
      </p:sp>
      <p:sp>
        <p:nvSpPr>
          <p:cNvPr id="5" name="bk object 20">
            <a:extLst>
              <a:ext uri="{FF2B5EF4-FFF2-40B4-BE49-F238E27FC236}">
                <a16:creationId xmlns:a16="http://schemas.microsoft.com/office/drawing/2014/main" id="{430412D5-F62C-4582-822D-523D66A3740B}"/>
              </a:ext>
            </a:extLst>
          </p:cNvPr>
          <p:cNvSpPr/>
          <p:nvPr userDrawn="1"/>
        </p:nvSpPr>
        <p:spPr>
          <a:xfrm>
            <a:off x="0" y="1"/>
            <a:ext cx="13055600" cy="7447051"/>
          </a:xfrm>
          <a:prstGeom prst="rect">
            <a:avLst/>
          </a:prstGeom>
          <a:blipFill>
            <a:blip r:embed="rId2" cstate="print"/>
            <a:stretch>
              <a:fillRect/>
            </a:stretch>
          </a:blipFill>
        </p:spPr>
        <p:txBody>
          <a:bodyPr wrap="square" lIns="0" tIns="0" rIns="0" bIns="0" rtlCol="0"/>
          <a:lstStyle/>
          <a:p>
            <a:endParaRPr sz="1345"/>
          </a:p>
        </p:txBody>
      </p:sp>
      <p:sp>
        <p:nvSpPr>
          <p:cNvPr id="6" name="Holder 3">
            <a:extLst>
              <a:ext uri="{FF2B5EF4-FFF2-40B4-BE49-F238E27FC236}">
                <a16:creationId xmlns:a16="http://schemas.microsoft.com/office/drawing/2014/main" id="{D51EB834-5A36-462F-9766-CF5252829048}"/>
              </a:ext>
            </a:extLst>
          </p:cNvPr>
          <p:cNvSpPr>
            <a:spLocks noGrp="1"/>
          </p:cNvSpPr>
          <p:nvPr>
            <p:ph idx="1" hasCustomPrompt="1"/>
          </p:nvPr>
        </p:nvSpPr>
        <p:spPr>
          <a:xfrm>
            <a:off x="948808" y="4057651"/>
            <a:ext cx="12106792" cy="1908536"/>
          </a:xfrm>
          <a:prstGeom prst="rect">
            <a:avLst/>
          </a:prstGeom>
        </p:spPr>
        <p:txBody>
          <a:bodyPr wrap="square" lIns="0" tIns="0" rIns="0" bIns="0">
            <a:spAutoFit/>
          </a:bodyPr>
          <a:lstStyle>
            <a:lvl1pPr algn="l">
              <a:defRPr sz="12402">
                <a:solidFill>
                  <a:schemeClr val="bg1"/>
                </a:solidFill>
                <a:latin typeface="Calibri Light" panose="020F0302020204030204" pitchFamily="34" charset="0"/>
              </a:defRPr>
            </a:lvl1pPr>
          </a:lstStyle>
          <a:p>
            <a:r>
              <a:rPr lang="en-US" dirty="0"/>
              <a:t>Title</a:t>
            </a:r>
          </a:p>
        </p:txBody>
      </p:sp>
    </p:spTree>
    <p:extLst>
      <p:ext uri="{BB962C8B-B14F-4D97-AF65-F5344CB8AC3E}">
        <p14:creationId xmlns:p14="http://schemas.microsoft.com/office/powerpoint/2010/main" val="21382374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00C43566-6046-4E9C-8D17-ED54F38F8A33}"/>
              </a:ext>
            </a:extLst>
          </p:cNvPr>
          <p:cNvSpPr>
            <a:spLocks noGrp="1"/>
          </p:cNvSpPr>
          <p:nvPr>
            <p:ph type="dt" sz="half" idx="10"/>
          </p:nvPr>
        </p:nvSpPr>
        <p:spPr/>
        <p:txBody>
          <a:bodyPr/>
          <a:lstStyle/>
          <a:p>
            <a:fld id="{CA9DFB21-2B77-4727-8DA0-73215DD5C57C}" type="datetime4">
              <a:rPr lang="en-US" smtClean="0"/>
              <a:t>January 27, 2019</a:t>
            </a:fld>
            <a:endParaRPr lang="en-US" dirty="0"/>
          </a:p>
        </p:txBody>
      </p:sp>
      <p:sp>
        <p:nvSpPr>
          <p:cNvPr id="4" name="Slide Number Placeholder 3">
            <a:extLst>
              <a:ext uri="{FF2B5EF4-FFF2-40B4-BE49-F238E27FC236}">
                <a16:creationId xmlns:a16="http://schemas.microsoft.com/office/drawing/2014/main" id="{449AE417-89F3-4937-8D80-F2DD32C664B8}"/>
              </a:ext>
            </a:extLst>
          </p:cNvPr>
          <p:cNvSpPr>
            <a:spLocks noGrp="1"/>
          </p:cNvSpPr>
          <p:nvPr>
            <p:ph type="sldNum" sz="quarter" idx="11"/>
          </p:nvPr>
        </p:nvSpPr>
        <p:spPr/>
        <p:txBody>
          <a:bodyPr/>
          <a:lstStyle/>
          <a:p>
            <a:pPr algn="ctr"/>
            <a:fld id="{6B918772-37A3-47DC-BE01-33CAE9FCB74A}" type="slidenum">
              <a:rPr lang="en-US" smtClean="0"/>
              <a:pPr algn="ctr"/>
              <a:t>‹#›</a:t>
            </a:fld>
            <a:endParaRPr lang="en-US" dirty="0"/>
          </a:p>
        </p:txBody>
      </p:sp>
      <p:sp>
        <p:nvSpPr>
          <p:cNvPr id="5" name="Title 1">
            <a:extLst>
              <a:ext uri="{FF2B5EF4-FFF2-40B4-BE49-F238E27FC236}">
                <a16:creationId xmlns:a16="http://schemas.microsoft.com/office/drawing/2014/main" id="{043FAD77-7179-4530-8741-F8500359AB01}"/>
              </a:ext>
            </a:extLst>
          </p:cNvPr>
          <p:cNvSpPr>
            <a:spLocks noGrp="1"/>
          </p:cNvSpPr>
          <p:nvPr>
            <p:ph type="title" hasCustomPrompt="1"/>
          </p:nvPr>
        </p:nvSpPr>
        <p:spPr>
          <a:xfrm>
            <a:off x="897811" y="520700"/>
            <a:ext cx="7223988" cy="1893888"/>
          </a:xfrm>
          <a:prstGeom prst="rect">
            <a:avLst/>
          </a:prstGeom>
        </p:spPr>
        <p:txBody>
          <a:bodyPr/>
          <a:lstStyle>
            <a:lvl1pPr>
              <a:defRPr sz="8592">
                <a:solidFill>
                  <a:srgbClr val="203189"/>
                </a:solidFill>
              </a:defRPr>
            </a:lvl1pPr>
          </a:lstStyle>
          <a:p>
            <a:r>
              <a:rPr lang="en-US" dirty="0"/>
              <a:t>Title</a:t>
            </a:r>
          </a:p>
        </p:txBody>
      </p:sp>
      <p:sp>
        <p:nvSpPr>
          <p:cNvPr id="6" name="object 2">
            <a:extLst>
              <a:ext uri="{FF2B5EF4-FFF2-40B4-BE49-F238E27FC236}">
                <a16:creationId xmlns:a16="http://schemas.microsoft.com/office/drawing/2014/main" id="{2D0B4B6A-2A81-4C9F-B649-C12A8B0BD189}"/>
              </a:ext>
            </a:extLst>
          </p:cNvPr>
          <p:cNvSpPr/>
          <p:nvPr userDrawn="1"/>
        </p:nvSpPr>
        <p:spPr>
          <a:xfrm>
            <a:off x="9165487" y="0"/>
            <a:ext cx="3890113" cy="4848542"/>
          </a:xfrm>
          <a:prstGeom prst="rect">
            <a:avLst/>
          </a:prstGeom>
          <a:blipFill>
            <a:blip r:embed="rId2" cstate="print"/>
            <a:stretch>
              <a:fillRect/>
            </a:stretch>
          </a:blipFill>
        </p:spPr>
        <p:txBody>
          <a:bodyPr wrap="square" lIns="0" tIns="0" rIns="0" bIns="0" rtlCol="0"/>
          <a:lstStyle/>
          <a:p>
            <a:endParaRPr sz="1345"/>
          </a:p>
        </p:txBody>
      </p:sp>
      <p:sp>
        <p:nvSpPr>
          <p:cNvPr id="7" name="Text Placeholder 6">
            <a:extLst>
              <a:ext uri="{FF2B5EF4-FFF2-40B4-BE49-F238E27FC236}">
                <a16:creationId xmlns:a16="http://schemas.microsoft.com/office/drawing/2014/main" id="{CAB047D8-AC63-4F78-8530-D1DE054AE735}"/>
              </a:ext>
            </a:extLst>
          </p:cNvPr>
          <p:cNvSpPr>
            <a:spLocks noGrp="1"/>
          </p:cNvSpPr>
          <p:nvPr>
            <p:ph type="body" sz="quarter" idx="12" hasCustomPrompt="1"/>
          </p:nvPr>
        </p:nvSpPr>
        <p:spPr>
          <a:xfrm>
            <a:off x="897810" y="2762250"/>
            <a:ext cx="10070412" cy="4343400"/>
          </a:xfrm>
          <a:prstGeom prst="rect">
            <a:avLst/>
          </a:prstGeom>
        </p:spPr>
        <p:txBody>
          <a:bodyPr/>
          <a:lstStyle>
            <a:lvl1pPr>
              <a:defRPr sz="1793"/>
            </a:lvl1pPr>
          </a:lstStyle>
          <a:p>
            <a:pPr lvl="0"/>
            <a:r>
              <a:rPr lang="en-US" dirty="0"/>
              <a:t>Click to insert text.</a:t>
            </a:r>
          </a:p>
        </p:txBody>
      </p:sp>
    </p:spTree>
    <p:extLst>
      <p:ext uri="{BB962C8B-B14F-4D97-AF65-F5344CB8AC3E}">
        <p14:creationId xmlns:p14="http://schemas.microsoft.com/office/powerpoint/2010/main" val="24580061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D1BA9CF6-AB2D-46CF-8D43-4A16861899F5}"/>
              </a:ext>
            </a:extLst>
          </p:cNvPr>
          <p:cNvSpPr>
            <a:spLocks noGrp="1"/>
          </p:cNvSpPr>
          <p:nvPr>
            <p:ph type="dt" sz="half" idx="10"/>
          </p:nvPr>
        </p:nvSpPr>
        <p:spPr/>
        <p:txBody>
          <a:bodyPr/>
          <a:lstStyle/>
          <a:p>
            <a:fld id="{D2008080-C00F-4680-BFFC-33C890FA1B66}" type="datetime4">
              <a:rPr lang="en-US" smtClean="0"/>
              <a:t>January 27, 2019</a:t>
            </a:fld>
            <a:endParaRPr lang="en-US" dirty="0"/>
          </a:p>
        </p:txBody>
      </p:sp>
      <p:sp>
        <p:nvSpPr>
          <p:cNvPr id="4" name="Slide Number Placeholder 3">
            <a:extLst>
              <a:ext uri="{FF2B5EF4-FFF2-40B4-BE49-F238E27FC236}">
                <a16:creationId xmlns:a16="http://schemas.microsoft.com/office/drawing/2014/main" id="{5FC0936E-F890-4240-8C96-18902985B99A}"/>
              </a:ext>
            </a:extLst>
          </p:cNvPr>
          <p:cNvSpPr>
            <a:spLocks noGrp="1"/>
          </p:cNvSpPr>
          <p:nvPr>
            <p:ph type="sldNum" sz="quarter" idx="11"/>
          </p:nvPr>
        </p:nvSpPr>
        <p:spPr/>
        <p:txBody>
          <a:bodyPr/>
          <a:lstStyle/>
          <a:p>
            <a:pPr algn="ctr"/>
            <a:fld id="{6B918772-37A3-47DC-BE01-33CAE9FCB74A}" type="slidenum">
              <a:rPr lang="en-US" smtClean="0"/>
              <a:pPr algn="ctr"/>
              <a:t>‹#›</a:t>
            </a:fld>
            <a:endParaRPr lang="en-US" dirty="0"/>
          </a:p>
        </p:txBody>
      </p:sp>
      <p:sp>
        <p:nvSpPr>
          <p:cNvPr id="5" name="object 2">
            <a:extLst>
              <a:ext uri="{FF2B5EF4-FFF2-40B4-BE49-F238E27FC236}">
                <a16:creationId xmlns:a16="http://schemas.microsoft.com/office/drawing/2014/main" id="{D34479D8-3FF8-47A6-AFE0-325303D56120}"/>
              </a:ext>
            </a:extLst>
          </p:cNvPr>
          <p:cNvSpPr/>
          <p:nvPr userDrawn="1"/>
        </p:nvSpPr>
        <p:spPr>
          <a:xfrm>
            <a:off x="0" y="0"/>
            <a:ext cx="4714931" cy="5876582"/>
          </a:xfrm>
          <a:prstGeom prst="rect">
            <a:avLst/>
          </a:prstGeom>
          <a:blipFill>
            <a:blip r:embed="rId2" cstate="print"/>
            <a:stretch>
              <a:fillRect/>
            </a:stretch>
          </a:blipFill>
        </p:spPr>
        <p:txBody>
          <a:bodyPr wrap="square" lIns="0" tIns="0" rIns="0" bIns="0" rtlCol="0"/>
          <a:lstStyle/>
          <a:p>
            <a:endParaRPr sz="1345"/>
          </a:p>
        </p:txBody>
      </p:sp>
      <p:sp>
        <p:nvSpPr>
          <p:cNvPr id="6" name="object 3">
            <a:extLst>
              <a:ext uri="{FF2B5EF4-FFF2-40B4-BE49-F238E27FC236}">
                <a16:creationId xmlns:a16="http://schemas.microsoft.com/office/drawing/2014/main" id="{0BCB6BE5-C74F-4DEB-9DB1-035B3B8BF99F}"/>
              </a:ext>
            </a:extLst>
          </p:cNvPr>
          <p:cNvSpPr/>
          <p:nvPr userDrawn="1"/>
        </p:nvSpPr>
        <p:spPr>
          <a:xfrm>
            <a:off x="0" y="793752"/>
            <a:ext cx="5058096" cy="914400"/>
          </a:xfrm>
          <a:custGeom>
            <a:avLst/>
            <a:gdLst/>
            <a:ahLst/>
            <a:cxnLst/>
            <a:rect l="l" t="t" r="r" b="b"/>
            <a:pathLst>
              <a:path w="6770370" h="914400">
                <a:moveTo>
                  <a:pt x="6769963" y="0"/>
                </a:moveTo>
                <a:lnTo>
                  <a:pt x="0" y="0"/>
                </a:lnTo>
                <a:lnTo>
                  <a:pt x="0" y="914400"/>
                </a:lnTo>
                <a:lnTo>
                  <a:pt x="5803036" y="914400"/>
                </a:lnTo>
                <a:lnTo>
                  <a:pt x="6769963" y="0"/>
                </a:lnTo>
                <a:close/>
              </a:path>
            </a:pathLst>
          </a:custGeom>
          <a:solidFill>
            <a:srgbClr val="203189"/>
          </a:solidFill>
        </p:spPr>
        <p:txBody>
          <a:bodyPr wrap="square" lIns="0" tIns="0" rIns="0" bIns="0" rtlCol="0"/>
          <a:lstStyle/>
          <a:p>
            <a:endParaRPr sz="1345" dirty="0"/>
          </a:p>
        </p:txBody>
      </p:sp>
      <p:sp>
        <p:nvSpPr>
          <p:cNvPr id="7" name="TextBox 6">
            <a:extLst>
              <a:ext uri="{FF2B5EF4-FFF2-40B4-BE49-F238E27FC236}">
                <a16:creationId xmlns:a16="http://schemas.microsoft.com/office/drawing/2014/main" id="{5289DB7F-780C-47BB-B26D-B55B3217E60E}"/>
              </a:ext>
            </a:extLst>
          </p:cNvPr>
          <p:cNvSpPr txBox="1"/>
          <p:nvPr userDrawn="1"/>
        </p:nvSpPr>
        <p:spPr>
          <a:xfrm>
            <a:off x="-929832" y="781051"/>
            <a:ext cx="5294349" cy="644151"/>
          </a:xfrm>
          <a:prstGeom prst="rect">
            <a:avLst/>
          </a:prstGeom>
          <a:noFill/>
        </p:spPr>
        <p:txBody>
          <a:bodyPr wrap="square" rtlCol="0">
            <a:spAutoFit/>
          </a:bodyPr>
          <a:lstStyle/>
          <a:p>
            <a:pPr algn="r"/>
            <a:r>
              <a:rPr lang="en-US" sz="3586" dirty="0">
                <a:solidFill>
                  <a:schemeClr val="bg1"/>
                </a:solidFill>
                <a:latin typeface="Calibri Light" panose="020F0302020204030204" pitchFamily="34" charset="0"/>
              </a:rPr>
              <a:t>overview </a:t>
            </a:r>
          </a:p>
        </p:txBody>
      </p:sp>
    </p:spTree>
    <p:extLst>
      <p:ext uri="{BB962C8B-B14F-4D97-AF65-F5344CB8AC3E}">
        <p14:creationId xmlns:p14="http://schemas.microsoft.com/office/powerpoint/2010/main" val="14780094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051833AC-CE29-412E-9586-A2CCCF756ADD}"/>
              </a:ext>
            </a:extLst>
          </p:cNvPr>
          <p:cNvSpPr>
            <a:spLocks noGrp="1"/>
          </p:cNvSpPr>
          <p:nvPr>
            <p:ph type="dt" sz="half" idx="10"/>
          </p:nvPr>
        </p:nvSpPr>
        <p:spPr/>
        <p:txBody>
          <a:bodyPr/>
          <a:lstStyle/>
          <a:p>
            <a:fld id="{D0F6B087-20D5-46FC-9AC3-EF55EF059985}" type="datetime4">
              <a:rPr lang="en-US" smtClean="0"/>
              <a:t>January 27, 2019</a:t>
            </a:fld>
            <a:endParaRPr lang="en-US" dirty="0"/>
          </a:p>
        </p:txBody>
      </p:sp>
      <p:sp>
        <p:nvSpPr>
          <p:cNvPr id="4" name="Slide Number Placeholder 3">
            <a:extLst>
              <a:ext uri="{FF2B5EF4-FFF2-40B4-BE49-F238E27FC236}">
                <a16:creationId xmlns:a16="http://schemas.microsoft.com/office/drawing/2014/main" id="{5785548F-1227-419F-8672-16150B2A2784}"/>
              </a:ext>
            </a:extLst>
          </p:cNvPr>
          <p:cNvSpPr>
            <a:spLocks noGrp="1"/>
          </p:cNvSpPr>
          <p:nvPr>
            <p:ph type="sldNum" sz="quarter" idx="11"/>
          </p:nvPr>
        </p:nvSpPr>
        <p:spPr/>
        <p:txBody>
          <a:bodyPr/>
          <a:lstStyle/>
          <a:p>
            <a:pPr algn="ctr"/>
            <a:fld id="{6B918772-37A3-47DC-BE01-33CAE9FCB74A}" type="slidenum">
              <a:rPr lang="en-US" smtClean="0"/>
              <a:pPr algn="ctr"/>
              <a:t>‹#›</a:t>
            </a:fld>
            <a:endParaRPr lang="en-US" dirty="0"/>
          </a:p>
        </p:txBody>
      </p:sp>
      <p:sp>
        <p:nvSpPr>
          <p:cNvPr id="5" name="object 2">
            <a:extLst>
              <a:ext uri="{FF2B5EF4-FFF2-40B4-BE49-F238E27FC236}">
                <a16:creationId xmlns:a16="http://schemas.microsoft.com/office/drawing/2014/main" id="{1E9B1FBC-B132-49E1-B55E-D2FA9F7C099B}"/>
              </a:ext>
            </a:extLst>
          </p:cNvPr>
          <p:cNvSpPr/>
          <p:nvPr userDrawn="1"/>
        </p:nvSpPr>
        <p:spPr>
          <a:xfrm>
            <a:off x="9165487" y="0"/>
            <a:ext cx="3890113" cy="4848542"/>
          </a:xfrm>
          <a:prstGeom prst="rect">
            <a:avLst/>
          </a:prstGeom>
          <a:blipFill>
            <a:blip r:embed="rId2" cstate="print"/>
            <a:stretch>
              <a:fillRect/>
            </a:stretch>
          </a:blipFill>
        </p:spPr>
        <p:txBody>
          <a:bodyPr wrap="square" lIns="0" tIns="0" rIns="0" bIns="0" rtlCol="0"/>
          <a:lstStyle/>
          <a:p>
            <a:endParaRPr sz="1345"/>
          </a:p>
        </p:txBody>
      </p:sp>
      <p:sp>
        <p:nvSpPr>
          <p:cNvPr id="6" name="object 3">
            <a:extLst>
              <a:ext uri="{FF2B5EF4-FFF2-40B4-BE49-F238E27FC236}">
                <a16:creationId xmlns:a16="http://schemas.microsoft.com/office/drawing/2014/main" id="{1BDD7E71-4917-4E7C-ABFD-6A843BCDCA0D}"/>
              </a:ext>
            </a:extLst>
          </p:cNvPr>
          <p:cNvSpPr/>
          <p:nvPr userDrawn="1"/>
        </p:nvSpPr>
        <p:spPr>
          <a:xfrm>
            <a:off x="8405156" y="793752"/>
            <a:ext cx="4650583" cy="914400"/>
          </a:xfrm>
          <a:custGeom>
            <a:avLst/>
            <a:gdLst/>
            <a:ahLst/>
            <a:cxnLst/>
            <a:rect l="l" t="t" r="r" b="b"/>
            <a:pathLst>
              <a:path w="6224905" h="914400">
                <a:moveTo>
                  <a:pt x="6224727" y="0"/>
                </a:moveTo>
                <a:lnTo>
                  <a:pt x="0" y="0"/>
                </a:lnTo>
                <a:lnTo>
                  <a:pt x="966927" y="914400"/>
                </a:lnTo>
                <a:lnTo>
                  <a:pt x="6224727" y="914400"/>
                </a:lnTo>
                <a:lnTo>
                  <a:pt x="6224727" y="0"/>
                </a:lnTo>
                <a:close/>
              </a:path>
            </a:pathLst>
          </a:custGeom>
          <a:solidFill>
            <a:srgbClr val="203189"/>
          </a:solidFill>
        </p:spPr>
        <p:txBody>
          <a:bodyPr wrap="square" lIns="0" tIns="0" rIns="0" bIns="0" rtlCol="0"/>
          <a:lstStyle/>
          <a:p>
            <a:endParaRPr sz="1345" dirty="0"/>
          </a:p>
        </p:txBody>
      </p:sp>
      <p:sp>
        <p:nvSpPr>
          <p:cNvPr id="7" name="TextBox 6">
            <a:extLst>
              <a:ext uri="{FF2B5EF4-FFF2-40B4-BE49-F238E27FC236}">
                <a16:creationId xmlns:a16="http://schemas.microsoft.com/office/drawing/2014/main" id="{420C29F6-276F-4ED4-8E5F-E4899554D283}"/>
              </a:ext>
            </a:extLst>
          </p:cNvPr>
          <p:cNvSpPr txBox="1"/>
          <p:nvPr userDrawn="1"/>
        </p:nvSpPr>
        <p:spPr>
          <a:xfrm>
            <a:off x="9089582" y="781051"/>
            <a:ext cx="5294349" cy="644151"/>
          </a:xfrm>
          <a:prstGeom prst="rect">
            <a:avLst/>
          </a:prstGeom>
          <a:noFill/>
        </p:spPr>
        <p:txBody>
          <a:bodyPr wrap="square" rtlCol="0">
            <a:spAutoFit/>
          </a:bodyPr>
          <a:lstStyle/>
          <a:p>
            <a:r>
              <a:rPr lang="en-US" sz="3586" dirty="0">
                <a:solidFill>
                  <a:schemeClr val="bg1"/>
                </a:solidFill>
                <a:latin typeface="Calibri Light" panose="020F0302020204030204" pitchFamily="34" charset="0"/>
              </a:rPr>
              <a:t>overview</a:t>
            </a:r>
          </a:p>
        </p:txBody>
      </p:sp>
    </p:spTree>
    <p:extLst>
      <p:ext uri="{BB962C8B-B14F-4D97-AF65-F5344CB8AC3E}">
        <p14:creationId xmlns:p14="http://schemas.microsoft.com/office/powerpoint/2010/main" val="9393236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2B7A163D-3886-46C1-8E21-E308A8AB96A1}"/>
              </a:ext>
            </a:extLst>
          </p:cNvPr>
          <p:cNvSpPr>
            <a:spLocks noGrp="1"/>
          </p:cNvSpPr>
          <p:nvPr>
            <p:ph type="dt" sz="half" idx="10"/>
          </p:nvPr>
        </p:nvSpPr>
        <p:spPr/>
        <p:txBody>
          <a:bodyPr/>
          <a:lstStyle/>
          <a:p>
            <a:fld id="{C8C36631-B86C-466A-BEA1-F9227B57F3C2}" type="datetime4">
              <a:rPr lang="en-US" smtClean="0"/>
              <a:t>January 27, 2019</a:t>
            </a:fld>
            <a:endParaRPr lang="en-US" dirty="0"/>
          </a:p>
        </p:txBody>
      </p:sp>
      <p:sp>
        <p:nvSpPr>
          <p:cNvPr id="4" name="Slide Number Placeholder 3">
            <a:extLst>
              <a:ext uri="{FF2B5EF4-FFF2-40B4-BE49-F238E27FC236}">
                <a16:creationId xmlns:a16="http://schemas.microsoft.com/office/drawing/2014/main" id="{95700779-0233-4175-AB80-845BB3D39F2F}"/>
              </a:ext>
            </a:extLst>
          </p:cNvPr>
          <p:cNvSpPr>
            <a:spLocks noGrp="1"/>
          </p:cNvSpPr>
          <p:nvPr>
            <p:ph type="sldNum" sz="quarter" idx="11"/>
          </p:nvPr>
        </p:nvSpPr>
        <p:spPr/>
        <p:txBody>
          <a:bodyPr/>
          <a:lstStyle/>
          <a:p>
            <a:pPr algn="ctr"/>
            <a:fld id="{6B918772-37A3-47DC-BE01-33CAE9FCB74A}" type="slidenum">
              <a:rPr lang="en-US" smtClean="0"/>
              <a:pPr algn="ctr"/>
              <a:t>‹#›</a:t>
            </a:fld>
            <a:endParaRPr lang="en-US" dirty="0"/>
          </a:p>
        </p:txBody>
      </p:sp>
      <p:sp>
        <p:nvSpPr>
          <p:cNvPr id="5" name="Holder 3">
            <a:extLst>
              <a:ext uri="{FF2B5EF4-FFF2-40B4-BE49-F238E27FC236}">
                <a16:creationId xmlns:a16="http://schemas.microsoft.com/office/drawing/2014/main" id="{CBA3B939-BD69-4490-A25D-1CF869864331}"/>
              </a:ext>
            </a:extLst>
          </p:cNvPr>
          <p:cNvSpPr>
            <a:spLocks noGrp="1"/>
          </p:cNvSpPr>
          <p:nvPr>
            <p:ph idx="1" hasCustomPrompt="1"/>
          </p:nvPr>
        </p:nvSpPr>
        <p:spPr>
          <a:xfrm>
            <a:off x="4990731" y="4057650"/>
            <a:ext cx="8064869" cy="689869"/>
          </a:xfrm>
          <a:prstGeom prst="rect">
            <a:avLst/>
          </a:prstGeom>
        </p:spPr>
        <p:txBody>
          <a:bodyPr wrap="square" lIns="0" tIns="0" rIns="0" bIns="0">
            <a:spAutoFit/>
          </a:bodyPr>
          <a:lstStyle>
            <a:lvl1pPr algn="ctr">
              <a:defRPr sz="4483">
                <a:solidFill>
                  <a:srgbClr val="203189"/>
                </a:solidFill>
                <a:latin typeface="Calibri Light" panose="020F0302020204030204" pitchFamily="34" charset="0"/>
              </a:defRPr>
            </a:lvl1pPr>
          </a:lstStyle>
          <a:p>
            <a:r>
              <a:rPr lang="en-US" dirty="0"/>
              <a:t>Conclusion</a:t>
            </a:r>
            <a:endParaRPr dirty="0"/>
          </a:p>
        </p:txBody>
      </p:sp>
      <p:sp>
        <p:nvSpPr>
          <p:cNvPr id="6" name="bk object 16">
            <a:extLst>
              <a:ext uri="{FF2B5EF4-FFF2-40B4-BE49-F238E27FC236}">
                <a16:creationId xmlns:a16="http://schemas.microsoft.com/office/drawing/2014/main" id="{FAA1E53A-6FBD-4DBE-8C0D-055893377F68}"/>
              </a:ext>
            </a:extLst>
          </p:cNvPr>
          <p:cNvSpPr/>
          <p:nvPr userDrawn="1"/>
        </p:nvSpPr>
        <p:spPr>
          <a:xfrm>
            <a:off x="0" y="1009650"/>
            <a:ext cx="7688230" cy="7581900"/>
          </a:xfrm>
          <a:prstGeom prst="rect">
            <a:avLst/>
          </a:prstGeom>
          <a:blipFill>
            <a:blip r:embed="rId2" cstate="print"/>
            <a:stretch>
              <a:fillRect/>
            </a:stretch>
          </a:blipFill>
        </p:spPr>
        <p:txBody>
          <a:bodyPr wrap="square" lIns="0" tIns="0" rIns="0" bIns="0" rtlCol="0"/>
          <a:lstStyle/>
          <a:p>
            <a:endParaRPr sz="1345"/>
          </a:p>
        </p:txBody>
      </p:sp>
      <p:sp>
        <p:nvSpPr>
          <p:cNvPr id="7" name="bk object 17">
            <a:extLst>
              <a:ext uri="{FF2B5EF4-FFF2-40B4-BE49-F238E27FC236}">
                <a16:creationId xmlns:a16="http://schemas.microsoft.com/office/drawing/2014/main" id="{C220C9F3-64AA-448A-9B0B-92D658D4D759}"/>
              </a:ext>
            </a:extLst>
          </p:cNvPr>
          <p:cNvSpPr/>
          <p:nvPr userDrawn="1"/>
        </p:nvSpPr>
        <p:spPr>
          <a:xfrm>
            <a:off x="0" y="5556250"/>
            <a:ext cx="1869152" cy="3035300"/>
          </a:xfrm>
          <a:custGeom>
            <a:avLst/>
            <a:gdLst/>
            <a:ahLst/>
            <a:cxnLst/>
            <a:rect l="l" t="t" r="r" b="b"/>
            <a:pathLst>
              <a:path w="2501900" h="3035300">
                <a:moveTo>
                  <a:pt x="0" y="0"/>
                </a:moveTo>
                <a:lnTo>
                  <a:pt x="0" y="3035300"/>
                </a:lnTo>
                <a:lnTo>
                  <a:pt x="2501455" y="3035300"/>
                </a:lnTo>
                <a:lnTo>
                  <a:pt x="0" y="0"/>
                </a:lnTo>
                <a:close/>
              </a:path>
            </a:pathLst>
          </a:custGeom>
          <a:solidFill>
            <a:srgbClr val="203189"/>
          </a:solidFill>
        </p:spPr>
        <p:txBody>
          <a:bodyPr wrap="square" lIns="0" tIns="0" rIns="0" bIns="0" rtlCol="0"/>
          <a:lstStyle/>
          <a:p>
            <a:endParaRPr sz="1345"/>
          </a:p>
        </p:txBody>
      </p:sp>
      <p:sp>
        <p:nvSpPr>
          <p:cNvPr id="8" name="bk object 19">
            <a:extLst>
              <a:ext uri="{FF2B5EF4-FFF2-40B4-BE49-F238E27FC236}">
                <a16:creationId xmlns:a16="http://schemas.microsoft.com/office/drawing/2014/main" id="{593C4038-930A-43D6-BE50-90E2A5DB29B3}"/>
              </a:ext>
            </a:extLst>
          </p:cNvPr>
          <p:cNvSpPr/>
          <p:nvPr userDrawn="1"/>
        </p:nvSpPr>
        <p:spPr>
          <a:xfrm>
            <a:off x="0" y="342900"/>
            <a:ext cx="13055600" cy="914400"/>
          </a:xfrm>
          <a:custGeom>
            <a:avLst/>
            <a:gdLst/>
            <a:ahLst/>
            <a:cxnLst/>
            <a:rect l="l" t="t" r="r" b="b"/>
            <a:pathLst>
              <a:path w="17475200" h="914400">
                <a:moveTo>
                  <a:pt x="0" y="914400"/>
                </a:moveTo>
                <a:lnTo>
                  <a:pt x="17475200" y="914400"/>
                </a:lnTo>
                <a:lnTo>
                  <a:pt x="17475200" y="0"/>
                </a:lnTo>
                <a:lnTo>
                  <a:pt x="0" y="0"/>
                </a:lnTo>
                <a:lnTo>
                  <a:pt x="0" y="914400"/>
                </a:lnTo>
                <a:close/>
              </a:path>
            </a:pathLst>
          </a:custGeom>
          <a:solidFill>
            <a:srgbClr val="203189"/>
          </a:solidFill>
        </p:spPr>
        <p:txBody>
          <a:bodyPr wrap="square" lIns="0" tIns="0" rIns="0" bIns="0" rtlCol="0"/>
          <a:lstStyle/>
          <a:p>
            <a:endParaRPr sz="1345"/>
          </a:p>
        </p:txBody>
      </p:sp>
      <p:sp>
        <p:nvSpPr>
          <p:cNvPr id="9" name="Holder 2">
            <a:extLst>
              <a:ext uri="{FF2B5EF4-FFF2-40B4-BE49-F238E27FC236}">
                <a16:creationId xmlns:a16="http://schemas.microsoft.com/office/drawing/2014/main" id="{E2A89CE0-A685-4873-8C87-2996DED585AC}"/>
              </a:ext>
            </a:extLst>
          </p:cNvPr>
          <p:cNvSpPr>
            <a:spLocks noGrp="1"/>
          </p:cNvSpPr>
          <p:nvPr>
            <p:ph type="title" hasCustomPrompt="1"/>
          </p:nvPr>
        </p:nvSpPr>
        <p:spPr>
          <a:xfrm>
            <a:off x="400705" y="578764"/>
            <a:ext cx="12254189" cy="321948"/>
          </a:xfrm>
          <a:prstGeom prst="rect">
            <a:avLst/>
          </a:prstGeom>
        </p:spPr>
        <p:txBody>
          <a:bodyPr wrap="square" lIns="0" tIns="0" rIns="0" bIns="0">
            <a:spAutoFit/>
          </a:bodyPr>
          <a:lstStyle>
            <a:lvl1pPr>
              <a:defRPr sz="2092" b="1" i="0">
                <a:solidFill>
                  <a:schemeClr val="bg1"/>
                </a:solidFill>
                <a:latin typeface="Calibri"/>
                <a:cs typeface="Calibri"/>
              </a:defRPr>
            </a:lvl1pPr>
          </a:lstStyle>
          <a:p>
            <a:r>
              <a:rPr lang="en-US" dirty="0"/>
              <a:t>Part 2</a:t>
            </a:r>
            <a:endParaRPr dirty="0"/>
          </a:p>
        </p:txBody>
      </p:sp>
    </p:spTree>
    <p:extLst>
      <p:ext uri="{BB962C8B-B14F-4D97-AF65-F5344CB8AC3E}">
        <p14:creationId xmlns:p14="http://schemas.microsoft.com/office/powerpoint/2010/main" val="38666452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6_Custom Layou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DCE6F2EA-0AF8-4EF4-BD94-B4017F857E12}"/>
              </a:ext>
            </a:extLst>
          </p:cNvPr>
          <p:cNvSpPr>
            <a:spLocks noGrp="1"/>
          </p:cNvSpPr>
          <p:nvPr>
            <p:ph type="dt" sz="half" idx="10"/>
          </p:nvPr>
        </p:nvSpPr>
        <p:spPr/>
        <p:txBody>
          <a:bodyPr/>
          <a:lstStyle/>
          <a:p>
            <a:fld id="{272804E9-DEAF-46AD-95B2-D63C78700BF2}" type="datetime4">
              <a:rPr lang="en-US" smtClean="0"/>
              <a:t>January 27, 2019</a:t>
            </a:fld>
            <a:endParaRPr lang="en-US" dirty="0"/>
          </a:p>
        </p:txBody>
      </p:sp>
      <p:sp>
        <p:nvSpPr>
          <p:cNvPr id="4" name="Slide Number Placeholder 3">
            <a:extLst>
              <a:ext uri="{FF2B5EF4-FFF2-40B4-BE49-F238E27FC236}">
                <a16:creationId xmlns:a16="http://schemas.microsoft.com/office/drawing/2014/main" id="{5C3EDB0C-E1C2-4B21-AE98-8E76A7AA44C2}"/>
              </a:ext>
            </a:extLst>
          </p:cNvPr>
          <p:cNvSpPr>
            <a:spLocks noGrp="1"/>
          </p:cNvSpPr>
          <p:nvPr>
            <p:ph type="sldNum" sz="quarter" idx="11"/>
          </p:nvPr>
        </p:nvSpPr>
        <p:spPr/>
        <p:txBody>
          <a:bodyPr/>
          <a:lstStyle/>
          <a:p>
            <a:pPr algn="ctr"/>
            <a:fld id="{6B918772-37A3-47DC-BE01-33CAE9FCB74A}" type="slidenum">
              <a:rPr lang="en-US" smtClean="0"/>
              <a:pPr algn="ctr"/>
              <a:t>‹#›</a:t>
            </a:fld>
            <a:endParaRPr lang="en-US" dirty="0"/>
          </a:p>
        </p:txBody>
      </p:sp>
    </p:spTree>
    <p:extLst>
      <p:ext uri="{BB962C8B-B14F-4D97-AF65-F5344CB8AC3E}">
        <p14:creationId xmlns:p14="http://schemas.microsoft.com/office/powerpoint/2010/main" val="6532314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5_Custom Layou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C73D40DF-A59E-46E6-A858-FB93D3B74F6C}"/>
              </a:ext>
            </a:extLst>
          </p:cNvPr>
          <p:cNvSpPr>
            <a:spLocks noGrp="1"/>
          </p:cNvSpPr>
          <p:nvPr>
            <p:ph type="dt" sz="half" idx="10"/>
          </p:nvPr>
        </p:nvSpPr>
        <p:spPr/>
        <p:txBody>
          <a:bodyPr/>
          <a:lstStyle/>
          <a:p>
            <a:fld id="{E001E81F-CAD3-412B-8E6F-53481B321DC6}" type="datetime4">
              <a:rPr lang="en-US" smtClean="0"/>
              <a:t>January 27, 2019</a:t>
            </a:fld>
            <a:endParaRPr lang="en-US" dirty="0"/>
          </a:p>
        </p:txBody>
      </p:sp>
      <p:sp>
        <p:nvSpPr>
          <p:cNvPr id="4" name="Slide Number Placeholder 3">
            <a:extLst>
              <a:ext uri="{FF2B5EF4-FFF2-40B4-BE49-F238E27FC236}">
                <a16:creationId xmlns:a16="http://schemas.microsoft.com/office/drawing/2014/main" id="{5BEDDCB9-1088-4D84-A120-796874DD177F}"/>
              </a:ext>
            </a:extLst>
          </p:cNvPr>
          <p:cNvSpPr>
            <a:spLocks noGrp="1"/>
          </p:cNvSpPr>
          <p:nvPr>
            <p:ph type="sldNum" sz="quarter" idx="11"/>
          </p:nvPr>
        </p:nvSpPr>
        <p:spPr/>
        <p:txBody>
          <a:bodyPr/>
          <a:lstStyle/>
          <a:p>
            <a:pPr algn="ctr"/>
            <a:fld id="{6B918772-37A3-47DC-BE01-33CAE9FCB74A}" type="slidenum">
              <a:rPr lang="en-US" smtClean="0"/>
              <a:pPr algn="ctr"/>
              <a:t>‹#›</a:t>
            </a:fld>
            <a:endParaRPr lang="en-US" dirty="0"/>
          </a:p>
        </p:txBody>
      </p:sp>
      <p:sp>
        <p:nvSpPr>
          <p:cNvPr id="5" name="bk object 16">
            <a:extLst>
              <a:ext uri="{FF2B5EF4-FFF2-40B4-BE49-F238E27FC236}">
                <a16:creationId xmlns:a16="http://schemas.microsoft.com/office/drawing/2014/main" id="{1D6E9937-F207-4901-947F-1AC04DC29BD8}"/>
              </a:ext>
            </a:extLst>
          </p:cNvPr>
          <p:cNvSpPr/>
          <p:nvPr userDrawn="1"/>
        </p:nvSpPr>
        <p:spPr>
          <a:xfrm>
            <a:off x="6416969" y="0"/>
            <a:ext cx="6638630" cy="4738420"/>
          </a:xfrm>
          <a:prstGeom prst="rect">
            <a:avLst/>
          </a:prstGeom>
          <a:blipFill>
            <a:blip r:embed="rId2" cstate="print"/>
            <a:stretch>
              <a:fillRect/>
            </a:stretch>
          </a:blipFill>
        </p:spPr>
        <p:txBody>
          <a:bodyPr wrap="square" lIns="0" tIns="0" rIns="0" bIns="0" rtlCol="0"/>
          <a:lstStyle/>
          <a:p>
            <a:endParaRPr sz="1345"/>
          </a:p>
        </p:txBody>
      </p:sp>
      <p:sp>
        <p:nvSpPr>
          <p:cNvPr id="6" name="Title 1">
            <a:extLst>
              <a:ext uri="{FF2B5EF4-FFF2-40B4-BE49-F238E27FC236}">
                <a16:creationId xmlns:a16="http://schemas.microsoft.com/office/drawing/2014/main" id="{01B40AA9-D85B-4470-887F-CE34A8661CE8}"/>
              </a:ext>
            </a:extLst>
          </p:cNvPr>
          <p:cNvSpPr>
            <a:spLocks noGrp="1"/>
          </p:cNvSpPr>
          <p:nvPr>
            <p:ph type="title" hasCustomPrompt="1"/>
          </p:nvPr>
        </p:nvSpPr>
        <p:spPr>
          <a:xfrm>
            <a:off x="897811" y="520700"/>
            <a:ext cx="7223988" cy="1893888"/>
          </a:xfrm>
          <a:prstGeom prst="rect">
            <a:avLst/>
          </a:prstGeom>
        </p:spPr>
        <p:txBody>
          <a:bodyPr/>
          <a:lstStyle>
            <a:lvl1pPr>
              <a:defRPr sz="8592">
                <a:solidFill>
                  <a:srgbClr val="203189"/>
                </a:solidFill>
              </a:defRPr>
            </a:lvl1pPr>
          </a:lstStyle>
          <a:p>
            <a:r>
              <a:rPr lang="en-US" dirty="0"/>
              <a:t>Title</a:t>
            </a:r>
          </a:p>
        </p:txBody>
      </p:sp>
      <p:sp>
        <p:nvSpPr>
          <p:cNvPr id="8" name="Text Placeholder 7">
            <a:extLst>
              <a:ext uri="{FF2B5EF4-FFF2-40B4-BE49-F238E27FC236}">
                <a16:creationId xmlns:a16="http://schemas.microsoft.com/office/drawing/2014/main" id="{C020D11E-C62D-46C5-97AC-FEF02646AECA}"/>
              </a:ext>
            </a:extLst>
          </p:cNvPr>
          <p:cNvSpPr>
            <a:spLocks noGrp="1"/>
          </p:cNvSpPr>
          <p:nvPr>
            <p:ph type="body" sz="quarter" idx="12" hasCustomPrompt="1"/>
          </p:nvPr>
        </p:nvSpPr>
        <p:spPr>
          <a:xfrm>
            <a:off x="917972" y="2914650"/>
            <a:ext cx="9165487" cy="3772168"/>
          </a:xfrm>
          <a:prstGeom prst="rect">
            <a:avLst/>
          </a:prstGeom>
        </p:spPr>
        <p:txBody>
          <a:bodyPr/>
          <a:lstStyle>
            <a:lvl1pPr>
              <a:defRPr sz="1644"/>
            </a:lvl1pPr>
          </a:lstStyle>
          <a:p>
            <a:pPr lvl="0"/>
            <a:r>
              <a:rPr lang="en-US" dirty="0"/>
              <a:t>Click to insert text</a:t>
            </a:r>
          </a:p>
        </p:txBody>
      </p:sp>
    </p:spTree>
    <p:extLst>
      <p:ext uri="{BB962C8B-B14F-4D97-AF65-F5344CB8AC3E}">
        <p14:creationId xmlns:p14="http://schemas.microsoft.com/office/powerpoint/2010/main" val="14962720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8_Custom Layou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C73D40DF-A59E-46E6-A858-FB93D3B74F6C}"/>
              </a:ext>
            </a:extLst>
          </p:cNvPr>
          <p:cNvSpPr>
            <a:spLocks noGrp="1"/>
          </p:cNvSpPr>
          <p:nvPr>
            <p:ph type="dt" sz="half" idx="10"/>
          </p:nvPr>
        </p:nvSpPr>
        <p:spPr/>
        <p:txBody>
          <a:bodyPr/>
          <a:lstStyle/>
          <a:p>
            <a:fld id="{E001E81F-CAD3-412B-8E6F-53481B321DC6}" type="datetime4">
              <a:rPr lang="en-US" smtClean="0"/>
              <a:t>January 27, 2019</a:t>
            </a:fld>
            <a:endParaRPr lang="en-US" dirty="0"/>
          </a:p>
        </p:txBody>
      </p:sp>
      <p:sp>
        <p:nvSpPr>
          <p:cNvPr id="4" name="Slide Number Placeholder 3">
            <a:extLst>
              <a:ext uri="{FF2B5EF4-FFF2-40B4-BE49-F238E27FC236}">
                <a16:creationId xmlns:a16="http://schemas.microsoft.com/office/drawing/2014/main" id="{5BEDDCB9-1088-4D84-A120-796874DD177F}"/>
              </a:ext>
            </a:extLst>
          </p:cNvPr>
          <p:cNvSpPr>
            <a:spLocks noGrp="1"/>
          </p:cNvSpPr>
          <p:nvPr>
            <p:ph type="sldNum" sz="quarter" idx="11"/>
          </p:nvPr>
        </p:nvSpPr>
        <p:spPr/>
        <p:txBody>
          <a:bodyPr/>
          <a:lstStyle/>
          <a:p>
            <a:pPr algn="ctr"/>
            <a:fld id="{6B918772-37A3-47DC-BE01-33CAE9FCB74A}" type="slidenum">
              <a:rPr lang="en-US" smtClean="0"/>
              <a:pPr algn="ctr"/>
              <a:t>‹#›</a:t>
            </a:fld>
            <a:endParaRPr lang="en-US" dirty="0"/>
          </a:p>
        </p:txBody>
      </p:sp>
      <p:sp>
        <p:nvSpPr>
          <p:cNvPr id="5" name="bk object 16">
            <a:extLst>
              <a:ext uri="{FF2B5EF4-FFF2-40B4-BE49-F238E27FC236}">
                <a16:creationId xmlns:a16="http://schemas.microsoft.com/office/drawing/2014/main" id="{1D6E9937-F207-4901-947F-1AC04DC29BD8}"/>
              </a:ext>
            </a:extLst>
          </p:cNvPr>
          <p:cNvSpPr/>
          <p:nvPr userDrawn="1"/>
        </p:nvSpPr>
        <p:spPr>
          <a:xfrm>
            <a:off x="6416969" y="0"/>
            <a:ext cx="6638630" cy="4738420"/>
          </a:xfrm>
          <a:prstGeom prst="rect">
            <a:avLst/>
          </a:prstGeom>
          <a:blipFill>
            <a:blip r:embed="rId2" cstate="print"/>
            <a:stretch>
              <a:fillRect/>
            </a:stretch>
          </a:blipFill>
        </p:spPr>
        <p:txBody>
          <a:bodyPr wrap="square" lIns="0" tIns="0" rIns="0" bIns="0" rtlCol="0"/>
          <a:lstStyle/>
          <a:p>
            <a:endParaRPr sz="1345"/>
          </a:p>
        </p:txBody>
      </p:sp>
    </p:spTree>
    <p:extLst>
      <p:ext uri="{BB962C8B-B14F-4D97-AF65-F5344CB8AC3E}">
        <p14:creationId xmlns:p14="http://schemas.microsoft.com/office/powerpoint/2010/main" val="38045752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lgn="r">
              <a:defRPr/>
            </a:lvl1pPr>
          </a:lstStyle>
          <a:p>
            <a:fld id="{0A98F1A6-1C79-47F5-9D1F-266576917497}" type="datetimeFigureOut">
              <a:rPr lang="en-GB" smtClean="0"/>
              <a:t>27/01/2019</a:t>
            </a:fld>
            <a:endParaRPr lang="en-GB"/>
          </a:p>
        </p:txBody>
      </p:sp>
      <p:sp>
        <p:nvSpPr>
          <p:cNvPr id="3" name="Footer Placeholder 2"/>
          <p:cNvSpPr>
            <a:spLocks noGrp="1"/>
          </p:cNvSpPr>
          <p:nvPr>
            <p:ph type="ftr" sz="quarter" idx="11"/>
          </p:nvPr>
        </p:nvSpPr>
        <p:spPr/>
        <p:txBody>
          <a:bodyPr/>
          <a:lstStyle/>
          <a:p>
            <a:endParaRPr lang="en-GB"/>
          </a:p>
        </p:txBody>
      </p:sp>
    </p:spTree>
    <p:extLst>
      <p:ext uri="{BB962C8B-B14F-4D97-AF65-F5344CB8AC3E}">
        <p14:creationId xmlns:p14="http://schemas.microsoft.com/office/powerpoint/2010/main" val="625795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object 6">
            <a:extLst>
              <a:ext uri="{FF2B5EF4-FFF2-40B4-BE49-F238E27FC236}">
                <a16:creationId xmlns:a16="http://schemas.microsoft.com/office/drawing/2014/main" id="{EC5A0E8A-69B7-4BBF-8F6A-3839C6A15B8F}"/>
              </a:ext>
            </a:extLst>
          </p:cNvPr>
          <p:cNvSpPr/>
          <p:nvPr userDrawn="1"/>
        </p:nvSpPr>
        <p:spPr>
          <a:xfrm>
            <a:off x="0" y="8769355"/>
            <a:ext cx="9393201" cy="184150"/>
          </a:xfrm>
          <a:custGeom>
            <a:avLst/>
            <a:gdLst/>
            <a:ahLst/>
            <a:cxnLst/>
            <a:rect l="l" t="t" r="r" b="b"/>
            <a:pathLst>
              <a:path w="12573000" h="184150">
                <a:moveTo>
                  <a:pt x="12573000" y="0"/>
                </a:moveTo>
                <a:lnTo>
                  <a:pt x="0" y="0"/>
                </a:lnTo>
                <a:lnTo>
                  <a:pt x="0" y="184149"/>
                </a:lnTo>
                <a:lnTo>
                  <a:pt x="12393663" y="184149"/>
                </a:lnTo>
                <a:lnTo>
                  <a:pt x="12573000" y="0"/>
                </a:lnTo>
                <a:close/>
              </a:path>
            </a:pathLst>
          </a:custGeom>
          <a:solidFill>
            <a:srgbClr val="203189"/>
          </a:solidFill>
        </p:spPr>
        <p:txBody>
          <a:bodyPr wrap="square" lIns="0" tIns="0" rIns="0" bIns="0" rtlCol="0"/>
          <a:lstStyle/>
          <a:p>
            <a:endParaRPr sz="1345"/>
          </a:p>
        </p:txBody>
      </p:sp>
      <p:sp>
        <p:nvSpPr>
          <p:cNvPr id="15" name="object 7">
            <a:extLst>
              <a:ext uri="{FF2B5EF4-FFF2-40B4-BE49-F238E27FC236}">
                <a16:creationId xmlns:a16="http://schemas.microsoft.com/office/drawing/2014/main" id="{542D003F-B569-416D-A322-6D45F3337DC5}"/>
              </a:ext>
            </a:extLst>
          </p:cNvPr>
          <p:cNvSpPr/>
          <p:nvPr userDrawn="1"/>
        </p:nvSpPr>
        <p:spPr>
          <a:xfrm>
            <a:off x="9421666" y="8769355"/>
            <a:ext cx="3633935" cy="184150"/>
          </a:xfrm>
          <a:custGeom>
            <a:avLst/>
            <a:gdLst/>
            <a:ahLst/>
            <a:cxnLst/>
            <a:rect l="l" t="t" r="r" b="b"/>
            <a:pathLst>
              <a:path w="4864100" h="184150">
                <a:moveTo>
                  <a:pt x="4864100" y="0"/>
                </a:moveTo>
                <a:lnTo>
                  <a:pt x="165100" y="0"/>
                </a:lnTo>
                <a:lnTo>
                  <a:pt x="0" y="184149"/>
                </a:lnTo>
                <a:lnTo>
                  <a:pt x="4864100" y="184149"/>
                </a:lnTo>
                <a:lnTo>
                  <a:pt x="4864100" y="0"/>
                </a:lnTo>
                <a:close/>
              </a:path>
            </a:pathLst>
          </a:custGeom>
          <a:solidFill>
            <a:srgbClr val="1D8BC1"/>
          </a:solidFill>
        </p:spPr>
        <p:txBody>
          <a:bodyPr wrap="square" lIns="0" tIns="0" rIns="0" bIns="0" rtlCol="0"/>
          <a:lstStyle/>
          <a:p>
            <a:endParaRPr sz="1345"/>
          </a:p>
        </p:txBody>
      </p:sp>
      <p:sp>
        <p:nvSpPr>
          <p:cNvPr id="17" name="object 8">
            <a:extLst>
              <a:ext uri="{FF2B5EF4-FFF2-40B4-BE49-F238E27FC236}">
                <a16:creationId xmlns:a16="http://schemas.microsoft.com/office/drawing/2014/main" id="{4D361103-1B35-4DFB-ACCB-D2433F559F4F}"/>
              </a:ext>
            </a:extLst>
          </p:cNvPr>
          <p:cNvSpPr/>
          <p:nvPr userDrawn="1"/>
        </p:nvSpPr>
        <p:spPr>
          <a:xfrm>
            <a:off x="341571" y="8769350"/>
            <a:ext cx="474404" cy="768350"/>
          </a:xfrm>
          <a:custGeom>
            <a:avLst/>
            <a:gdLst/>
            <a:ahLst/>
            <a:cxnLst/>
            <a:rect l="l" t="t" r="r" b="b"/>
            <a:pathLst>
              <a:path w="635000" h="768350">
                <a:moveTo>
                  <a:pt x="0" y="768350"/>
                </a:moveTo>
                <a:lnTo>
                  <a:pt x="635000" y="768350"/>
                </a:lnTo>
                <a:lnTo>
                  <a:pt x="635000" y="0"/>
                </a:lnTo>
                <a:lnTo>
                  <a:pt x="0" y="0"/>
                </a:lnTo>
                <a:lnTo>
                  <a:pt x="0" y="768350"/>
                </a:lnTo>
                <a:close/>
              </a:path>
            </a:pathLst>
          </a:custGeom>
          <a:solidFill>
            <a:srgbClr val="203189"/>
          </a:solidFill>
        </p:spPr>
        <p:txBody>
          <a:bodyPr wrap="square" lIns="0" tIns="0" rIns="0" bIns="0" rtlCol="0"/>
          <a:lstStyle/>
          <a:p>
            <a:endParaRPr sz="1345"/>
          </a:p>
        </p:txBody>
      </p:sp>
      <p:sp>
        <p:nvSpPr>
          <p:cNvPr id="2" name="Date Placeholder 1">
            <a:extLst>
              <a:ext uri="{FF2B5EF4-FFF2-40B4-BE49-F238E27FC236}">
                <a16:creationId xmlns:a16="http://schemas.microsoft.com/office/drawing/2014/main" id="{949C34AD-FD71-460F-9ECD-D1EB5F35AA35}"/>
              </a:ext>
            </a:extLst>
          </p:cNvPr>
          <p:cNvSpPr>
            <a:spLocks noGrp="1"/>
          </p:cNvSpPr>
          <p:nvPr>
            <p:ph type="dt" sz="half" idx="2"/>
          </p:nvPr>
        </p:nvSpPr>
        <p:spPr>
          <a:xfrm>
            <a:off x="9393200" y="9010651"/>
            <a:ext cx="3344904" cy="501645"/>
          </a:xfrm>
          <a:prstGeom prst="rect">
            <a:avLst/>
          </a:prstGeom>
        </p:spPr>
        <p:txBody>
          <a:bodyPr vert="horz" lIns="91440" tIns="45720" rIns="91440" bIns="45720" rtlCol="0" anchor="ctr"/>
          <a:lstStyle>
            <a:lvl1pPr algn="r">
              <a:defRPr sz="1644" baseline="0">
                <a:solidFill>
                  <a:srgbClr val="203189"/>
                </a:solidFill>
                <a:latin typeface="Calibri Light" panose="020F0302020204030204" pitchFamily="34" charset="0"/>
              </a:defRPr>
            </a:lvl1pPr>
          </a:lstStyle>
          <a:p>
            <a:fld id="{DD02AD68-BFEF-40C1-90D1-D37F2BFFA27B}" type="datetime4">
              <a:rPr lang="en-US" smtClean="0"/>
              <a:t>January 27, 2019</a:t>
            </a:fld>
            <a:endParaRPr lang="en-US" dirty="0"/>
          </a:p>
        </p:txBody>
      </p:sp>
      <p:sp>
        <p:nvSpPr>
          <p:cNvPr id="3" name="Slide Number Placeholder 2">
            <a:extLst>
              <a:ext uri="{FF2B5EF4-FFF2-40B4-BE49-F238E27FC236}">
                <a16:creationId xmlns:a16="http://schemas.microsoft.com/office/drawing/2014/main" id="{F3213C5B-0668-4A88-8A60-00E4C593989F}"/>
              </a:ext>
            </a:extLst>
          </p:cNvPr>
          <p:cNvSpPr>
            <a:spLocks noGrp="1"/>
          </p:cNvSpPr>
          <p:nvPr>
            <p:ph type="sldNum" sz="quarter" idx="4"/>
          </p:nvPr>
        </p:nvSpPr>
        <p:spPr>
          <a:xfrm>
            <a:off x="341572" y="8953505"/>
            <a:ext cx="474404" cy="501645"/>
          </a:xfrm>
          <a:prstGeom prst="rect">
            <a:avLst/>
          </a:prstGeom>
        </p:spPr>
        <p:txBody>
          <a:bodyPr vert="horz" lIns="91440" tIns="45720" rIns="91440" bIns="45720" rtlCol="0" anchor="ctr"/>
          <a:lstStyle>
            <a:lvl1pPr algn="r">
              <a:defRPr sz="1494" b="1" i="0" baseline="0">
                <a:solidFill>
                  <a:schemeClr val="bg1"/>
                </a:solidFill>
                <a:latin typeface="Calibri" panose="020F0502020204030204" pitchFamily="34" charset="0"/>
              </a:defRPr>
            </a:lvl1pPr>
          </a:lstStyle>
          <a:p>
            <a:pPr algn="ctr"/>
            <a:fld id="{6B918772-37A3-47DC-BE01-33CAE9FCB74A}" type="slidenum">
              <a:rPr lang="en-US" smtClean="0"/>
              <a:pPr algn="ctr"/>
              <a:t>‹#›</a:t>
            </a:fld>
            <a:endParaRPr lang="en-US" dirty="0"/>
          </a:p>
        </p:txBody>
      </p:sp>
      <p:sp>
        <p:nvSpPr>
          <p:cNvPr id="9" name="Date Placeholder 1">
            <a:extLst>
              <a:ext uri="{FF2B5EF4-FFF2-40B4-BE49-F238E27FC236}">
                <a16:creationId xmlns:a16="http://schemas.microsoft.com/office/drawing/2014/main" id="{E15B787B-E169-4A6D-9BAB-6F919C455F16}"/>
              </a:ext>
            </a:extLst>
          </p:cNvPr>
          <p:cNvSpPr txBox="1">
            <a:spLocks/>
          </p:cNvSpPr>
          <p:nvPr userDrawn="1"/>
        </p:nvSpPr>
        <p:spPr>
          <a:xfrm>
            <a:off x="948808" y="9010651"/>
            <a:ext cx="3673992" cy="501645"/>
          </a:xfrm>
          <a:prstGeom prst="rect">
            <a:avLst/>
          </a:prstGeom>
        </p:spPr>
        <p:txBody>
          <a:bodyPr vert="horz" lIns="68314" tIns="34157" rIns="68314" bIns="34157" rtlCol="0" anchor="ctr"/>
          <a:lstStyle>
            <a:defPPr>
              <a:defRPr lang="en-US"/>
            </a:defPPr>
            <a:lvl1pPr marL="0" algn="r" defTabSz="914400" rtl="0" eaLnBrk="1" latinLnBrk="0" hangingPunct="1">
              <a:defRPr sz="2200" kern="1200" baseline="0">
                <a:solidFill>
                  <a:srgbClr val="203189"/>
                </a:solidFill>
                <a:latin typeface="Calibri Light" panose="020F030202020403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1644" dirty="0"/>
              <a:t>LRM impact on RDA, ALA Midwinter 2019</a:t>
            </a:r>
          </a:p>
        </p:txBody>
      </p:sp>
      <p:sp>
        <p:nvSpPr>
          <p:cNvPr id="11" name="object 5">
            <a:extLst>
              <a:ext uri="{FF2B5EF4-FFF2-40B4-BE49-F238E27FC236}">
                <a16:creationId xmlns:a16="http://schemas.microsoft.com/office/drawing/2014/main" id="{9A570B3C-81C1-42F9-8484-11ABABD9899B}"/>
              </a:ext>
            </a:extLst>
          </p:cNvPr>
          <p:cNvSpPr/>
          <p:nvPr userDrawn="1"/>
        </p:nvSpPr>
        <p:spPr>
          <a:xfrm>
            <a:off x="10272369" y="7784375"/>
            <a:ext cx="2427631" cy="927834"/>
          </a:xfrm>
          <a:prstGeom prst="rect">
            <a:avLst/>
          </a:prstGeom>
          <a:blipFill>
            <a:blip r:embed="rId11" cstate="print"/>
            <a:stretch>
              <a:fillRect/>
            </a:stretch>
          </a:blipFill>
        </p:spPr>
        <p:txBody>
          <a:bodyPr wrap="square" lIns="0" tIns="0" rIns="0" bIns="0" rtlCol="0"/>
          <a:lstStyle/>
          <a:p>
            <a:endParaRPr/>
          </a:p>
        </p:txBody>
      </p:sp>
    </p:spTree>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7" r:id="rId6"/>
    <p:sldLayoutId id="2147483675" r:id="rId7"/>
    <p:sldLayoutId id="2147483678" r:id="rId8"/>
    <p:sldLayoutId id="2147483679" r:id="rId9"/>
  </p:sldLayoutIdLst>
  <p:hf hdr="0"/>
  <p:txStyles>
    <p:titleStyle>
      <a:lvl1pPr>
        <a:defRPr>
          <a:latin typeface="+mj-lt"/>
          <a:ea typeface="+mj-ea"/>
          <a:cs typeface="+mj-cs"/>
        </a:defRPr>
      </a:lvl1pPr>
    </p:titleStyle>
    <p:bodyStyle>
      <a:lvl1pPr marL="0">
        <a:defRPr>
          <a:latin typeface="+mn-lt"/>
          <a:ea typeface="+mn-ea"/>
          <a:cs typeface="+mn-cs"/>
        </a:defRPr>
      </a:lvl1pPr>
      <a:lvl2pPr marL="341574">
        <a:defRPr>
          <a:latin typeface="+mn-lt"/>
          <a:ea typeface="+mn-ea"/>
          <a:cs typeface="+mn-cs"/>
        </a:defRPr>
      </a:lvl2pPr>
      <a:lvl3pPr marL="683148">
        <a:defRPr>
          <a:latin typeface="+mn-lt"/>
          <a:ea typeface="+mn-ea"/>
          <a:cs typeface="+mn-cs"/>
        </a:defRPr>
      </a:lvl3pPr>
      <a:lvl4pPr marL="1024722">
        <a:defRPr>
          <a:latin typeface="+mn-lt"/>
          <a:ea typeface="+mn-ea"/>
          <a:cs typeface="+mn-cs"/>
        </a:defRPr>
      </a:lvl4pPr>
      <a:lvl5pPr marL="1366296">
        <a:defRPr>
          <a:latin typeface="+mn-lt"/>
          <a:ea typeface="+mn-ea"/>
          <a:cs typeface="+mn-cs"/>
        </a:defRPr>
      </a:lvl5pPr>
      <a:lvl6pPr marL="1707871">
        <a:defRPr>
          <a:latin typeface="+mn-lt"/>
          <a:ea typeface="+mn-ea"/>
          <a:cs typeface="+mn-cs"/>
        </a:defRPr>
      </a:lvl6pPr>
      <a:lvl7pPr marL="2049445">
        <a:defRPr>
          <a:latin typeface="+mn-lt"/>
          <a:ea typeface="+mn-ea"/>
          <a:cs typeface="+mn-cs"/>
        </a:defRPr>
      </a:lvl7pPr>
      <a:lvl8pPr marL="2391019">
        <a:defRPr>
          <a:latin typeface="+mn-lt"/>
          <a:ea typeface="+mn-ea"/>
          <a:cs typeface="+mn-cs"/>
        </a:defRPr>
      </a:lvl8pPr>
      <a:lvl9pPr marL="2732593">
        <a:defRPr>
          <a:latin typeface="+mn-lt"/>
          <a:ea typeface="+mn-ea"/>
          <a:cs typeface="+mn-cs"/>
        </a:defRPr>
      </a:lvl9pPr>
    </p:bodyStyle>
    <p:otherStyle>
      <a:lvl1pPr marL="0">
        <a:defRPr>
          <a:latin typeface="+mn-lt"/>
          <a:ea typeface="+mn-ea"/>
          <a:cs typeface="+mn-cs"/>
        </a:defRPr>
      </a:lvl1pPr>
      <a:lvl2pPr marL="341574">
        <a:defRPr>
          <a:latin typeface="+mn-lt"/>
          <a:ea typeface="+mn-ea"/>
          <a:cs typeface="+mn-cs"/>
        </a:defRPr>
      </a:lvl2pPr>
      <a:lvl3pPr marL="683148">
        <a:defRPr>
          <a:latin typeface="+mn-lt"/>
          <a:ea typeface="+mn-ea"/>
          <a:cs typeface="+mn-cs"/>
        </a:defRPr>
      </a:lvl3pPr>
      <a:lvl4pPr marL="1024722">
        <a:defRPr>
          <a:latin typeface="+mn-lt"/>
          <a:ea typeface="+mn-ea"/>
          <a:cs typeface="+mn-cs"/>
        </a:defRPr>
      </a:lvl4pPr>
      <a:lvl5pPr marL="1366296">
        <a:defRPr>
          <a:latin typeface="+mn-lt"/>
          <a:ea typeface="+mn-ea"/>
          <a:cs typeface="+mn-cs"/>
        </a:defRPr>
      </a:lvl5pPr>
      <a:lvl6pPr marL="1707871">
        <a:defRPr>
          <a:latin typeface="+mn-lt"/>
          <a:ea typeface="+mn-ea"/>
          <a:cs typeface="+mn-cs"/>
        </a:defRPr>
      </a:lvl6pPr>
      <a:lvl7pPr marL="2049445">
        <a:defRPr>
          <a:latin typeface="+mn-lt"/>
          <a:ea typeface="+mn-ea"/>
          <a:cs typeface="+mn-cs"/>
        </a:defRPr>
      </a:lvl7pPr>
      <a:lvl8pPr marL="2391019">
        <a:defRPr>
          <a:latin typeface="+mn-lt"/>
          <a:ea typeface="+mn-ea"/>
          <a:cs typeface="+mn-cs"/>
        </a:defRPr>
      </a:lvl8pPr>
      <a:lvl9pPr marL="2732593">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1.xml"/><Relationship Id="rId1" Type="http://schemas.openxmlformats.org/officeDocument/2006/relationships/slideLayout" Target="../slideLayouts/slideLayout8.xml"/><Relationship Id="rId4" Type="http://schemas.openxmlformats.org/officeDocument/2006/relationships/image" Target="../media/image10.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9.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5056225-C582-43EA-8598-CF590608DB8A}"/>
              </a:ext>
            </a:extLst>
          </p:cNvPr>
          <p:cNvSpPr>
            <a:spLocks noGrp="1"/>
          </p:cNvSpPr>
          <p:nvPr>
            <p:ph type="dt" sz="half" idx="10"/>
          </p:nvPr>
        </p:nvSpPr>
        <p:spPr/>
        <p:txBody>
          <a:bodyPr/>
          <a:lstStyle/>
          <a:p>
            <a:fld id="{272804E9-DEAF-46AD-95B2-D63C78700BF2}" type="datetime4">
              <a:rPr lang="en-US" smtClean="0"/>
              <a:t>January 27, 2019</a:t>
            </a:fld>
            <a:endParaRPr lang="en-US" dirty="0"/>
          </a:p>
        </p:txBody>
      </p:sp>
      <p:sp>
        <p:nvSpPr>
          <p:cNvPr id="3" name="Slide Number Placeholder 2">
            <a:extLst>
              <a:ext uri="{FF2B5EF4-FFF2-40B4-BE49-F238E27FC236}">
                <a16:creationId xmlns:a16="http://schemas.microsoft.com/office/drawing/2014/main" id="{6DC84627-B013-468F-8BBF-08275E2E1545}"/>
              </a:ext>
            </a:extLst>
          </p:cNvPr>
          <p:cNvSpPr>
            <a:spLocks noGrp="1"/>
          </p:cNvSpPr>
          <p:nvPr>
            <p:ph type="sldNum" sz="quarter" idx="11"/>
          </p:nvPr>
        </p:nvSpPr>
        <p:spPr/>
        <p:txBody>
          <a:bodyPr/>
          <a:lstStyle/>
          <a:p>
            <a:pPr algn="ctr"/>
            <a:fld id="{6B918772-37A3-47DC-BE01-33CAE9FCB74A}" type="slidenum">
              <a:rPr lang="en-US" smtClean="0"/>
              <a:pPr algn="ctr"/>
              <a:t>1</a:t>
            </a:fld>
            <a:endParaRPr lang="en-US" dirty="0"/>
          </a:p>
        </p:txBody>
      </p:sp>
      <p:sp>
        <p:nvSpPr>
          <p:cNvPr id="4" name="TextBox 3">
            <a:extLst>
              <a:ext uri="{FF2B5EF4-FFF2-40B4-BE49-F238E27FC236}">
                <a16:creationId xmlns:a16="http://schemas.microsoft.com/office/drawing/2014/main" id="{040950F9-5E83-4361-8966-5EAB53DF4D13}"/>
              </a:ext>
            </a:extLst>
          </p:cNvPr>
          <p:cNvSpPr txBox="1"/>
          <p:nvPr/>
        </p:nvSpPr>
        <p:spPr>
          <a:xfrm>
            <a:off x="1523144" y="1238250"/>
            <a:ext cx="10009313" cy="4154984"/>
          </a:xfrm>
          <a:prstGeom prst="rect">
            <a:avLst/>
          </a:prstGeom>
          <a:noFill/>
        </p:spPr>
        <p:txBody>
          <a:bodyPr wrap="square" rtlCol="0">
            <a:spAutoFit/>
          </a:bodyPr>
          <a:lstStyle/>
          <a:p>
            <a:pPr algn="ctr"/>
            <a:r>
              <a:rPr lang="en-US" sz="8800" dirty="0">
                <a:solidFill>
                  <a:schemeClr val="tx2"/>
                </a:solidFill>
              </a:rPr>
              <a:t>The LRM and its impact on RDA and related standards</a:t>
            </a:r>
            <a:endParaRPr lang="en-GB" sz="8800" dirty="0">
              <a:solidFill>
                <a:schemeClr val="tx2"/>
              </a:solidFill>
            </a:endParaRPr>
          </a:p>
        </p:txBody>
      </p:sp>
      <p:sp>
        <p:nvSpPr>
          <p:cNvPr id="5" name="TextBox 4">
            <a:extLst>
              <a:ext uri="{FF2B5EF4-FFF2-40B4-BE49-F238E27FC236}">
                <a16:creationId xmlns:a16="http://schemas.microsoft.com/office/drawing/2014/main" id="{F735F3D0-FB49-44EB-9A90-5F65FCD1C923}"/>
              </a:ext>
            </a:extLst>
          </p:cNvPr>
          <p:cNvSpPr txBox="1"/>
          <p:nvPr/>
        </p:nvSpPr>
        <p:spPr>
          <a:xfrm>
            <a:off x="1783080" y="5962650"/>
            <a:ext cx="9489440" cy="1815882"/>
          </a:xfrm>
          <a:prstGeom prst="rect">
            <a:avLst/>
          </a:prstGeom>
          <a:noFill/>
        </p:spPr>
        <p:txBody>
          <a:bodyPr wrap="square" rtlCol="0">
            <a:spAutoFit/>
          </a:bodyPr>
          <a:lstStyle/>
          <a:p>
            <a:pPr algn="ctr"/>
            <a:r>
              <a:rPr lang="en-US" sz="2800" dirty="0">
                <a:solidFill>
                  <a:schemeClr val="tx2"/>
                </a:solidFill>
              </a:rPr>
              <a:t>Gordon Dunsire, RDA Technical Team Liaison Officer</a:t>
            </a:r>
          </a:p>
          <a:p>
            <a:pPr algn="ctr"/>
            <a:r>
              <a:rPr lang="en-US" sz="2800" dirty="0">
                <a:solidFill>
                  <a:schemeClr val="tx2"/>
                </a:solidFill>
              </a:rPr>
              <a:t>Presented at ALCTS Bibliographic Conceptual Models Interest Group, ALA Midwinter</a:t>
            </a:r>
          </a:p>
          <a:p>
            <a:pPr algn="ctr"/>
            <a:r>
              <a:rPr lang="en-US" sz="2800" dirty="0">
                <a:solidFill>
                  <a:schemeClr val="tx2"/>
                </a:solidFill>
              </a:rPr>
              <a:t>January 27, 2019, Seattle, USA</a:t>
            </a:r>
            <a:endParaRPr lang="en-GB" sz="2800" dirty="0">
              <a:solidFill>
                <a:schemeClr val="tx2"/>
              </a:solidFill>
            </a:endParaRPr>
          </a:p>
        </p:txBody>
      </p:sp>
    </p:spTree>
    <p:extLst>
      <p:ext uri="{BB962C8B-B14F-4D97-AF65-F5344CB8AC3E}">
        <p14:creationId xmlns:p14="http://schemas.microsoft.com/office/powerpoint/2010/main" val="19187108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51929BA-B3F1-4404-A845-FA722EA82B15}"/>
              </a:ext>
            </a:extLst>
          </p:cNvPr>
          <p:cNvSpPr>
            <a:spLocks noGrp="1"/>
          </p:cNvSpPr>
          <p:nvPr>
            <p:ph type="dt" sz="half" idx="10"/>
          </p:nvPr>
        </p:nvSpPr>
        <p:spPr/>
        <p:txBody>
          <a:bodyPr/>
          <a:lstStyle/>
          <a:p>
            <a:fld id="{E001E81F-CAD3-412B-8E6F-53481B321DC6}" type="datetime4">
              <a:rPr lang="en-US" smtClean="0"/>
              <a:t>January 27, 2019</a:t>
            </a:fld>
            <a:endParaRPr lang="en-US" dirty="0"/>
          </a:p>
        </p:txBody>
      </p:sp>
      <p:sp>
        <p:nvSpPr>
          <p:cNvPr id="3" name="Slide Number Placeholder 2">
            <a:extLst>
              <a:ext uri="{FF2B5EF4-FFF2-40B4-BE49-F238E27FC236}">
                <a16:creationId xmlns:a16="http://schemas.microsoft.com/office/drawing/2014/main" id="{70C60F8D-1BFB-477A-8181-434AADE216CA}"/>
              </a:ext>
            </a:extLst>
          </p:cNvPr>
          <p:cNvSpPr>
            <a:spLocks noGrp="1"/>
          </p:cNvSpPr>
          <p:nvPr>
            <p:ph type="sldNum" sz="quarter" idx="11"/>
          </p:nvPr>
        </p:nvSpPr>
        <p:spPr/>
        <p:txBody>
          <a:bodyPr/>
          <a:lstStyle/>
          <a:p>
            <a:pPr algn="ctr"/>
            <a:fld id="{6B918772-37A3-47DC-BE01-33CAE9FCB74A}" type="slidenum">
              <a:rPr lang="en-US" smtClean="0"/>
              <a:pPr algn="ctr"/>
              <a:t>10</a:t>
            </a:fld>
            <a:endParaRPr lang="en-US" dirty="0"/>
          </a:p>
        </p:txBody>
      </p:sp>
      <p:sp>
        <p:nvSpPr>
          <p:cNvPr id="4" name="TextBox 3">
            <a:extLst>
              <a:ext uri="{FF2B5EF4-FFF2-40B4-BE49-F238E27FC236}">
                <a16:creationId xmlns:a16="http://schemas.microsoft.com/office/drawing/2014/main" id="{6AD9D978-87B2-4AAB-915B-A7485CBBCE30}"/>
              </a:ext>
            </a:extLst>
          </p:cNvPr>
          <p:cNvSpPr txBox="1"/>
          <p:nvPr/>
        </p:nvSpPr>
        <p:spPr>
          <a:xfrm>
            <a:off x="431801" y="476250"/>
            <a:ext cx="8153400" cy="1674305"/>
          </a:xfrm>
          <a:prstGeom prst="rect">
            <a:avLst/>
          </a:prstGeom>
          <a:noFill/>
        </p:spPr>
        <p:txBody>
          <a:bodyPr wrap="square" rtlCol="0">
            <a:spAutoFit/>
          </a:bodyPr>
          <a:lstStyle/>
          <a:p>
            <a:r>
              <a:rPr lang="en-GB" sz="5140" dirty="0"/>
              <a:t>RDA representative expression elements</a:t>
            </a:r>
            <a:endParaRPr lang="en-US" sz="5140" dirty="0"/>
          </a:p>
        </p:txBody>
      </p:sp>
      <p:sp>
        <p:nvSpPr>
          <p:cNvPr id="5" name="TextBox 4">
            <a:extLst>
              <a:ext uri="{FF2B5EF4-FFF2-40B4-BE49-F238E27FC236}">
                <a16:creationId xmlns:a16="http://schemas.microsoft.com/office/drawing/2014/main" id="{5791BB97-F46E-48FE-892B-D01A9625F281}"/>
              </a:ext>
            </a:extLst>
          </p:cNvPr>
          <p:cNvSpPr txBox="1"/>
          <p:nvPr/>
        </p:nvSpPr>
        <p:spPr>
          <a:xfrm>
            <a:off x="431801" y="2899529"/>
            <a:ext cx="10896599" cy="1322798"/>
          </a:xfrm>
          <a:prstGeom prst="rect">
            <a:avLst/>
          </a:prstGeom>
          <a:noFill/>
          <a:ln w="19050">
            <a:noFill/>
          </a:ln>
        </p:spPr>
        <p:txBody>
          <a:bodyPr wrap="square" rtlCol="0">
            <a:spAutoFit/>
          </a:bodyPr>
          <a:lstStyle/>
          <a:p>
            <a:r>
              <a:rPr lang="en-GB" sz="3998" dirty="0"/>
              <a:t>Small set of Expression elements that are cloned as Work elements</a:t>
            </a:r>
          </a:p>
        </p:txBody>
      </p:sp>
      <p:sp>
        <p:nvSpPr>
          <p:cNvPr id="6" name="TextBox 5">
            <a:extLst>
              <a:ext uri="{FF2B5EF4-FFF2-40B4-BE49-F238E27FC236}">
                <a16:creationId xmlns:a16="http://schemas.microsoft.com/office/drawing/2014/main" id="{59C161F6-63B2-4040-BD5A-943122C37383}"/>
              </a:ext>
            </a:extLst>
          </p:cNvPr>
          <p:cNvSpPr txBox="1"/>
          <p:nvPr/>
        </p:nvSpPr>
        <p:spPr>
          <a:xfrm>
            <a:off x="431801" y="4594206"/>
            <a:ext cx="12115799" cy="1322798"/>
          </a:xfrm>
          <a:prstGeom prst="rect">
            <a:avLst/>
          </a:prstGeom>
          <a:noFill/>
          <a:ln w="19050">
            <a:noFill/>
          </a:ln>
        </p:spPr>
        <p:txBody>
          <a:bodyPr wrap="square" rtlCol="0">
            <a:spAutoFit/>
          </a:bodyPr>
          <a:lstStyle/>
          <a:p>
            <a:r>
              <a:rPr lang="en-GB" sz="3998" dirty="0"/>
              <a:t>Expression: language of expression</a:t>
            </a:r>
          </a:p>
          <a:p>
            <a:pPr marL="571500" indent="-571500">
              <a:buFont typeface="Wingdings" panose="05000000000000000000" pitchFamily="2" charset="2"/>
              <a:buChar char="ð"/>
            </a:pPr>
            <a:r>
              <a:rPr lang="en-GB" sz="3998" dirty="0">
                <a:sym typeface="Wingdings" panose="05000000000000000000" pitchFamily="2" charset="2"/>
              </a:rPr>
              <a:t>Work: language of representative expression</a:t>
            </a:r>
          </a:p>
        </p:txBody>
      </p:sp>
      <p:sp>
        <p:nvSpPr>
          <p:cNvPr id="7" name="TextBox 6">
            <a:extLst>
              <a:ext uri="{FF2B5EF4-FFF2-40B4-BE49-F238E27FC236}">
                <a16:creationId xmlns:a16="http://schemas.microsoft.com/office/drawing/2014/main" id="{6D0FEC1D-EEC1-48E3-8A79-F513FFBAB57C}"/>
              </a:ext>
            </a:extLst>
          </p:cNvPr>
          <p:cNvSpPr txBox="1"/>
          <p:nvPr/>
        </p:nvSpPr>
        <p:spPr>
          <a:xfrm>
            <a:off x="431801" y="6288882"/>
            <a:ext cx="11734799" cy="1938992"/>
          </a:xfrm>
          <a:prstGeom prst="rect">
            <a:avLst/>
          </a:prstGeom>
          <a:noFill/>
        </p:spPr>
        <p:txBody>
          <a:bodyPr wrap="square" rtlCol="0">
            <a:spAutoFit/>
          </a:bodyPr>
          <a:lstStyle/>
          <a:p>
            <a:r>
              <a:rPr lang="en-GB" sz="4000" dirty="0">
                <a:sym typeface="Wingdings" panose="05000000000000000000" pitchFamily="2" charset="2"/>
              </a:rPr>
              <a:t>Work: medium of performance of choreographic content of representative expression</a:t>
            </a:r>
          </a:p>
          <a:p>
            <a:pPr marL="719138"/>
            <a:r>
              <a:rPr lang="en-GB" sz="4000" dirty="0">
                <a:sym typeface="Wingdings" panose="05000000000000000000" pitchFamily="2" charset="2"/>
              </a:rPr>
              <a:t>[Longest label in RDA!]</a:t>
            </a:r>
            <a:endParaRPr lang="en-GB" sz="4000" dirty="0"/>
          </a:p>
        </p:txBody>
      </p:sp>
    </p:spTree>
    <p:extLst>
      <p:ext uri="{BB962C8B-B14F-4D97-AF65-F5344CB8AC3E}">
        <p14:creationId xmlns:p14="http://schemas.microsoft.com/office/powerpoint/2010/main" val="11269767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51929BA-B3F1-4404-A845-FA722EA82B15}"/>
              </a:ext>
            </a:extLst>
          </p:cNvPr>
          <p:cNvSpPr>
            <a:spLocks noGrp="1"/>
          </p:cNvSpPr>
          <p:nvPr>
            <p:ph type="dt" sz="half" idx="10"/>
          </p:nvPr>
        </p:nvSpPr>
        <p:spPr/>
        <p:txBody>
          <a:bodyPr/>
          <a:lstStyle/>
          <a:p>
            <a:fld id="{E001E81F-CAD3-412B-8E6F-53481B321DC6}" type="datetime4">
              <a:rPr lang="en-US" smtClean="0"/>
              <a:t>January 27, 2019</a:t>
            </a:fld>
            <a:endParaRPr lang="en-US" dirty="0"/>
          </a:p>
        </p:txBody>
      </p:sp>
      <p:sp>
        <p:nvSpPr>
          <p:cNvPr id="3" name="Slide Number Placeholder 2">
            <a:extLst>
              <a:ext uri="{FF2B5EF4-FFF2-40B4-BE49-F238E27FC236}">
                <a16:creationId xmlns:a16="http://schemas.microsoft.com/office/drawing/2014/main" id="{70C60F8D-1BFB-477A-8181-434AADE216CA}"/>
              </a:ext>
            </a:extLst>
          </p:cNvPr>
          <p:cNvSpPr>
            <a:spLocks noGrp="1"/>
          </p:cNvSpPr>
          <p:nvPr>
            <p:ph type="sldNum" sz="quarter" idx="11"/>
          </p:nvPr>
        </p:nvSpPr>
        <p:spPr/>
        <p:txBody>
          <a:bodyPr/>
          <a:lstStyle/>
          <a:p>
            <a:pPr algn="ctr"/>
            <a:fld id="{6B918772-37A3-47DC-BE01-33CAE9FCB74A}" type="slidenum">
              <a:rPr lang="en-US" smtClean="0"/>
              <a:pPr algn="ctr"/>
              <a:t>11</a:t>
            </a:fld>
            <a:endParaRPr lang="en-US" dirty="0"/>
          </a:p>
        </p:txBody>
      </p:sp>
      <p:sp>
        <p:nvSpPr>
          <p:cNvPr id="4" name="TextBox 3">
            <a:extLst>
              <a:ext uri="{FF2B5EF4-FFF2-40B4-BE49-F238E27FC236}">
                <a16:creationId xmlns:a16="http://schemas.microsoft.com/office/drawing/2014/main" id="{6AD9D978-87B2-4AAB-915B-A7485CBBCE30}"/>
              </a:ext>
            </a:extLst>
          </p:cNvPr>
          <p:cNvSpPr txBox="1"/>
          <p:nvPr/>
        </p:nvSpPr>
        <p:spPr>
          <a:xfrm>
            <a:off x="431801" y="476250"/>
            <a:ext cx="8153400" cy="1674305"/>
          </a:xfrm>
          <a:prstGeom prst="rect">
            <a:avLst/>
          </a:prstGeom>
          <a:noFill/>
        </p:spPr>
        <p:txBody>
          <a:bodyPr wrap="square" rtlCol="0">
            <a:spAutoFit/>
          </a:bodyPr>
          <a:lstStyle/>
          <a:p>
            <a:r>
              <a:rPr lang="en-GB" sz="5140" dirty="0"/>
              <a:t>Representative expression relationship element</a:t>
            </a:r>
            <a:endParaRPr lang="en-US" sz="5140" dirty="0"/>
          </a:p>
        </p:txBody>
      </p:sp>
      <p:sp>
        <p:nvSpPr>
          <p:cNvPr id="6" name="TextBox 5">
            <a:extLst>
              <a:ext uri="{FF2B5EF4-FFF2-40B4-BE49-F238E27FC236}">
                <a16:creationId xmlns:a16="http://schemas.microsoft.com/office/drawing/2014/main" id="{59C161F6-63B2-4040-BD5A-943122C37383}"/>
              </a:ext>
            </a:extLst>
          </p:cNvPr>
          <p:cNvSpPr txBox="1"/>
          <p:nvPr/>
        </p:nvSpPr>
        <p:spPr>
          <a:xfrm>
            <a:off x="550876" y="3006891"/>
            <a:ext cx="1692836" cy="923330"/>
          </a:xfrm>
          <a:prstGeom prst="rect">
            <a:avLst/>
          </a:prstGeom>
          <a:solidFill>
            <a:schemeClr val="bg1"/>
          </a:solidFill>
          <a:ln w="28575">
            <a:solidFill>
              <a:schemeClr val="tx2"/>
            </a:solidFill>
          </a:ln>
        </p:spPr>
        <p:txBody>
          <a:bodyPr wrap="none" rtlCol="0">
            <a:spAutoFit/>
          </a:bodyPr>
          <a:lstStyle/>
          <a:p>
            <a:r>
              <a:rPr lang="en-GB" sz="5400" dirty="0"/>
              <a:t>Work</a:t>
            </a:r>
          </a:p>
        </p:txBody>
      </p:sp>
      <p:sp>
        <p:nvSpPr>
          <p:cNvPr id="7" name="TextBox 6">
            <a:extLst>
              <a:ext uri="{FF2B5EF4-FFF2-40B4-BE49-F238E27FC236}">
                <a16:creationId xmlns:a16="http://schemas.microsoft.com/office/drawing/2014/main" id="{D034B71B-2EF6-41CA-A03A-F4330A00B9B5}"/>
              </a:ext>
            </a:extLst>
          </p:cNvPr>
          <p:cNvSpPr txBox="1"/>
          <p:nvPr/>
        </p:nvSpPr>
        <p:spPr>
          <a:xfrm>
            <a:off x="9203544" y="3006891"/>
            <a:ext cx="3194016" cy="923330"/>
          </a:xfrm>
          <a:prstGeom prst="rect">
            <a:avLst/>
          </a:prstGeom>
          <a:solidFill>
            <a:schemeClr val="bg1"/>
          </a:solidFill>
          <a:ln w="28575">
            <a:solidFill>
              <a:schemeClr val="tx2"/>
            </a:solidFill>
          </a:ln>
        </p:spPr>
        <p:txBody>
          <a:bodyPr wrap="none" rtlCol="0">
            <a:spAutoFit/>
          </a:bodyPr>
          <a:lstStyle/>
          <a:p>
            <a:r>
              <a:rPr lang="en-GB" sz="5400" dirty="0"/>
              <a:t>Expression</a:t>
            </a:r>
          </a:p>
        </p:txBody>
      </p:sp>
      <p:cxnSp>
        <p:nvCxnSpPr>
          <p:cNvPr id="9" name="Straight Arrow Connector 8">
            <a:extLst>
              <a:ext uri="{FF2B5EF4-FFF2-40B4-BE49-F238E27FC236}">
                <a16:creationId xmlns:a16="http://schemas.microsoft.com/office/drawing/2014/main" id="{1D387832-E718-43DB-A6BC-B06A6D0A18AA}"/>
              </a:ext>
            </a:extLst>
          </p:cNvPr>
          <p:cNvCxnSpPr>
            <a:cxnSpLocks/>
            <a:stCxn id="6" idx="3"/>
            <a:endCxn id="7" idx="1"/>
          </p:cNvCxnSpPr>
          <p:nvPr/>
        </p:nvCxnSpPr>
        <p:spPr>
          <a:xfrm>
            <a:off x="2243712" y="3468556"/>
            <a:ext cx="6959832" cy="0"/>
          </a:xfrm>
          <a:prstGeom prst="straightConnector1">
            <a:avLst/>
          </a:prstGeom>
          <a:ln w="76200">
            <a:solidFill>
              <a:schemeClr val="tx2"/>
            </a:solidFill>
            <a:tailEnd type="triangle" w="lg" len="lg"/>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866C9247-AB80-4EA2-B50D-9E8DE74C2277}"/>
              </a:ext>
            </a:extLst>
          </p:cNvPr>
          <p:cNvSpPr txBox="1"/>
          <p:nvPr/>
        </p:nvSpPr>
        <p:spPr>
          <a:xfrm>
            <a:off x="2243712" y="2675125"/>
            <a:ext cx="6685805" cy="707566"/>
          </a:xfrm>
          <a:prstGeom prst="rect">
            <a:avLst/>
          </a:prstGeom>
          <a:noFill/>
          <a:ln w="19050">
            <a:noFill/>
          </a:ln>
        </p:spPr>
        <p:txBody>
          <a:bodyPr wrap="none" rtlCol="0">
            <a:spAutoFit/>
          </a:bodyPr>
          <a:lstStyle/>
          <a:p>
            <a:r>
              <a:rPr lang="en-GB" sz="3998" dirty="0"/>
              <a:t>(has) representative expression</a:t>
            </a:r>
          </a:p>
        </p:txBody>
      </p:sp>
      <p:sp>
        <p:nvSpPr>
          <p:cNvPr id="23" name="TextBox 22">
            <a:extLst>
              <a:ext uri="{FF2B5EF4-FFF2-40B4-BE49-F238E27FC236}">
                <a16:creationId xmlns:a16="http://schemas.microsoft.com/office/drawing/2014/main" id="{E56090E9-A2C7-44BD-96FE-98520D5EF2A7}"/>
              </a:ext>
            </a:extLst>
          </p:cNvPr>
          <p:cNvSpPr txBox="1"/>
          <p:nvPr/>
        </p:nvSpPr>
        <p:spPr>
          <a:xfrm>
            <a:off x="7740362" y="3953578"/>
            <a:ext cx="4649286" cy="1938992"/>
          </a:xfrm>
          <a:prstGeom prst="rect">
            <a:avLst/>
          </a:prstGeom>
          <a:solidFill>
            <a:schemeClr val="bg1"/>
          </a:solidFill>
          <a:ln w="28575">
            <a:solidFill>
              <a:schemeClr val="tx2"/>
            </a:solidFill>
          </a:ln>
        </p:spPr>
        <p:txBody>
          <a:bodyPr wrap="none" rtlCol="0">
            <a:spAutoFit/>
          </a:bodyPr>
          <a:lstStyle/>
          <a:p>
            <a:r>
              <a:rPr lang="en-GB" sz="4000" dirty="0"/>
              <a:t>language = “Serbian”</a:t>
            </a:r>
          </a:p>
          <a:p>
            <a:r>
              <a:rPr lang="en-GB" sz="4000" dirty="0"/>
              <a:t>date = “1978”</a:t>
            </a:r>
          </a:p>
          <a:p>
            <a:r>
              <a:rPr lang="en-GB" sz="4000" dirty="0"/>
              <a:t>script = “Cyrillic”</a:t>
            </a:r>
          </a:p>
        </p:txBody>
      </p:sp>
      <p:sp>
        <p:nvSpPr>
          <p:cNvPr id="24" name="TextBox 23">
            <a:extLst>
              <a:ext uri="{FF2B5EF4-FFF2-40B4-BE49-F238E27FC236}">
                <a16:creationId xmlns:a16="http://schemas.microsoft.com/office/drawing/2014/main" id="{D5CA9962-A0F3-4102-965C-2172737A03E9}"/>
              </a:ext>
            </a:extLst>
          </p:cNvPr>
          <p:cNvSpPr txBox="1"/>
          <p:nvPr/>
        </p:nvSpPr>
        <p:spPr>
          <a:xfrm>
            <a:off x="575860" y="3948955"/>
            <a:ext cx="5503366" cy="1938992"/>
          </a:xfrm>
          <a:prstGeom prst="rect">
            <a:avLst/>
          </a:prstGeom>
          <a:solidFill>
            <a:schemeClr val="bg1"/>
          </a:solidFill>
          <a:ln w="28575">
            <a:solidFill>
              <a:schemeClr val="tx2"/>
            </a:solidFill>
          </a:ln>
        </p:spPr>
        <p:txBody>
          <a:bodyPr wrap="none" rtlCol="0">
            <a:spAutoFit/>
          </a:bodyPr>
          <a:lstStyle/>
          <a:p>
            <a:r>
              <a:rPr lang="en-GB" sz="4000" dirty="0"/>
              <a:t>language (re) = “Serbian”</a:t>
            </a:r>
          </a:p>
          <a:p>
            <a:r>
              <a:rPr lang="en-GB" sz="4000" dirty="0"/>
              <a:t>date (re) = “1978”</a:t>
            </a:r>
          </a:p>
          <a:p>
            <a:r>
              <a:rPr lang="en-GB" sz="4000" dirty="0"/>
              <a:t>script = (re) “Cyrillic”</a:t>
            </a:r>
          </a:p>
        </p:txBody>
      </p:sp>
      <p:sp>
        <p:nvSpPr>
          <p:cNvPr id="25" name="Arrow: Left 24">
            <a:extLst>
              <a:ext uri="{FF2B5EF4-FFF2-40B4-BE49-F238E27FC236}">
                <a16:creationId xmlns:a16="http://schemas.microsoft.com/office/drawing/2014/main" id="{460A7560-294F-4036-8649-405C23CE05C7}"/>
              </a:ext>
            </a:extLst>
          </p:cNvPr>
          <p:cNvSpPr/>
          <p:nvPr/>
        </p:nvSpPr>
        <p:spPr>
          <a:xfrm>
            <a:off x="6376394" y="4423156"/>
            <a:ext cx="1066800" cy="99059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TextBox 25">
            <a:extLst>
              <a:ext uri="{FF2B5EF4-FFF2-40B4-BE49-F238E27FC236}">
                <a16:creationId xmlns:a16="http://schemas.microsoft.com/office/drawing/2014/main" id="{B6BCD5BE-07AE-4E7D-9904-87E06302FAA1}"/>
              </a:ext>
            </a:extLst>
          </p:cNvPr>
          <p:cNvSpPr txBox="1"/>
          <p:nvPr/>
        </p:nvSpPr>
        <p:spPr>
          <a:xfrm>
            <a:off x="1346200" y="6476850"/>
            <a:ext cx="8288295" cy="1938992"/>
          </a:xfrm>
          <a:prstGeom prst="rect">
            <a:avLst/>
          </a:prstGeom>
          <a:solidFill>
            <a:schemeClr val="bg1"/>
          </a:solidFill>
          <a:ln w="28575">
            <a:solidFill>
              <a:schemeClr val="accent1"/>
            </a:solidFill>
          </a:ln>
        </p:spPr>
        <p:txBody>
          <a:bodyPr wrap="none" rtlCol="0">
            <a:spAutoFit/>
          </a:bodyPr>
          <a:lstStyle/>
          <a:p>
            <a:r>
              <a:rPr lang="en-GB" sz="4000" dirty="0"/>
              <a:t>Main utility:</a:t>
            </a:r>
          </a:p>
          <a:p>
            <a:pPr marL="719138"/>
            <a:r>
              <a:rPr lang="en-GB" sz="4000" dirty="0"/>
              <a:t>construction of access points</a:t>
            </a:r>
          </a:p>
          <a:p>
            <a:pPr marL="719138"/>
            <a:r>
              <a:rPr lang="en-GB" sz="4000" dirty="0"/>
              <a:t>distinct description of similar works</a:t>
            </a:r>
          </a:p>
        </p:txBody>
      </p:sp>
    </p:spTree>
    <p:extLst>
      <p:ext uri="{BB962C8B-B14F-4D97-AF65-F5344CB8AC3E}">
        <p14:creationId xmlns:p14="http://schemas.microsoft.com/office/powerpoint/2010/main" val="18648569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childTnLst>
                                </p:cTn>
                              </p:par>
                            </p:childTnLst>
                          </p:cTn>
                        </p:par>
                        <p:par>
                          <p:cTn id="8" fill="hold">
                            <p:stCondLst>
                              <p:cond delay="1000"/>
                            </p:stCondLst>
                            <p:childTnLst>
                              <p:par>
                                <p:cTn id="9" presetID="10" presetClass="entr" presetSubtype="0" fill="hold"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fade">
                                      <p:cBhvr>
                                        <p:cTn id="11" dur="1000"/>
                                        <p:tgtEl>
                                          <p:spTgt spid="9"/>
                                        </p:tgtEl>
                                      </p:cBhvr>
                                    </p:animEffect>
                                  </p:childTnLst>
                                </p:cTn>
                              </p:par>
                              <p:par>
                                <p:cTn id="12" presetID="10" presetClass="entr" presetSubtype="0" fill="hold" grpId="0" nodeType="withEffect">
                                  <p:stCondLst>
                                    <p:cond delay="0"/>
                                  </p:stCondLst>
                                  <p:childTnLst>
                                    <p:set>
                                      <p:cBhvr>
                                        <p:cTn id="13" dur="1" fill="hold">
                                          <p:stCondLst>
                                            <p:cond delay="0"/>
                                          </p:stCondLst>
                                        </p:cTn>
                                        <p:tgtEl>
                                          <p:spTgt spid="12"/>
                                        </p:tgtEl>
                                        <p:attrNameLst>
                                          <p:attrName>style.visibility</p:attrName>
                                        </p:attrNameLst>
                                      </p:cBhvr>
                                      <p:to>
                                        <p:strVal val="visible"/>
                                      </p:to>
                                    </p:set>
                                    <p:animEffect transition="in" filter="fade">
                                      <p:cBhvr>
                                        <p:cTn id="14" dur="1000"/>
                                        <p:tgtEl>
                                          <p:spTgt spid="12"/>
                                        </p:tgtEl>
                                      </p:cBhvr>
                                    </p:animEffect>
                                  </p:childTnLst>
                                </p:cTn>
                              </p:par>
                            </p:childTnLst>
                          </p:cTn>
                        </p:par>
                        <p:par>
                          <p:cTn id="15" fill="hold">
                            <p:stCondLst>
                              <p:cond delay="2000"/>
                            </p:stCondLst>
                            <p:childTnLst>
                              <p:par>
                                <p:cTn id="16" presetID="10" presetClass="entr" presetSubtype="0" fill="hold" grpId="0" nodeType="after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fade">
                                      <p:cBhvr>
                                        <p:cTn id="18" dur="1000"/>
                                        <p:tgtEl>
                                          <p:spTgt spid="7"/>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23"/>
                                        </p:tgtEl>
                                        <p:attrNameLst>
                                          <p:attrName>style.visibility</p:attrName>
                                        </p:attrNameLst>
                                      </p:cBhvr>
                                      <p:to>
                                        <p:strVal val="visible"/>
                                      </p:to>
                                    </p:set>
                                    <p:animEffect transition="in" filter="fade">
                                      <p:cBhvr>
                                        <p:cTn id="23" dur="1000"/>
                                        <p:tgtEl>
                                          <p:spTgt spid="23"/>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25"/>
                                        </p:tgtEl>
                                        <p:attrNameLst>
                                          <p:attrName>style.visibility</p:attrName>
                                        </p:attrNameLst>
                                      </p:cBhvr>
                                      <p:to>
                                        <p:strVal val="visible"/>
                                      </p:to>
                                    </p:set>
                                    <p:animEffect transition="in" filter="fade">
                                      <p:cBhvr>
                                        <p:cTn id="28" dur="1000"/>
                                        <p:tgtEl>
                                          <p:spTgt spid="25"/>
                                        </p:tgtEl>
                                      </p:cBhvr>
                                    </p:animEffect>
                                  </p:childTnLst>
                                </p:cTn>
                              </p:par>
                            </p:childTnLst>
                          </p:cTn>
                        </p:par>
                        <p:par>
                          <p:cTn id="29" fill="hold">
                            <p:stCondLst>
                              <p:cond delay="1000"/>
                            </p:stCondLst>
                            <p:childTnLst>
                              <p:par>
                                <p:cTn id="30" presetID="10" presetClass="entr" presetSubtype="0" fill="hold" grpId="0" nodeType="afterEffect">
                                  <p:stCondLst>
                                    <p:cond delay="0"/>
                                  </p:stCondLst>
                                  <p:childTnLst>
                                    <p:set>
                                      <p:cBhvr>
                                        <p:cTn id="31" dur="1" fill="hold">
                                          <p:stCondLst>
                                            <p:cond delay="0"/>
                                          </p:stCondLst>
                                        </p:cTn>
                                        <p:tgtEl>
                                          <p:spTgt spid="24"/>
                                        </p:tgtEl>
                                        <p:attrNameLst>
                                          <p:attrName>style.visibility</p:attrName>
                                        </p:attrNameLst>
                                      </p:cBhvr>
                                      <p:to>
                                        <p:strVal val="visible"/>
                                      </p:to>
                                    </p:set>
                                    <p:animEffect transition="in" filter="fade">
                                      <p:cBhvr>
                                        <p:cTn id="32" dur="1000"/>
                                        <p:tgtEl>
                                          <p:spTgt spid="24"/>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6"/>
                                        </p:tgtEl>
                                        <p:attrNameLst>
                                          <p:attrName>style.visibility</p:attrName>
                                        </p:attrNameLst>
                                      </p:cBhvr>
                                      <p:to>
                                        <p:strVal val="visible"/>
                                      </p:to>
                                    </p:set>
                                    <p:animEffect transition="in" filter="fade">
                                      <p:cBhvr>
                                        <p:cTn id="37" dur="10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12" grpId="0"/>
      <p:bldP spid="23" grpId="0" animBg="1"/>
      <p:bldP spid="24" grpId="0" animBg="1"/>
      <p:bldP spid="25" grpId="0" animBg="1"/>
      <p:bldP spid="2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51929BA-B3F1-4404-A845-FA722EA82B15}"/>
              </a:ext>
            </a:extLst>
          </p:cNvPr>
          <p:cNvSpPr>
            <a:spLocks noGrp="1"/>
          </p:cNvSpPr>
          <p:nvPr>
            <p:ph type="dt" sz="half" idx="10"/>
          </p:nvPr>
        </p:nvSpPr>
        <p:spPr/>
        <p:txBody>
          <a:bodyPr/>
          <a:lstStyle/>
          <a:p>
            <a:fld id="{E001E81F-CAD3-412B-8E6F-53481B321DC6}" type="datetime4">
              <a:rPr lang="en-US" smtClean="0"/>
              <a:t>January 27, 2019</a:t>
            </a:fld>
            <a:endParaRPr lang="en-US" dirty="0"/>
          </a:p>
        </p:txBody>
      </p:sp>
      <p:sp>
        <p:nvSpPr>
          <p:cNvPr id="3" name="Slide Number Placeholder 2">
            <a:extLst>
              <a:ext uri="{FF2B5EF4-FFF2-40B4-BE49-F238E27FC236}">
                <a16:creationId xmlns:a16="http://schemas.microsoft.com/office/drawing/2014/main" id="{70C60F8D-1BFB-477A-8181-434AADE216CA}"/>
              </a:ext>
            </a:extLst>
          </p:cNvPr>
          <p:cNvSpPr>
            <a:spLocks noGrp="1"/>
          </p:cNvSpPr>
          <p:nvPr>
            <p:ph type="sldNum" sz="quarter" idx="11"/>
          </p:nvPr>
        </p:nvSpPr>
        <p:spPr/>
        <p:txBody>
          <a:bodyPr/>
          <a:lstStyle/>
          <a:p>
            <a:pPr algn="ctr"/>
            <a:fld id="{6B918772-37A3-47DC-BE01-33CAE9FCB74A}" type="slidenum">
              <a:rPr lang="en-US" smtClean="0"/>
              <a:pPr algn="ctr"/>
              <a:t>12</a:t>
            </a:fld>
            <a:endParaRPr lang="en-US" dirty="0"/>
          </a:p>
        </p:txBody>
      </p:sp>
      <p:sp>
        <p:nvSpPr>
          <p:cNvPr id="4" name="TextBox 3">
            <a:extLst>
              <a:ext uri="{FF2B5EF4-FFF2-40B4-BE49-F238E27FC236}">
                <a16:creationId xmlns:a16="http://schemas.microsoft.com/office/drawing/2014/main" id="{6AD9D978-87B2-4AAB-915B-A7485CBBCE30}"/>
              </a:ext>
            </a:extLst>
          </p:cNvPr>
          <p:cNvSpPr txBox="1"/>
          <p:nvPr/>
        </p:nvSpPr>
        <p:spPr>
          <a:xfrm>
            <a:off x="431801" y="476250"/>
            <a:ext cx="8153400" cy="883319"/>
          </a:xfrm>
          <a:prstGeom prst="rect">
            <a:avLst/>
          </a:prstGeom>
          <a:noFill/>
        </p:spPr>
        <p:txBody>
          <a:bodyPr wrap="none" rtlCol="0">
            <a:spAutoFit/>
          </a:bodyPr>
          <a:lstStyle/>
          <a:p>
            <a:r>
              <a:rPr lang="en-GB" sz="5140" dirty="0"/>
              <a:t>Non-human personages, etc.</a:t>
            </a:r>
            <a:endParaRPr lang="en-US" sz="5140" dirty="0"/>
          </a:p>
        </p:txBody>
      </p:sp>
      <p:sp>
        <p:nvSpPr>
          <p:cNvPr id="5" name="TextBox 4">
            <a:extLst>
              <a:ext uri="{FF2B5EF4-FFF2-40B4-BE49-F238E27FC236}">
                <a16:creationId xmlns:a16="http://schemas.microsoft.com/office/drawing/2014/main" id="{5791BB97-F46E-48FE-892B-D01A9625F281}"/>
              </a:ext>
            </a:extLst>
          </p:cNvPr>
          <p:cNvSpPr txBox="1"/>
          <p:nvPr/>
        </p:nvSpPr>
        <p:spPr>
          <a:xfrm>
            <a:off x="359715" y="1748811"/>
            <a:ext cx="10896599" cy="2553263"/>
          </a:xfrm>
          <a:prstGeom prst="rect">
            <a:avLst/>
          </a:prstGeom>
          <a:noFill/>
          <a:ln w="19050">
            <a:noFill/>
          </a:ln>
        </p:spPr>
        <p:txBody>
          <a:bodyPr wrap="square" rtlCol="0">
            <a:spAutoFit/>
          </a:bodyPr>
          <a:lstStyle/>
          <a:p>
            <a:r>
              <a:rPr lang="en-GB" sz="3998" dirty="0"/>
              <a:t>LRM-E6 Agent: </a:t>
            </a:r>
            <a:r>
              <a:rPr lang="en-US" sz="3998" dirty="0"/>
              <a:t>An entity capable of deliberate actions, of being granted rights, and of being held accountable for its actions</a:t>
            </a:r>
          </a:p>
          <a:p>
            <a:r>
              <a:rPr lang="en-US" sz="3998" dirty="0"/>
              <a:t>	Restricted to human beings</a:t>
            </a:r>
            <a:endParaRPr lang="en-GB" sz="3998" dirty="0"/>
          </a:p>
        </p:txBody>
      </p:sp>
      <p:sp>
        <p:nvSpPr>
          <p:cNvPr id="6" name="TextBox 5">
            <a:extLst>
              <a:ext uri="{FF2B5EF4-FFF2-40B4-BE49-F238E27FC236}">
                <a16:creationId xmlns:a16="http://schemas.microsoft.com/office/drawing/2014/main" id="{59C161F6-63B2-4040-BD5A-943122C37383}"/>
              </a:ext>
            </a:extLst>
          </p:cNvPr>
          <p:cNvSpPr txBox="1"/>
          <p:nvPr/>
        </p:nvSpPr>
        <p:spPr>
          <a:xfrm>
            <a:off x="359715" y="4895850"/>
            <a:ext cx="12115799" cy="2553263"/>
          </a:xfrm>
          <a:prstGeom prst="rect">
            <a:avLst/>
          </a:prstGeom>
          <a:noFill/>
          <a:ln w="19050">
            <a:noFill/>
          </a:ln>
        </p:spPr>
        <p:txBody>
          <a:bodyPr wrap="square" rtlCol="0">
            <a:spAutoFit/>
          </a:bodyPr>
          <a:lstStyle/>
          <a:p>
            <a:r>
              <a:rPr lang="en-GB" sz="3998" dirty="0"/>
              <a:t>Fictitious, legendary, etc. personages in manifestation title and responsibility statements are assumed to be pseudonyms of a Person or Collective Agent (&gt; 1 Person)</a:t>
            </a:r>
          </a:p>
          <a:p>
            <a:pPr marL="719138"/>
            <a:r>
              <a:rPr lang="en-GB" sz="3998" dirty="0"/>
              <a:t>Accommodated by </a:t>
            </a:r>
            <a:r>
              <a:rPr lang="en-GB" sz="3998" dirty="0" err="1"/>
              <a:t>Nomen</a:t>
            </a:r>
            <a:endParaRPr lang="en-GB" sz="3998" dirty="0"/>
          </a:p>
        </p:txBody>
      </p:sp>
    </p:spTree>
    <p:extLst>
      <p:ext uri="{BB962C8B-B14F-4D97-AF65-F5344CB8AC3E}">
        <p14:creationId xmlns:p14="http://schemas.microsoft.com/office/powerpoint/2010/main" val="6522573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51929BA-B3F1-4404-A845-FA722EA82B15}"/>
              </a:ext>
            </a:extLst>
          </p:cNvPr>
          <p:cNvSpPr>
            <a:spLocks noGrp="1"/>
          </p:cNvSpPr>
          <p:nvPr>
            <p:ph type="dt" sz="half" idx="10"/>
          </p:nvPr>
        </p:nvSpPr>
        <p:spPr/>
        <p:txBody>
          <a:bodyPr/>
          <a:lstStyle/>
          <a:p>
            <a:fld id="{E001E81F-CAD3-412B-8E6F-53481B321DC6}" type="datetime4">
              <a:rPr lang="en-US" smtClean="0"/>
              <a:t>January 27, 2019</a:t>
            </a:fld>
            <a:endParaRPr lang="en-US" dirty="0"/>
          </a:p>
        </p:txBody>
      </p:sp>
      <p:sp>
        <p:nvSpPr>
          <p:cNvPr id="3" name="Slide Number Placeholder 2">
            <a:extLst>
              <a:ext uri="{FF2B5EF4-FFF2-40B4-BE49-F238E27FC236}">
                <a16:creationId xmlns:a16="http://schemas.microsoft.com/office/drawing/2014/main" id="{70C60F8D-1BFB-477A-8181-434AADE216CA}"/>
              </a:ext>
            </a:extLst>
          </p:cNvPr>
          <p:cNvSpPr>
            <a:spLocks noGrp="1"/>
          </p:cNvSpPr>
          <p:nvPr>
            <p:ph type="sldNum" sz="quarter" idx="11"/>
          </p:nvPr>
        </p:nvSpPr>
        <p:spPr/>
        <p:txBody>
          <a:bodyPr/>
          <a:lstStyle/>
          <a:p>
            <a:pPr algn="ctr"/>
            <a:fld id="{6B918772-37A3-47DC-BE01-33CAE9FCB74A}" type="slidenum">
              <a:rPr lang="en-US" smtClean="0"/>
              <a:pPr algn="ctr"/>
              <a:t>13</a:t>
            </a:fld>
            <a:endParaRPr lang="en-US" dirty="0"/>
          </a:p>
        </p:txBody>
      </p:sp>
      <p:sp>
        <p:nvSpPr>
          <p:cNvPr id="4" name="TextBox 3">
            <a:extLst>
              <a:ext uri="{FF2B5EF4-FFF2-40B4-BE49-F238E27FC236}">
                <a16:creationId xmlns:a16="http://schemas.microsoft.com/office/drawing/2014/main" id="{6AD9D978-87B2-4AAB-915B-A7485CBBCE30}"/>
              </a:ext>
            </a:extLst>
          </p:cNvPr>
          <p:cNvSpPr txBox="1"/>
          <p:nvPr/>
        </p:nvSpPr>
        <p:spPr>
          <a:xfrm>
            <a:off x="431801" y="476250"/>
            <a:ext cx="8153400" cy="1674305"/>
          </a:xfrm>
          <a:prstGeom prst="rect">
            <a:avLst/>
          </a:prstGeom>
          <a:noFill/>
        </p:spPr>
        <p:txBody>
          <a:bodyPr wrap="square" rtlCol="0">
            <a:spAutoFit/>
          </a:bodyPr>
          <a:lstStyle/>
          <a:p>
            <a:r>
              <a:rPr lang="en-GB" sz="5140" dirty="0"/>
              <a:t>Animals and other non-human performers</a:t>
            </a:r>
            <a:endParaRPr lang="en-US" sz="5140" dirty="0"/>
          </a:p>
        </p:txBody>
      </p:sp>
      <p:sp>
        <p:nvSpPr>
          <p:cNvPr id="6" name="TextBox 5">
            <a:extLst>
              <a:ext uri="{FF2B5EF4-FFF2-40B4-BE49-F238E27FC236}">
                <a16:creationId xmlns:a16="http://schemas.microsoft.com/office/drawing/2014/main" id="{59C161F6-63B2-4040-BD5A-943122C37383}"/>
              </a:ext>
            </a:extLst>
          </p:cNvPr>
          <p:cNvSpPr txBox="1"/>
          <p:nvPr/>
        </p:nvSpPr>
        <p:spPr>
          <a:xfrm>
            <a:off x="341572" y="2533650"/>
            <a:ext cx="12115799" cy="1938031"/>
          </a:xfrm>
          <a:prstGeom prst="rect">
            <a:avLst/>
          </a:prstGeom>
          <a:noFill/>
          <a:ln w="19050">
            <a:noFill/>
          </a:ln>
        </p:spPr>
        <p:txBody>
          <a:bodyPr wrap="square" rtlCol="0">
            <a:spAutoFit/>
          </a:bodyPr>
          <a:lstStyle/>
          <a:p>
            <a:r>
              <a:rPr lang="en-GB" sz="3998" dirty="0"/>
              <a:t>Animals, etc. in manifestation title and responsibility statements (credits) are accommodated as non-RDA entities</a:t>
            </a:r>
          </a:p>
        </p:txBody>
      </p:sp>
      <p:sp>
        <p:nvSpPr>
          <p:cNvPr id="8" name="TextBox 7">
            <a:extLst>
              <a:ext uri="{FF2B5EF4-FFF2-40B4-BE49-F238E27FC236}">
                <a16:creationId xmlns:a16="http://schemas.microsoft.com/office/drawing/2014/main" id="{253FEFE1-D1E2-4B70-9765-E3637018E3E2}"/>
              </a:ext>
            </a:extLst>
          </p:cNvPr>
          <p:cNvSpPr txBox="1"/>
          <p:nvPr/>
        </p:nvSpPr>
        <p:spPr>
          <a:xfrm>
            <a:off x="406401" y="5414182"/>
            <a:ext cx="3168944" cy="923330"/>
          </a:xfrm>
          <a:prstGeom prst="rect">
            <a:avLst/>
          </a:prstGeom>
          <a:solidFill>
            <a:schemeClr val="bg1"/>
          </a:solidFill>
          <a:ln w="28575">
            <a:solidFill>
              <a:schemeClr val="tx2"/>
            </a:solidFill>
          </a:ln>
        </p:spPr>
        <p:txBody>
          <a:bodyPr wrap="none" rtlCol="0">
            <a:spAutoFit/>
          </a:bodyPr>
          <a:lstStyle/>
          <a:p>
            <a:r>
              <a:rPr lang="en-GB" sz="5400" dirty="0"/>
              <a:t>RDA Entity</a:t>
            </a:r>
          </a:p>
        </p:txBody>
      </p:sp>
      <p:sp>
        <p:nvSpPr>
          <p:cNvPr id="9" name="TextBox 8">
            <a:extLst>
              <a:ext uri="{FF2B5EF4-FFF2-40B4-BE49-F238E27FC236}">
                <a16:creationId xmlns:a16="http://schemas.microsoft.com/office/drawing/2014/main" id="{1A7F11D7-93B5-45A6-A34F-E121CD5850AB}"/>
              </a:ext>
            </a:extLst>
          </p:cNvPr>
          <p:cNvSpPr txBox="1"/>
          <p:nvPr/>
        </p:nvSpPr>
        <p:spPr>
          <a:xfrm>
            <a:off x="10831073" y="5429250"/>
            <a:ext cx="1818126" cy="923330"/>
          </a:xfrm>
          <a:prstGeom prst="rect">
            <a:avLst/>
          </a:prstGeom>
          <a:solidFill>
            <a:schemeClr val="bg1"/>
          </a:solidFill>
          <a:ln w="28575">
            <a:solidFill>
              <a:schemeClr val="tx2"/>
            </a:solidFill>
            <a:prstDash val="dash"/>
          </a:ln>
        </p:spPr>
        <p:txBody>
          <a:bodyPr wrap="none" rtlCol="0">
            <a:spAutoFit/>
          </a:bodyPr>
          <a:lstStyle/>
          <a:p>
            <a:r>
              <a:rPr lang="en-GB" sz="5400" dirty="0"/>
              <a:t>Entity</a:t>
            </a:r>
          </a:p>
        </p:txBody>
      </p:sp>
      <p:cxnSp>
        <p:nvCxnSpPr>
          <p:cNvPr id="10" name="Straight Arrow Connector 9">
            <a:extLst>
              <a:ext uri="{FF2B5EF4-FFF2-40B4-BE49-F238E27FC236}">
                <a16:creationId xmlns:a16="http://schemas.microsoft.com/office/drawing/2014/main" id="{DA41FA65-BF1D-4209-923D-5C4D0908BC7A}"/>
              </a:ext>
            </a:extLst>
          </p:cNvPr>
          <p:cNvCxnSpPr>
            <a:cxnSpLocks/>
            <a:stCxn id="8" idx="3"/>
            <a:endCxn id="9" idx="1"/>
          </p:cNvCxnSpPr>
          <p:nvPr/>
        </p:nvCxnSpPr>
        <p:spPr>
          <a:xfrm>
            <a:off x="3575345" y="5875847"/>
            <a:ext cx="7255728" cy="15068"/>
          </a:xfrm>
          <a:prstGeom prst="straightConnector1">
            <a:avLst/>
          </a:prstGeom>
          <a:ln w="76200">
            <a:solidFill>
              <a:schemeClr val="tx2"/>
            </a:solidFill>
            <a:tailEnd type="triangle" w="lg" len="lg"/>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CA89F5FD-0F7C-4B1D-8266-14A550F6C9BC}"/>
              </a:ext>
            </a:extLst>
          </p:cNvPr>
          <p:cNvSpPr txBox="1"/>
          <p:nvPr/>
        </p:nvSpPr>
        <p:spPr>
          <a:xfrm>
            <a:off x="3608002" y="5060399"/>
            <a:ext cx="6998711" cy="707566"/>
          </a:xfrm>
          <a:prstGeom prst="rect">
            <a:avLst/>
          </a:prstGeom>
          <a:noFill/>
          <a:ln w="19050">
            <a:noFill/>
          </a:ln>
        </p:spPr>
        <p:txBody>
          <a:bodyPr wrap="none" rtlCol="0">
            <a:spAutoFit/>
          </a:bodyPr>
          <a:lstStyle/>
          <a:p>
            <a:r>
              <a:rPr lang="en-GB" sz="3998" dirty="0"/>
              <a:t>(has) related entity of RDA entity</a:t>
            </a:r>
          </a:p>
        </p:txBody>
      </p:sp>
      <p:sp>
        <p:nvSpPr>
          <p:cNvPr id="17" name="TextBox 16">
            <a:extLst>
              <a:ext uri="{FF2B5EF4-FFF2-40B4-BE49-F238E27FC236}">
                <a16:creationId xmlns:a16="http://schemas.microsoft.com/office/drawing/2014/main" id="{FEB08D07-217C-490E-B760-9C691958D5A1}"/>
              </a:ext>
            </a:extLst>
          </p:cNvPr>
          <p:cNvSpPr txBox="1"/>
          <p:nvPr/>
        </p:nvSpPr>
        <p:spPr>
          <a:xfrm>
            <a:off x="2338870" y="6690769"/>
            <a:ext cx="8528489" cy="923330"/>
          </a:xfrm>
          <a:prstGeom prst="rect">
            <a:avLst/>
          </a:prstGeom>
          <a:solidFill>
            <a:schemeClr val="bg1"/>
          </a:solidFill>
          <a:ln w="28575">
            <a:solidFill>
              <a:schemeClr val="tx2"/>
            </a:solidFill>
            <a:prstDash val="dash"/>
          </a:ln>
        </p:spPr>
        <p:txBody>
          <a:bodyPr wrap="none" rtlCol="0">
            <a:spAutoFit/>
          </a:bodyPr>
          <a:lstStyle/>
          <a:p>
            <a:r>
              <a:rPr lang="en-GB" sz="5400" dirty="0"/>
              <a:t>No assumptions about Entity</a:t>
            </a:r>
          </a:p>
        </p:txBody>
      </p:sp>
    </p:spTree>
    <p:extLst>
      <p:ext uri="{BB962C8B-B14F-4D97-AF65-F5344CB8AC3E}">
        <p14:creationId xmlns:p14="http://schemas.microsoft.com/office/powerpoint/2010/main" val="41679915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childTnLst>
                                </p:cTn>
                              </p:par>
                            </p:childTnLst>
                          </p:cTn>
                        </p:par>
                        <p:par>
                          <p:cTn id="8" fill="hold">
                            <p:stCondLst>
                              <p:cond delay="1000"/>
                            </p:stCondLst>
                            <p:childTnLst>
                              <p:par>
                                <p:cTn id="9" presetID="10" presetClass="entr" presetSubtype="0" fill="hold"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fade">
                                      <p:cBhvr>
                                        <p:cTn id="11" dur="1000"/>
                                        <p:tgtEl>
                                          <p:spTgt spid="10"/>
                                        </p:tgtEl>
                                      </p:cBhvr>
                                    </p:animEffect>
                                  </p:childTnLst>
                                </p:cTn>
                              </p:par>
                              <p:par>
                                <p:cTn id="12" presetID="10" presetClass="entr" presetSubtype="0" fill="hold" grpId="0" nodeType="withEffect">
                                  <p:stCondLst>
                                    <p:cond delay="0"/>
                                  </p:stCondLst>
                                  <p:childTnLst>
                                    <p:set>
                                      <p:cBhvr>
                                        <p:cTn id="13" dur="1" fill="hold">
                                          <p:stCondLst>
                                            <p:cond delay="0"/>
                                          </p:stCondLst>
                                        </p:cTn>
                                        <p:tgtEl>
                                          <p:spTgt spid="11"/>
                                        </p:tgtEl>
                                        <p:attrNameLst>
                                          <p:attrName>style.visibility</p:attrName>
                                        </p:attrNameLst>
                                      </p:cBhvr>
                                      <p:to>
                                        <p:strVal val="visible"/>
                                      </p:to>
                                    </p:set>
                                    <p:animEffect transition="in" filter="fade">
                                      <p:cBhvr>
                                        <p:cTn id="14" dur="1000"/>
                                        <p:tgtEl>
                                          <p:spTgt spid="11"/>
                                        </p:tgtEl>
                                      </p:cBhvr>
                                    </p:animEffect>
                                  </p:childTnLst>
                                </p:cTn>
                              </p:par>
                            </p:childTnLst>
                          </p:cTn>
                        </p:par>
                        <p:par>
                          <p:cTn id="15" fill="hold">
                            <p:stCondLst>
                              <p:cond delay="2000"/>
                            </p:stCondLst>
                            <p:childTnLst>
                              <p:par>
                                <p:cTn id="16" presetID="10" presetClass="entr" presetSubtype="0" fill="hold" grpId="0" nodeType="after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fade">
                                      <p:cBhvr>
                                        <p:cTn id="18" dur="1000"/>
                                        <p:tgtEl>
                                          <p:spTgt spid="9"/>
                                        </p:tgtEl>
                                      </p:cBhvr>
                                    </p:animEffect>
                                  </p:childTnLst>
                                </p:cTn>
                              </p:par>
                            </p:childTnLst>
                          </p:cTn>
                        </p:par>
                        <p:par>
                          <p:cTn id="19" fill="hold">
                            <p:stCondLst>
                              <p:cond delay="3000"/>
                            </p:stCondLst>
                            <p:childTnLst>
                              <p:par>
                                <p:cTn id="20" presetID="10" presetClass="entr" presetSubtype="0" fill="hold" grpId="0" nodeType="after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fade">
                                      <p:cBhvr>
                                        <p:cTn id="22" dur="10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1" grpId="0"/>
      <p:bldP spid="1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51929BA-B3F1-4404-A845-FA722EA82B15}"/>
              </a:ext>
            </a:extLst>
          </p:cNvPr>
          <p:cNvSpPr>
            <a:spLocks noGrp="1"/>
          </p:cNvSpPr>
          <p:nvPr>
            <p:ph type="dt" sz="half" idx="10"/>
          </p:nvPr>
        </p:nvSpPr>
        <p:spPr/>
        <p:txBody>
          <a:bodyPr/>
          <a:lstStyle/>
          <a:p>
            <a:fld id="{E001E81F-CAD3-412B-8E6F-53481B321DC6}" type="datetime4">
              <a:rPr lang="en-US" smtClean="0"/>
              <a:t>January 27, 2019</a:t>
            </a:fld>
            <a:endParaRPr lang="en-US" dirty="0"/>
          </a:p>
        </p:txBody>
      </p:sp>
      <p:sp>
        <p:nvSpPr>
          <p:cNvPr id="3" name="Slide Number Placeholder 2">
            <a:extLst>
              <a:ext uri="{FF2B5EF4-FFF2-40B4-BE49-F238E27FC236}">
                <a16:creationId xmlns:a16="http://schemas.microsoft.com/office/drawing/2014/main" id="{70C60F8D-1BFB-477A-8181-434AADE216CA}"/>
              </a:ext>
            </a:extLst>
          </p:cNvPr>
          <p:cNvSpPr>
            <a:spLocks noGrp="1"/>
          </p:cNvSpPr>
          <p:nvPr>
            <p:ph type="sldNum" sz="quarter" idx="11"/>
          </p:nvPr>
        </p:nvSpPr>
        <p:spPr/>
        <p:txBody>
          <a:bodyPr/>
          <a:lstStyle/>
          <a:p>
            <a:pPr algn="ctr"/>
            <a:fld id="{6B918772-37A3-47DC-BE01-33CAE9FCB74A}" type="slidenum">
              <a:rPr lang="en-US" smtClean="0"/>
              <a:pPr algn="ctr"/>
              <a:t>14</a:t>
            </a:fld>
            <a:endParaRPr lang="en-US" dirty="0"/>
          </a:p>
        </p:txBody>
      </p:sp>
      <p:sp>
        <p:nvSpPr>
          <p:cNvPr id="4" name="TextBox 3">
            <a:extLst>
              <a:ext uri="{FF2B5EF4-FFF2-40B4-BE49-F238E27FC236}">
                <a16:creationId xmlns:a16="http://schemas.microsoft.com/office/drawing/2014/main" id="{6AD9D978-87B2-4AAB-915B-A7485CBBCE30}"/>
              </a:ext>
            </a:extLst>
          </p:cNvPr>
          <p:cNvSpPr txBox="1"/>
          <p:nvPr/>
        </p:nvSpPr>
        <p:spPr>
          <a:xfrm>
            <a:off x="431801" y="476250"/>
            <a:ext cx="8153400" cy="883319"/>
          </a:xfrm>
          <a:prstGeom prst="rect">
            <a:avLst/>
          </a:prstGeom>
          <a:noFill/>
        </p:spPr>
        <p:txBody>
          <a:bodyPr wrap="none" rtlCol="0">
            <a:spAutoFit/>
          </a:bodyPr>
          <a:lstStyle/>
          <a:p>
            <a:r>
              <a:rPr lang="en-GB" sz="5140" dirty="0"/>
              <a:t>Linking beyond RDA universe</a:t>
            </a:r>
            <a:endParaRPr lang="en-US" sz="5140" dirty="0"/>
          </a:p>
        </p:txBody>
      </p:sp>
      <p:sp>
        <p:nvSpPr>
          <p:cNvPr id="8" name="TextBox 7">
            <a:extLst>
              <a:ext uri="{FF2B5EF4-FFF2-40B4-BE49-F238E27FC236}">
                <a16:creationId xmlns:a16="http://schemas.microsoft.com/office/drawing/2014/main" id="{253FEFE1-D1E2-4B70-9765-E3637018E3E2}"/>
              </a:ext>
            </a:extLst>
          </p:cNvPr>
          <p:cNvSpPr txBox="1"/>
          <p:nvPr/>
        </p:nvSpPr>
        <p:spPr>
          <a:xfrm>
            <a:off x="617510" y="4374849"/>
            <a:ext cx="2615716" cy="769441"/>
          </a:xfrm>
          <a:prstGeom prst="rect">
            <a:avLst/>
          </a:prstGeom>
          <a:solidFill>
            <a:schemeClr val="bg1"/>
          </a:solidFill>
          <a:ln w="28575">
            <a:solidFill>
              <a:schemeClr val="tx2"/>
            </a:solidFill>
          </a:ln>
        </p:spPr>
        <p:txBody>
          <a:bodyPr wrap="none" rtlCol="0">
            <a:spAutoFit/>
          </a:bodyPr>
          <a:lstStyle/>
          <a:p>
            <a:r>
              <a:rPr lang="en-GB" sz="4400" dirty="0"/>
              <a:t>RDA Entity</a:t>
            </a:r>
          </a:p>
        </p:txBody>
      </p:sp>
      <p:sp>
        <p:nvSpPr>
          <p:cNvPr id="9" name="TextBox 8">
            <a:extLst>
              <a:ext uri="{FF2B5EF4-FFF2-40B4-BE49-F238E27FC236}">
                <a16:creationId xmlns:a16="http://schemas.microsoft.com/office/drawing/2014/main" id="{1A7F11D7-93B5-45A6-A34F-E121CD5850AB}"/>
              </a:ext>
            </a:extLst>
          </p:cNvPr>
          <p:cNvSpPr txBox="1"/>
          <p:nvPr/>
        </p:nvSpPr>
        <p:spPr>
          <a:xfrm>
            <a:off x="11088868" y="4374849"/>
            <a:ext cx="1514710" cy="769441"/>
          </a:xfrm>
          <a:prstGeom prst="rect">
            <a:avLst/>
          </a:prstGeom>
          <a:solidFill>
            <a:schemeClr val="bg1"/>
          </a:solidFill>
          <a:ln w="28575">
            <a:solidFill>
              <a:schemeClr val="tx2"/>
            </a:solidFill>
            <a:prstDash val="dash"/>
          </a:ln>
        </p:spPr>
        <p:txBody>
          <a:bodyPr wrap="none" rtlCol="0">
            <a:spAutoFit/>
          </a:bodyPr>
          <a:lstStyle/>
          <a:p>
            <a:r>
              <a:rPr lang="en-GB" sz="4400" dirty="0"/>
              <a:t>Entity</a:t>
            </a:r>
          </a:p>
        </p:txBody>
      </p:sp>
      <p:cxnSp>
        <p:nvCxnSpPr>
          <p:cNvPr id="10" name="Straight Arrow Connector 9">
            <a:extLst>
              <a:ext uri="{FF2B5EF4-FFF2-40B4-BE49-F238E27FC236}">
                <a16:creationId xmlns:a16="http://schemas.microsoft.com/office/drawing/2014/main" id="{DA41FA65-BF1D-4209-923D-5C4D0908BC7A}"/>
              </a:ext>
            </a:extLst>
          </p:cNvPr>
          <p:cNvCxnSpPr>
            <a:cxnSpLocks/>
            <a:stCxn id="8" idx="3"/>
            <a:endCxn id="9" idx="1"/>
          </p:cNvCxnSpPr>
          <p:nvPr/>
        </p:nvCxnSpPr>
        <p:spPr>
          <a:xfrm>
            <a:off x="3233226" y="4759570"/>
            <a:ext cx="7855642" cy="0"/>
          </a:xfrm>
          <a:prstGeom prst="straightConnector1">
            <a:avLst/>
          </a:prstGeom>
          <a:ln w="76200">
            <a:solidFill>
              <a:schemeClr val="tx2"/>
            </a:solidFill>
            <a:tailEnd type="triangle" w="lg" len="lg"/>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CA89F5FD-0F7C-4B1D-8266-14A550F6C9BC}"/>
              </a:ext>
            </a:extLst>
          </p:cNvPr>
          <p:cNvSpPr txBox="1"/>
          <p:nvPr/>
        </p:nvSpPr>
        <p:spPr>
          <a:xfrm>
            <a:off x="3403600" y="4061978"/>
            <a:ext cx="5649367" cy="584775"/>
          </a:xfrm>
          <a:prstGeom prst="rect">
            <a:avLst/>
          </a:prstGeom>
          <a:noFill/>
          <a:ln w="19050">
            <a:noFill/>
          </a:ln>
        </p:spPr>
        <p:txBody>
          <a:bodyPr wrap="none" rtlCol="0">
            <a:spAutoFit/>
          </a:bodyPr>
          <a:lstStyle/>
          <a:p>
            <a:r>
              <a:rPr lang="en-GB" sz="3200" dirty="0"/>
              <a:t>(has) related entity of RDA entity</a:t>
            </a:r>
          </a:p>
        </p:txBody>
      </p:sp>
      <p:sp>
        <p:nvSpPr>
          <p:cNvPr id="18" name="TextBox 17">
            <a:extLst>
              <a:ext uri="{FF2B5EF4-FFF2-40B4-BE49-F238E27FC236}">
                <a16:creationId xmlns:a16="http://schemas.microsoft.com/office/drawing/2014/main" id="{775BC5F5-CDCE-4219-9D8C-26988F326C9E}"/>
              </a:ext>
            </a:extLst>
          </p:cNvPr>
          <p:cNvSpPr txBox="1"/>
          <p:nvPr/>
        </p:nvSpPr>
        <p:spPr>
          <a:xfrm>
            <a:off x="617510" y="2072729"/>
            <a:ext cx="1414490" cy="769441"/>
          </a:xfrm>
          <a:prstGeom prst="rect">
            <a:avLst/>
          </a:prstGeom>
          <a:solidFill>
            <a:schemeClr val="bg1"/>
          </a:solidFill>
          <a:ln w="28575">
            <a:solidFill>
              <a:schemeClr val="tx2"/>
            </a:solidFill>
          </a:ln>
        </p:spPr>
        <p:txBody>
          <a:bodyPr wrap="none" rtlCol="0">
            <a:spAutoFit/>
          </a:bodyPr>
          <a:lstStyle/>
          <a:p>
            <a:r>
              <a:rPr lang="en-GB" sz="4400" dirty="0"/>
              <a:t>Work</a:t>
            </a:r>
          </a:p>
        </p:txBody>
      </p:sp>
      <p:sp>
        <p:nvSpPr>
          <p:cNvPr id="20" name="TextBox 19">
            <a:extLst>
              <a:ext uri="{FF2B5EF4-FFF2-40B4-BE49-F238E27FC236}">
                <a16:creationId xmlns:a16="http://schemas.microsoft.com/office/drawing/2014/main" id="{2A312418-5CA4-40E8-A552-3698D11B67B8}"/>
              </a:ext>
            </a:extLst>
          </p:cNvPr>
          <p:cNvSpPr txBox="1"/>
          <p:nvPr/>
        </p:nvSpPr>
        <p:spPr>
          <a:xfrm>
            <a:off x="2565400" y="1817822"/>
            <a:ext cx="4711226" cy="584775"/>
          </a:xfrm>
          <a:prstGeom prst="rect">
            <a:avLst/>
          </a:prstGeom>
          <a:noFill/>
          <a:ln w="19050">
            <a:noFill/>
          </a:ln>
        </p:spPr>
        <p:txBody>
          <a:bodyPr wrap="none" rtlCol="0">
            <a:spAutoFit/>
          </a:bodyPr>
          <a:lstStyle/>
          <a:p>
            <a:r>
              <a:rPr lang="en-GB" sz="3200" dirty="0"/>
              <a:t>(has) related entity of work</a:t>
            </a:r>
          </a:p>
        </p:txBody>
      </p:sp>
      <p:cxnSp>
        <p:nvCxnSpPr>
          <p:cNvPr id="21" name="Connector: Curved 20">
            <a:extLst>
              <a:ext uri="{FF2B5EF4-FFF2-40B4-BE49-F238E27FC236}">
                <a16:creationId xmlns:a16="http://schemas.microsoft.com/office/drawing/2014/main" id="{8CDACC35-B93F-40AB-B520-59F03C1AFD2D}"/>
              </a:ext>
            </a:extLst>
          </p:cNvPr>
          <p:cNvCxnSpPr>
            <a:cxnSpLocks/>
            <a:stCxn id="18" idx="3"/>
            <a:endCxn id="9" idx="0"/>
          </p:cNvCxnSpPr>
          <p:nvPr/>
        </p:nvCxnSpPr>
        <p:spPr>
          <a:xfrm>
            <a:off x="2032000" y="2457450"/>
            <a:ext cx="9814223" cy="1917399"/>
          </a:xfrm>
          <a:prstGeom prst="curvedConnector2">
            <a:avLst/>
          </a:prstGeom>
          <a:ln w="76200">
            <a:solidFill>
              <a:schemeClr val="tx2"/>
            </a:solidFill>
            <a:tailEnd type="triangle" w="lg" len="lg"/>
          </a:ln>
        </p:spPr>
        <p:style>
          <a:lnRef idx="1">
            <a:schemeClr val="accent1"/>
          </a:lnRef>
          <a:fillRef idx="0">
            <a:schemeClr val="accent1"/>
          </a:fillRef>
          <a:effectRef idx="0">
            <a:schemeClr val="accent1"/>
          </a:effectRef>
          <a:fontRef idx="minor">
            <a:schemeClr val="tx1"/>
          </a:fontRef>
        </p:style>
      </p:cxnSp>
      <p:sp>
        <p:nvSpPr>
          <p:cNvPr id="25" name="TextBox 24">
            <a:extLst>
              <a:ext uri="{FF2B5EF4-FFF2-40B4-BE49-F238E27FC236}">
                <a16:creationId xmlns:a16="http://schemas.microsoft.com/office/drawing/2014/main" id="{9DE71CF7-90CD-4176-AABB-D3E88D6ED90C}"/>
              </a:ext>
            </a:extLst>
          </p:cNvPr>
          <p:cNvSpPr txBox="1"/>
          <p:nvPr/>
        </p:nvSpPr>
        <p:spPr>
          <a:xfrm>
            <a:off x="617510" y="3201678"/>
            <a:ext cx="2637838" cy="769441"/>
          </a:xfrm>
          <a:prstGeom prst="rect">
            <a:avLst/>
          </a:prstGeom>
          <a:solidFill>
            <a:schemeClr val="bg1"/>
          </a:solidFill>
          <a:ln w="28575">
            <a:solidFill>
              <a:schemeClr val="tx2"/>
            </a:solidFill>
          </a:ln>
        </p:spPr>
        <p:txBody>
          <a:bodyPr wrap="none" rtlCol="0">
            <a:spAutoFit/>
          </a:bodyPr>
          <a:lstStyle/>
          <a:p>
            <a:r>
              <a:rPr lang="en-GB" sz="4400" dirty="0"/>
              <a:t>Expression</a:t>
            </a:r>
          </a:p>
        </p:txBody>
      </p:sp>
      <p:sp>
        <p:nvSpPr>
          <p:cNvPr id="26" name="TextBox 25">
            <a:extLst>
              <a:ext uri="{FF2B5EF4-FFF2-40B4-BE49-F238E27FC236}">
                <a16:creationId xmlns:a16="http://schemas.microsoft.com/office/drawing/2014/main" id="{058FB970-FFEB-4F25-A243-D1EBD70FF696}"/>
              </a:ext>
            </a:extLst>
          </p:cNvPr>
          <p:cNvSpPr txBox="1"/>
          <p:nvPr/>
        </p:nvSpPr>
        <p:spPr>
          <a:xfrm>
            <a:off x="3327400" y="2947581"/>
            <a:ext cx="5657190" cy="584775"/>
          </a:xfrm>
          <a:prstGeom prst="rect">
            <a:avLst/>
          </a:prstGeom>
          <a:noFill/>
          <a:ln w="19050">
            <a:noFill/>
          </a:ln>
        </p:spPr>
        <p:txBody>
          <a:bodyPr wrap="none" rtlCol="0">
            <a:spAutoFit/>
          </a:bodyPr>
          <a:lstStyle/>
          <a:p>
            <a:r>
              <a:rPr lang="en-GB" sz="3200" dirty="0"/>
              <a:t>(has) related entity of expression</a:t>
            </a:r>
          </a:p>
        </p:txBody>
      </p:sp>
      <p:cxnSp>
        <p:nvCxnSpPr>
          <p:cNvPr id="27" name="Connector: Curved 26">
            <a:extLst>
              <a:ext uri="{FF2B5EF4-FFF2-40B4-BE49-F238E27FC236}">
                <a16:creationId xmlns:a16="http://schemas.microsoft.com/office/drawing/2014/main" id="{DCC73474-4C5E-4882-86B7-EE76DAEF701D}"/>
              </a:ext>
            </a:extLst>
          </p:cNvPr>
          <p:cNvCxnSpPr>
            <a:cxnSpLocks/>
            <a:stCxn id="25" idx="3"/>
            <a:endCxn id="9" idx="0"/>
          </p:cNvCxnSpPr>
          <p:nvPr/>
        </p:nvCxnSpPr>
        <p:spPr>
          <a:xfrm>
            <a:off x="3255348" y="3586399"/>
            <a:ext cx="8590875" cy="788450"/>
          </a:xfrm>
          <a:prstGeom prst="curvedConnector2">
            <a:avLst/>
          </a:prstGeom>
          <a:ln w="76200">
            <a:solidFill>
              <a:schemeClr val="tx2"/>
            </a:solidFill>
            <a:tailEnd type="triangle" w="lg" len="lg"/>
          </a:ln>
        </p:spPr>
        <p:style>
          <a:lnRef idx="1">
            <a:schemeClr val="accent1"/>
          </a:lnRef>
          <a:fillRef idx="0">
            <a:schemeClr val="accent1"/>
          </a:fillRef>
          <a:effectRef idx="0">
            <a:schemeClr val="accent1"/>
          </a:effectRef>
          <a:fontRef idx="minor">
            <a:schemeClr val="tx1"/>
          </a:fontRef>
        </p:style>
      </p:cxnSp>
      <p:sp>
        <p:nvSpPr>
          <p:cNvPr id="29" name="TextBox 28">
            <a:extLst>
              <a:ext uri="{FF2B5EF4-FFF2-40B4-BE49-F238E27FC236}">
                <a16:creationId xmlns:a16="http://schemas.microsoft.com/office/drawing/2014/main" id="{84A15E72-EC6B-45BA-BC15-B331F5EA1EF9}"/>
              </a:ext>
            </a:extLst>
          </p:cNvPr>
          <p:cNvSpPr txBox="1"/>
          <p:nvPr/>
        </p:nvSpPr>
        <p:spPr>
          <a:xfrm>
            <a:off x="617510" y="5459576"/>
            <a:ext cx="1534074" cy="769441"/>
          </a:xfrm>
          <a:prstGeom prst="rect">
            <a:avLst/>
          </a:prstGeom>
          <a:solidFill>
            <a:schemeClr val="bg1"/>
          </a:solidFill>
          <a:ln w="28575">
            <a:solidFill>
              <a:schemeClr val="tx2"/>
            </a:solidFill>
          </a:ln>
        </p:spPr>
        <p:txBody>
          <a:bodyPr wrap="none" rtlCol="0">
            <a:spAutoFit/>
          </a:bodyPr>
          <a:lstStyle/>
          <a:p>
            <a:r>
              <a:rPr lang="en-GB" sz="4400" dirty="0"/>
              <a:t>Agent</a:t>
            </a:r>
          </a:p>
        </p:txBody>
      </p:sp>
      <p:sp>
        <p:nvSpPr>
          <p:cNvPr id="30" name="TextBox 29">
            <a:extLst>
              <a:ext uri="{FF2B5EF4-FFF2-40B4-BE49-F238E27FC236}">
                <a16:creationId xmlns:a16="http://schemas.microsoft.com/office/drawing/2014/main" id="{0DA8C0CF-9359-470E-BCDD-F4CA0E241E8D}"/>
              </a:ext>
            </a:extLst>
          </p:cNvPr>
          <p:cNvSpPr txBox="1"/>
          <p:nvPr/>
        </p:nvSpPr>
        <p:spPr>
          <a:xfrm>
            <a:off x="2364383" y="5890935"/>
            <a:ext cx="4818435" cy="584775"/>
          </a:xfrm>
          <a:prstGeom prst="rect">
            <a:avLst/>
          </a:prstGeom>
          <a:noFill/>
          <a:ln w="19050">
            <a:noFill/>
          </a:ln>
        </p:spPr>
        <p:txBody>
          <a:bodyPr wrap="none" rtlCol="0">
            <a:spAutoFit/>
          </a:bodyPr>
          <a:lstStyle/>
          <a:p>
            <a:r>
              <a:rPr lang="en-GB" sz="3200" dirty="0"/>
              <a:t>(has) related entity of agent</a:t>
            </a:r>
          </a:p>
        </p:txBody>
      </p:sp>
      <p:cxnSp>
        <p:nvCxnSpPr>
          <p:cNvPr id="31" name="Connector: Curved 30">
            <a:extLst>
              <a:ext uri="{FF2B5EF4-FFF2-40B4-BE49-F238E27FC236}">
                <a16:creationId xmlns:a16="http://schemas.microsoft.com/office/drawing/2014/main" id="{A5BBC5FB-471B-46ED-859D-ECF6FC995E70}"/>
              </a:ext>
            </a:extLst>
          </p:cNvPr>
          <p:cNvCxnSpPr>
            <a:cxnSpLocks/>
            <a:stCxn id="29" idx="3"/>
            <a:endCxn id="9" idx="2"/>
          </p:cNvCxnSpPr>
          <p:nvPr/>
        </p:nvCxnSpPr>
        <p:spPr>
          <a:xfrm flipV="1">
            <a:off x="2151584" y="5144290"/>
            <a:ext cx="9694639" cy="700007"/>
          </a:xfrm>
          <a:prstGeom prst="curvedConnector2">
            <a:avLst/>
          </a:prstGeom>
          <a:ln w="76200">
            <a:solidFill>
              <a:schemeClr val="tx2"/>
            </a:solidFill>
            <a:tailEnd type="triangle" w="lg" len="lg"/>
          </a:ln>
        </p:spPr>
        <p:style>
          <a:lnRef idx="1">
            <a:schemeClr val="accent1"/>
          </a:lnRef>
          <a:fillRef idx="0">
            <a:schemeClr val="accent1"/>
          </a:fillRef>
          <a:effectRef idx="0">
            <a:schemeClr val="accent1"/>
          </a:effectRef>
          <a:fontRef idx="minor">
            <a:schemeClr val="tx1"/>
          </a:fontRef>
        </p:style>
      </p:cxnSp>
      <p:sp>
        <p:nvSpPr>
          <p:cNvPr id="34" name="TextBox 33">
            <a:extLst>
              <a:ext uri="{FF2B5EF4-FFF2-40B4-BE49-F238E27FC236}">
                <a16:creationId xmlns:a16="http://schemas.microsoft.com/office/drawing/2014/main" id="{41F3BF00-AD9B-45C4-A1F1-18C487B7252A}"/>
              </a:ext>
            </a:extLst>
          </p:cNvPr>
          <p:cNvSpPr txBox="1"/>
          <p:nvPr/>
        </p:nvSpPr>
        <p:spPr>
          <a:xfrm>
            <a:off x="617510" y="6588526"/>
            <a:ext cx="1396536" cy="769441"/>
          </a:xfrm>
          <a:prstGeom prst="rect">
            <a:avLst/>
          </a:prstGeom>
          <a:solidFill>
            <a:schemeClr val="bg1"/>
          </a:solidFill>
          <a:ln w="28575">
            <a:solidFill>
              <a:schemeClr val="tx2"/>
            </a:solidFill>
          </a:ln>
        </p:spPr>
        <p:txBody>
          <a:bodyPr wrap="none" rtlCol="0">
            <a:spAutoFit/>
          </a:bodyPr>
          <a:lstStyle/>
          <a:p>
            <a:r>
              <a:rPr lang="en-GB" sz="4400" dirty="0"/>
              <a:t>Place</a:t>
            </a:r>
          </a:p>
        </p:txBody>
      </p:sp>
      <p:sp>
        <p:nvSpPr>
          <p:cNvPr id="35" name="TextBox 34">
            <a:extLst>
              <a:ext uri="{FF2B5EF4-FFF2-40B4-BE49-F238E27FC236}">
                <a16:creationId xmlns:a16="http://schemas.microsoft.com/office/drawing/2014/main" id="{CCC9ED52-3C35-4D81-B6BA-ED722584DDC2}"/>
              </a:ext>
            </a:extLst>
          </p:cNvPr>
          <p:cNvSpPr txBox="1"/>
          <p:nvPr/>
        </p:nvSpPr>
        <p:spPr>
          <a:xfrm>
            <a:off x="2363265" y="7009294"/>
            <a:ext cx="4761496" cy="584775"/>
          </a:xfrm>
          <a:prstGeom prst="rect">
            <a:avLst/>
          </a:prstGeom>
          <a:noFill/>
          <a:ln w="19050">
            <a:noFill/>
          </a:ln>
        </p:spPr>
        <p:txBody>
          <a:bodyPr wrap="none" rtlCol="0">
            <a:spAutoFit/>
          </a:bodyPr>
          <a:lstStyle/>
          <a:p>
            <a:r>
              <a:rPr lang="en-GB" sz="3200" dirty="0"/>
              <a:t>(has) related entity of place</a:t>
            </a:r>
          </a:p>
        </p:txBody>
      </p:sp>
      <p:cxnSp>
        <p:nvCxnSpPr>
          <p:cNvPr id="36" name="Connector: Curved 35">
            <a:extLst>
              <a:ext uri="{FF2B5EF4-FFF2-40B4-BE49-F238E27FC236}">
                <a16:creationId xmlns:a16="http://schemas.microsoft.com/office/drawing/2014/main" id="{15417B4F-6A5C-447E-A6C5-F0556B4AA399}"/>
              </a:ext>
            </a:extLst>
          </p:cNvPr>
          <p:cNvCxnSpPr>
            <a:cxnSpLocks/>
            <a:stCxn id="34" idx="3"/>
            <a:endCxn id="9" idx="2"/>
          </p:cNvCxnSpPr>
          <p:nvPr/>
        </p:nvCxnSpPr>
        <p:spPr>
          <a:xfrm flipV="1">
            <a:off x="2014046" y="5144290"/>
            <a:ext cx="9832177" cy="1828957"/>
          </a:xfrm>
          <a:prstGeom prst="curvedConnector2">
            <a:avLst/>
          </a:prstGeom>
          <a:ln w="76200">
            <a:solidFill>
              <a:schemeClr val="tx2"/>
            </a:solidFill>
            <a:tailEnd type="triangle" w="lg" len="lg"/>
          </a:ln>
        </p:spPr>
        <p:style>
          <a:lnRef idx="1">
            <a:schemeClr val="accent1"/>
          </a:lnRef>
          <a:fillRef idx="0">
            <a:schemeClr val="accent1"/>
          </a:fillRef>
          <a:effectRef idx="0">
            <a:schemeClr val="accent1"/>
          </a:effectRef>
          <a:fontRef idx="minor">
            <a:schemeClr val="tx1"/>
          </a:fontRef>
        </p:style>
      </p:cxnSp>
      <p:sp>
        <p:nvSpPr>
          <p:cNvPr id="47" name="TextBox 46">
            <a:extLst>
              <a:ext uri="{FF2B5EF4-FFF2-40B4-BE49-F238E27FC236}">
                <a16:creationId xmlns:a16="http://schemas.microsoft.com/office/drawing/2014/main" id="{8A4B82E7-7D66-414F-8ACD-FE9F01496529}"/>
              </a:ext>
            </a:extLst>
          </p:cNvPr>
          <p:cNvSpPr txBox="1"/>
          <p:nvPr/>
        </p:nvSpPr>
        <p:spPr>
          <a:xfrm>
            <a:off x="2527847" y="7742688"/>
            <a:ext cx="7400872" cy="707886"/>
          </a:xfrm>
          <a:prstGeom prst="rect">
            <a:avLst/>
          </a:prstGeom>
          <a:solidFill>
            <a:schemeClr val="bg1"/>
          </a:solidFill>
          <a:ln w="28575">
            <a:solidFill>
              <a:schemeClr val="accent1"/>
            </a:solidFill>
          </a:ln>
        </p:spPr>
        <p:txBody>
          <a:bodyPr wrap="none" rtlCol="0">
            <a:spAutoFit/>
          </a:bodyPr>
          <a:lstStyle/>
          <a:p>
            <a:r>
              <a:rPr lang="en-GB" sz="4000" dirty="0"/>
              <a:t>13 elements; 1 for each RDA entity</a:t>
            </a:r>
          </a:p>
        </p:txBody>
      </p:sp>
    </p:spTree>
    <p:extLst>
      <p:ext uri="{BB962C8B-B14F-4D97-AF65-F5344CB8AC3E}">
        <p14:creationId xmlns:p14="http://schemas.microsoft.com/office/powerpoint/2010/main" val="5814486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childTnLst>
                                </p:cTn>
                              </p:par>
                            </p:childTnLst>
                          </p:cTn>
                        </p:par>
                        <p:par>
                          <p:cTn id="8" fill="hold">
                            <p:stCondLst>
                              <p:cond delay="1000"/>
                            </p:stCondLst>
                            <p:childTnLst>
                              <p:par>
                                <p:cTn id="9" presetID="10" presetClass="entr" presetSubtype="0" fill="hold"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fade">
                                      <p:cBhvr>
                                        <p:cTn id="11" dur="1000"/>
                                        <p:tgtEl>
                                          <p:spTgt spid="10"/>
                                        </p:tgtEl>
                                      </p:cBhvr>
                                    </p:animEffect>
                                  </p:childTnLst>
                                </p:cTn>
                              </p:par>
                              <p:par>
                                <p:cTn id="12" presetID="10" presetClass="entr" presetSubtype="0" fill="hold" grpId="0" nodeType="withEffect">
                                  <p:stCondLst>
                                    <p:cond delay="0"/>
                                  </p:stCondLst>
                                  <p:childTnLst>
                                    <p:set>
                                      <p:cBhvr>
                                        <p:cTn id="13" dur="1" fill="hold">
                                          <p:stCondLst>
                                            <p:cond delay="0"/>
                                          </p:stCondLst>
                                        </p:cTn>
                                        <p:tgtEl>
                                          <p:spTgt spid="11"/>
                                        </p:tgtEl>
                                        <p:attrNameLst>
                                          <p:attrName>style.visibility</p:attrName>
                                        </p:attrNameLst>
                                      </p:cBhvr>
                                      <p:to>
                                        <p:strVal val="visible"/>
                                      </p:to>
                                    </p:set>
                                    <p:animEffect transition="in" filter="fade">
                                      <p:cBhvr>
                                        <p:cTn id="14" dur="1000"/>
                                        <p:tgtEl>
                                          <p:spTgt spid="11"/>
                                        </p:tgtEl>
                                      </p:cBhvr>
                                    </p:animEffect>
                                  </p:childTnLst>
                                </p:cTn>
                              </p:par>
                            </p:childTnLst>
                          </p:cTn>
                        </p:par>
                        <p:par>
                          <p:cTn id="15" fill="hold">
                            <p:stCondLst>
                              <p:cond delay="2000"/>
                            </p:stCondLst>
                            <p:childTnLst>
                              <p:par>
                                <p:cTn id="16" presetID="10" presetClass="entr" presetSubtype="0" fill="hold" grpId="0" nodeType="after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fade">
                                      <p:cBhvr>
                                        <p:cTn id="18" dur="1000"/>
                                        <p:tgtEl>
                                          <p:spTgt spid="9"/>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18"/>
                                        </p:tgtEl>
                                        <p:attrNameLst>
                                          <p:attrName>style.visibility</p:attrName>
                                        </p:attrNameLst>
                                      </p:cBhvr>
                                      <p:to>
                                        <p:strVal val="visible"/>
                                      </p:to>
                                    </p:set>
                                    <p:animEffect transition="in" filter="fade">
                                      <p:cBhvr>
                                        <p:cTn id="23" dur="1000"/>
                                        <p:tgtEl>
                                          <p:spTgt spid="18"/>
                                        </p:tgtEl>
                                      </p:cBhvr>
                                    </p:animEffect>
                                  </p:childTnLst>
                                </p:cTn>
                              </p:par>
                            </p:childTnLst>
                          </p:cTn>
                        </p:par>
                        <p:par>
                          <p:cTn id="24" fill="hold">
                            <p:stCondLst>
                              <p:cond delay="1000"/>
                            </p:stCondLst>
                            <p:childTnLst>
                              <p:par>
                                <p:cTn id="25" presetID="10" presetClass="entr" presetSubtype="0" fill="hold" nodeType="afterEffect">
                                  <p:stCondLst>
                                    <p:cond delay="0"/>
                                  </p:stCondLst>
                                  <p:childTnLst>
                                    <p:set>
                                      <p:cBhvr>
                                        <p:cTn id="26" dur="1" fill="hold">
                                          <p:stCondLst>
                                            <p:cond delay="0"/>
                                          </p:stCondLst>
                                        </p:cTn>
                                        <p:tgtEl>
                                          <p:spTgt spid="21"/>
                                        </p:tgtEl>
                                        <p:attrNameLst>
                                          <p:attrName>style.visibility</p:attrName>
                                        </p:attrNameLst>
                                      </p:cBhvr>
                                      <p:to>
                                        <p:strVal val="visible"/>
                                      </p:to>
                                    </p:set>
                                    <p:animEffect transition="in" filter="fade">
                                      <p:cBhvr>
                                        <p:cTn id="27" dur="1000"/>
                                        <p:tgtEl>
                                          <p:spTgt spid="21"/>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20"/>
                                        </p:tgtEl>
                                        <p:attrNameLst>
                                          <p:attrName>style.visibility</p:attrName>
                                        </p:attrNameLst>
                                      </p:cBhvr>
                                      <p:to>
                                        <p:strVal val="visible"/>
                                      </p:to>
                                    </p:set>
                                    <p:animEffect transition="in" filter="fade">
                                      <p:cBhvr>
                                        <p:cTn id="30" dur="1000"/>
                                        <p:tgtEl>
                                          <p:spTgt spid="20"/>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25"/>
                                        </p:tgtEl>
                                        <p:attrNameLst>
                                          <p:attrName>style.visibility</p:attrName>
                                        </p:attrNameLst>
                                      </p:cBhvr>
                                      <p:to>
                                        <p:strVal val="visible"/>
                                      </p:to>
                                    </p:set>
                                    <p:animEffect transition="in" filter="fade">
                                      <p:cBhvr>
                                        <p:cTn id="35" dur="1000"/>
                                        <p:tgtEl>
                                          <p:spTgt spid="25"/>
                                        </p:tgtEl>
                                      </p:cBhvr>
                                    </p:animEffect>
                                  </p:childTnLst>
                                </p:cTn>
                              </p:par>
                            </p:childTnLst>
                          </p:cTn>
                        </p:par>
                        <p:par>
                          <p:cTn id="36" fill="hold">
                            <p:stCondLst>
                              <p:cond delay="1000"/>
                            </p:stCondLst>
                            <p:childTnLst>
                              <p:par>
                                <p:cTn id="37" presetID="10" presetClass="entr" presetSubtype="0" fill="hold" nodeType="afterEffect">
                                  <p:stCondLst>
                                    <p:cond delay="0"/>
                                  </p:stCondLst>
                                  <p:childTnLst>
                                    <p:set>
                                      <p:cBhvr>
                                        <p:cTn id="38" dur="1" fill="hold">
                                          <p:stCondLst>
                                            <p:cond delay="0"/>
                                          </p:stCondLst>
                                        </p:cTn>
                                        <p:tgtEl>
                                          <p:spTgt spid="27"/>
                                        </p:tgtEl>
                                        <p:attrNameLst>
                                          <p:attrName>style.visibility</p:attrName>
                                        </p:attrNameLst>
                                      </p:cBhvr>
                                      <p:to>
                                        <p:strVal val="visible"/>
                                      </p:to>
                                    </p:set>
                                    <p:animEffect transition="in" filter="fade">
                                      <p:cBhvr>
                                        <p:cTn id="39" dur="1000"/>
                                        <p:tgtEl>
                                          <p:spTgt spid="27"/>
                                        </p:tgtEl>
                                      </p:cBhvr>
                                    </p:animEffect>
                                  </p:childTnLst>
                                </p:cTn>
                              </p:par>
                              <p:par>
                                <p:cTn id="40" presetID="10" presetClass="entr" presetSubtype="0" fill="hold" grpId="0" nodeType="withEffect">
                                  <p:stCondLst>
                                    <p:cond delay="0"/>
                                  </p:stCondLst>
                                  <p:childTnLst>
                                    <p:set>
                                      <p:cBhvr>
                                        <p:cTn id="41" dur="1" fill="hold">
                                          <p:stCondLst>
                                            <p:cond delay="0"/>
                                          </p:stCondLst>
                                        </p:cTn>
                                        <p:tgtEl>
                                          <p:spTgt spid="26"/>
                                        </p:tgtEl>
                                        <p:attrNameLst>
                                          <p:attrName>style.visibility</p:attrName>
                                        </p:attrNameLst>
                                      </p:cBhvr>
                                      <p:to>
                                        <p:strVal val="visible"/>
                                      </p:to>
                                    </p:set>
                                    <p:animEffect transition="in" filter="fade">
                                      <p:cBhvr>
                                        <p:cTn id="42" dur="1000"/>
                                        <p:tgtEl>
                                          <p:spTgt spid="26"/>
                                        </p:tgtEl>
                                      </p:cBhvr>
                                    </p:animEffect>
                                  </p:childTnLst>
                                </p:cTn>
                              </p:par>
                            </p:childTnLst>
                          </p:cTn>
                        </p:par>
                        <p:par>
                          <p:cTn id="43" fill="hold">
                            <p:stCondLst>
                              <p:cond delay="2000"/>
                            </p:stCondLst>
                            <p:childTnLst>
                              <p:par>
                                <p:cTn id="44" presetID="10" presetClass="entr" presetSubtype="0" fill="hold" grpId="0" nodeType="afterEffect">
                                  <p:stCondLst>
                                    <p:cond delay="0"/>
                                  </p:stCondLst>
                                  <p:childTnLst>
                                    <p:set>
                                      <p:cBhvr>
                                        <p:cTn id="45" dur="1" fill="hold">
                                          <p:stCondLst>
                                            <p:cond delay="0"/>
                                          </p:stCondLst>
                                        </p:cTn>
                                        <p:tgtEl>
                                          <p:spTgt spid="29"/>
                                        </p:tgtEl>
                                        <p:attrNameLst>
                                          <p:attrName>style.visibility</p:attrName>
                                        </p:attrNameLst>
                                      </p:cBhvr>
                                      <p:to>
                                        <p:strVal val="visible"/>
                                      </p:to>
                                    </p:set>
                                    <p:animEffect transition="in" filter="fade">
                                      <p:cBhvr>
                                        <p:cTn id="46" dur="1000"/>
                                        <p:tgtEl>
                                          <p:spTgt spid="29"/>
                                        </p:tgtEl>
                                      </p:cBhvr>
                                    </p:animEffect>
                                  </p:childTnLst>
                                </p:cTn>
                              </p:par>
                            </p:childTnLst>
                          </p:cTn>
                        </p:par>
                        <p:par>
                          <p:cTn id="47" fill="hold">
                            <p:stCondLst>
                              <p:cond delay="3000"/>
                            </p:stCondLst>
                            <p:childTnLst>
                              <p:par>
                                <p:cTn id="48" presetID="10" presetClass="entr" presetSubtype="0" fill="hold" nodeType="afterEffect">
                                  <p:stCondLst>
                                    <p:cond delay="0"/>
                                  </p:stCondLst>
                                  <p:childTnLst>
                                    <p:set>
                                      <p:cBhvr>
                                        <p:cTn id="49" dur="1" fill="hold">
                                          <p:stCondLst>
                                            <p:cond delay="0"/>
                                          </p:stCondLst>
                                        </p:cTn>
                                        <p:tgtEl>
                                          <p:spTgt spid="31"/>
                                        </p:tgtEl>
                                        <p:attrNameLst>
                                          <p:attrName>style.visibility</p:attrName>
                                        </p:attrNameLst>
                                      </p:cBhvr>
                                      <p:to>
                                        <p:strVal val="visible"/>
                                      </p:to>
                                    </p:set>
                                    <p:animEffect transition="in" filter="fade">
                                      <p:cBhvr>
                                        <p:cTn id="50" dur="1000"/>
                                        <p:tgtEl>
                                          <p:spTgt spid="31"/>
                                        </p:tgtEl>
                                      </p:cBhvr>
                                    </p:animEffect>
                                  </p:childTnLst>
                                </p:cTn>
                              </p:par>
                              <p:par>
                                <p:cTn id="51" presetID="10" presetClass="entr" presetSubtype="0" fill="hold" grpId="0" nodeType="withEffect">
                                  <p:stCondLst>
                                    <p:cond delay="0"/>
                                  </p:stCondLst>
                                  <p:childTnLst>
                                    <p:set>
                                      <p:cBhvr>
                                        <p:cTn id="52" dur="1" fill="hold">
                                          <p:stCondLst>
                                            <p:cond delay="0"/>
                                          </p:stCondLst>
                                        </p:cTn>
                                        <p:tgtEl>
                                          <p:spTgt spid="30"/>
                                        </p:tgtEl>
                                        <p:attrNameLst>
                                          <p:attrName>style.visibility</p:attrName>
                                        </p:attrNameLst>
                                      </p:cBhvr>
                                      <p:to>
                                        <p:strVal val="visible"/>
                                      </p:to>
                                    </p:set>
                                    <p:animEffect transition="in" filter="fade">
                                      <p:cBhvr>
                                        <p:cTn id="53" dur="1000"/>
                                        <p:tgtEl>
                                          <p:spTgt spid="30"/>
                                        </p:tgtEl>
                                      </p:cBhvr>
                                    </p:animEffect>
                                  </p:childTnLst>
                                </p:cTn>
                              </p:par>
                            </p:childTnLst>
                          </p:cTn>
                        </p:par>
                        <p:par>
                          <p:cTn id="54" fill="hold">
                            <p:stCondLst>
                              <p:cond delay="4000"/>
                            </p:stCondLst>
                            <p:childTnLst>
                              <p:par>
                                <p:cTn id="55" presetID="10" presetClass="entr" presetSubtype="0" fill="hold" grpId="0" nodeType="afterEffect">
                                  <p:stCondLst>
                                    <p:cond delay="0"/>
                                  </p:stCondLst>
                                  <p:childTnLst>
                                    <p:set>
                                      <p:cBhvr>
                                        <p:cTn id="56" dur="1" fill="hold">
                                          <p:stCondLst>
                                            <p:cond delay="0"/>
                                          </p:stCondLst>
                                        </p:cTn>
                                        <p:tgtEl>
                                          <p:spTgt spid="34"/>
                                        </p:tgtEl>
                                        <p:attrNameLst>
                                          <p:attrName>style.visibility</p:attrName>
                                        </p:attrNameLst>
                                      </p:cBhvr>
                                      <p:to>
                                        <p:strVal val="visible"/>
                                      </p:to>
                                    </p:set>
                                    <p:animEffect transition="in" filter="fade">
                                      <p:cBhvr>
                                        <p:cTn id="57" dur="1000"/>
                                        <p:tgtEl>
                                          <p:spTgt spid="34"/>
                                        </p:tgtEl>
                                      </p:cBhvr>
                                    </p:animEffect>
                                  </p:childTnLst>
                                </p:cTn>
                              </p:par>
                            </p:childTnLst>
                          </p:cTn>
                        </p:par>
                        <p:par>
                          <p:cTn id="58" fill="hold">
                            <p:stCondLst>
                              <p:cond delay="5000"/>
                            </p:stCondLst>
                            <p:childTnLst>
                              <p:par>
                                <p:cTn id="59" presetID="10" presetClass="entr" presetSubtype="0" fill="hold" nodeType="afterEffect">
                                  <p:stCondLst>
                                    <p:cond delay="0"/>
                                  </p:stCondLst>
                                  <p:childTnLst>
                                    <p:set>
                                      <p:cBhvr>
                                        <p:cTn id="60" dur="1" fill="hold">
                                          <p:stCondLst>
                                            <p:cond delay="0"/>
                                          </p:stCondLst>
                                        </p:cTn>
                                        <p:tgtEl>
                                          <p:spTgt spid="36"/>
                                        </p:tgtEl>
                                        <p:attrNameLst>
                                          <p:attrName>style.visibility</p:attrName>
                                        </p:attrNameLst>
                                      </p:cBhvr>
                                      <p:to>
                                        <p:strVal val="visible"/>
                                      </p:to>
                                    </p:set>
                                    <p:animEffect transition="in" filter="fade">
                                      <p:cBhvr>
                                        <p:cTn id="61" dur="1000"/>
                                        <p:tgtEl>
                                          <p:spTgt spid="36"/>
                                        </p:tgtEl>
                                      </p:cBhvr>
                                    </p:animEffect>
                                  </p:childTnLst>
                                </p:cTn>
                              </p:par>
                              <p:par>
                                <p:cTn id="62" presetID="10" presetClass="entr" presetSubtype="0" fill="hold" grpId="0" nodeType="withEffect">
                                  <p:stCondLst>
                                    <p:cond delay="0"/>
                                  </p:stCondLst>
                                  <p:childTnLst>
                                    <p:set>
                                      <p:cBhvr>
                                        <p:cTn id="63" dur="1" fill="hold">
                                          <p:stCondLst>
                                            <p:cond delay="0"/>
                                          </p:stCondLst>
                                        </p:cTn>
                                        <p:tgtEl>
                                          <p:spTgt spid="35"/>
                                        </p:tgtEl>
                                        <p:attrNameLst>
                                          <p:attrName>style.visibility</p:attrName>
                                        </p:attrNameLst>
                                      </p:cBhvr>
                                      <p:to>
                                        <p:strVal val="visible"/>
                                      </p:to>
                                    </p:set>
                                    <p:animEffect transition="in" filter="fade">
                                      <p:cBhvr>
                                        <p:cTn id="64" dur="1000"/>
                                        <p:tgtEl>
                                          <p:spTgt spid="35"/>
                                        </p:tgtEl>
                                      </p:cBhvr>
                                    </p:animEffect>
                                  </p:childTnLst>
                                </p:cTn>
                              </p:par>
                            </p:childTnLst>
                          </p:cTn>
                        </p:par>
                        <p:par>
                          <p:cTn id="65" fill="hold">
                            <p:stCondLst>
                              <p:cond delay="6000"/>
                            </p:stCondLst>
                            <p:childTnLst>
                              <p:par>
                                <p:cTn id="66" presetID="10" presetClass="entr" presetSubtype="0" fill="hold" grpId="0" nodeType="afterEffect">
                                  <p:stCondLst>
                                    <p:cond delay="0"/>
                                  </p:stCondLst>
                                  <p:childTnLst>
                                    <p:set>
                                      <p:cBhvr>
                                        <p:cTn id="67" dur="1" fill="hold">
                                          <p:stCondLst>
                                            <p:cond delay="0"/>
                                          </p:stCondLst>
                                        </p:cTn>
                                        <p:tgtEl>
                                          <p:spTgt spid="47"/>
                                        </p:tgtEl>
                                        <p:attrNameLst>
                                          <p:attrName>style.visibility</p:attrName>
                                        </p:attrNameLst>
                                      </p:cBhvr>
                                      <p:to>
                                        <p:strVal val="visible"/>
                                      </p:to>
                                    </p:set>
                                    <p:animEffect transition="in" filter="fade">
                                      <p:cBhvr>
                                        <p:cTn id="68" dur="1000"/>
                                        <p:tgtEl>
                                          <p:spTgt spid="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1" grpId="0"/>
      <p:bldP spid="18" grpId="0" animBg="1"/>
      <p:bldP spid="20" grpId="0"/>
      <p:bldP spid="25" grpId="0" animBg="1"/>
      <p:bldP spid="26" grpId="0"/>
      <p:bldP spid="29" grpId="0" animBg="1"/>
      <p:bldP spid="30" grpId="0"/>
      <p:bldP spid="34" grpId="0" animBg="1"/>
      <p:bldP spid="35" grpId="0"/>
      <p:bldP spid="47"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9592F4D-C73E-409B-9994-6E24E44F8306}"/>
              </a:ext>
            </a:extLst>
          </p:cNvPr>
          <p:cNvSpPr>
            <a:spLocks noGrp="1"/>
          </p:cNvSpPr>
          <p:nvPr>
            <p:ph type="dt" sz="half" idx="10"/>
          </p:nvPr>
        </p:nvSpPr>
        <p:spPr/>
        <p:txBody>
          <a:bodyPr/>
          <a:lstStyle/>
          <a:p>
            <a:fld id="{E001E81F-CAD3-412B-8E6F-53481B321DC6}" type="datetime4">
              <a:rPr lang="en-US" smtClean="0"/>
              <a:t>January 27, 2019</a:t>
            </a:fld>
            <a:endParaRPr lang="en-US" dirty="0"/>
          </a:p>
        </p:txBody>
      </p:sp>
      <p:sp>
        <p:nvSpPr>
          <p:cNvPr id="3" name="Slide Number Placeholder 2">
            <a:extLst>
              <a:ext uri="{FF2B5EF4-FFF2-40B4-BE49-F238E27FC236}">
                <a16:creationId xmlns:a16="http://schemas.microsoft.com/office/drawing/2014/main" id="{B606EBCD-E680-4F68-A2D8-36D74AA2494A}"/>
              </a:ext>
            </a:extLst>
          </p:cNvPr>
          <p:cNvSpPr>
            <a:spLocks noGrp="1"/>
          </p:cNvSpPr>
          <p:nvPr>
            <p:ph type="sldNum" sz="quarter" idx="11"/>
          </p:nvPr>
        </p:nvSpPr>
        <p:spPr/>
        <p:txBody>
          <a:bodyPr/>
          <a:lstStyle/>
          <a:p>
            <a:pPr algn="ctr"/>
            <a:fld id="{6B918772-37A3-47DC-BE01-33CAE9FCB74A}" type="slidenum">
              <a:rPr lang="en-US" smtClean="0"/>
              <a:pPr algn="ctr"/>
              <a:t>15</a:t>
            </a:fld>
            <a:endParaRPr lang="en-US" dirty="0"/>
          </a:p>
        </p:txBody>
      </p:sp>
      <p:sp>
        <p:nvSpPr>
          <p:cNvPr id="6" name="TextBox 5">
            <a:extLst>
              <a:ext uri="{FF2B5EF4-FFF2-40B4-BE49-F238E27FC236}">
                <a16:creationId xmlns:a16="http://schemas.microsoft.com/office/drawing/2014/main" id="{CAE6C461-9BDB-4936-BE9C-56262A427D6F}"/>
              </a:ext>
            </a:extLst>
          </p:cNvPr>
          <p:cNvSpPr txBox="1"/>
          <p:nvPr/>
        </p:nvSpPr>
        <p:spPr>
          <a:xfrm>
            <a:off x="578774" y="2228850"/>
            <a:ext cx="10597226" cy="1938992"/>
          </a:xfrm>
          <a:prstGeom prst="rect">
            <a:avLst/>
          </a:prstGeom>
          <a:noFill/>
        </p:spPr>
        <p:txBody>
          <a:bodyPr wrap="square" rtlCol="0">
            <a:spAutoFit/>
          </a:bodyPr>
          <a:lstStyle/>
          <a:p>
            <a:r>
              <a:rPr lang="en-US" sz="4000" dirty="0"/>
              <a:t>2011: IFLA Working Group on Aggregates report</a:t>
            </a:r>
          </a:p>
          <a:p>
            <a:pPr marL="715963"/>
            <a:r>
              <a:rPr lang="en-GB" sz="4000" dirty="0"/>
              <a:t>Do not implement before consolidation of FR models [2017]</a:t>
            </a:r>
          </a:p>
        </p:txBody>
      </p:sp>
      <p:sp>
        <p:nvSpPr>
          <p:cNvPr id="7" name="TextBox 6">
            <a:extLst>
              <a:ext uri="{FF2B5EF4-FFF2-40B4-BE49-F238E27FC236}">
                <a16:creationId xmlns:a16="http://schemas.microsoft.com/office/drawing/2014/main" id="{541C7C92-AF03-4490-85A5-34A755E76904}"/>
              </a:ext>
            </a:extLst>
          </p:cNvPr>
          <p:cNvSpPr txBox="1"/>
          <p:nvPr/>
        </p:nvSpPr>
        <p:spPr>
          <a:xfrm>
            <a:off x="578774" y="4575186"/>
            <a:ext cx="10597226" cy="2554545"/>
          </a:xfrm>
          <a:prstGeom prst="rect">
            <a:avLst/>
          </a:prstGeom>
          <a:noFill/>
        </p:spPr>
        <p:txBody>
          <a:bodyPr wrap="square" rtlCol="0">
            <a:spAutoFit/>
          </a:bodyPr>
          <a:lstStyle/>
          <a:p>
            <a:r>
              <a:rPr lang="en-GB" sz="4000" dirty="0"/>
              <a:t>LRM: “</a:t>
            </a:r>
            <a:r>
              <a:rPr lang="en-US" sz="4000" dirty="0"/>
              <a:t>An aggregate is defined as a manifestation embodying multiple expressions … every aggregate manifestation also embodies an expression of the aggregating work”</a:t>
            </a:r>
            <a:endParaRPr lang="en-GB" sz="4000" dirty="0"/>
          </a:p>
        </p:txBody>
      </p:sp>
      <p:sp>
        <p:nvSpPr>
          <p:cNvPr id="8" name="TextBox 7">
            <a:extLst>
              <a:ext uri="{FF2B5EF4-FFF2-40B4-BE49-F238E27FC236}">
                <a16:creationId xmlns:a16="http://schemas.microsoft.com/office/drawing/2014/main" id="{3CDC620C-9A0A-4023-89BF-76BCE0D01625}"/>
              </a:ext>
            </a:extLst>
          </p:cNvPr>
          <p:cNvSpPr txBox="1"/>
          <p:nvPr/>
        </p:nvSpPr>
        <p:spPr>
          <a:xfrm>
            <a:off x="431801" y="476250"/>
            <a:ext cx="5886355" cy="883319"/>
          </a:xfrm>
          <a:prstGeom prst="rect">
            <a:avLst/>
          </a:prstGeom>
          <a:noFill/>
        </p:spPr>
        <p:txBody>
          <a:bodyPr wrap="none" rtlCol="0">
            <a:spAutoFit/>
          </a:bodyPr>
          <a:lstStyle/>
          <a:p>
            <a:r>
              <a:rPr lang="en-GB" sz="5140" dirty="0"/>
              <a:t>Model for aggregates</a:t>
            </a:r>
            <a:endParaRPr lang="en-US" sz="5140" dirty="0"/>
          </a:p>
        </p:txBody>
      </p:sp>
    </p:spTree>
    <p:extLst>
      <p:ext uri="{BB962C8B-B14F-4D97-AF65-F5344CB8AC3E}">
        <p14:creationId xmlns:p14="http://schemas.microsoft.com/office/powerpoint/2010/main" val="39547236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2B3728A-FD88-4BC8-B567-E0492D36F5D3}"/>
              </a:ext>
            </a:extLst>
          </p:cNvPr>
          <p:cNvSpPr>
            <a:spLocks noGrp="1"/>
          </p:cNvSpPr>
          <p:nvPr>
            <p:ph type="dt" sz="half" idx="10"/>
          </p:nvPr>
        </p:nvSpPr>
        <p:spPr/>
        <p:txBody>
          <a:bodyPr/>
          <a:lstStyle/>
          <a:p>
            <a:fld id="{E001E81F-CAD3-412B-8E6F-53481B321DC6}" type="datetime4">
              <a:rPr lang="en-US" smtClean="0"/>
              <a:t>January 27, 2019</a:t>
            </a:fld>
            <a:endParaRPr lang="en-US" dirty="0"/>
          </a:p>
        </p:txBody>
      </p:sp>
      <p:sp>
        <p:nvSpPr>
          <p:cNvPr id="3" name="Slide Number Placeholder 2">
            <a:extLst>
              <a:ext uri="{FF2B5EF4-FFF2-40B4-BE49-F238E27FC236}">
                <a16:creationId xmlns:a16="http://schemas.microsoft.com/office/drawing/2014/main" id="{E0BFCBAE-F34C-42D2-84C5-A1B9C7886750}"/>
              </a:ext>
            </a:extLst>
          </p:cNvPr>
          <p:cNvSpPr>
            <a:spLocks noGrp="1"/>
          </p:cNvSpPr>
          <p:nvPr>
            <p:ph type="sldNum" sz="quarter" idx="11"/>
          </p:nvPr>
        </p:nvSpPr>
        <p:spPr/>
        <p:txBody>
          <a:bodyPr/>
          <a:lstStyle/>
          <a:p>
            <a:pPr algn="ctr"/>
            <a:fld id="{6B918772-37A3-47DC-BE01-33CAE9FCB74A}" type="slidenum">
              <a:rPr lang="en-US" smtClean="0"/>
              <a:pPr algn="ctr"/>
              <a:t>16</a:t>
            </a:fld>
            <a:endParaRPr lang="en-US" dirty="0"/>
          </a:p>
        </p:txBody>
      </p:sp>
      <p:pic>
        <p:nvPicPr>
          <p:cNvPr id="4" name="Picture 3">
            <a:extLst>
              <a:ext uri="{FF2B5EF4-FFF2-40B4-BE49-F238E27FC236}">
                <a16:creationId xmlns:a16="http://schemas.microsoft.com/office/drawing/2014/main" id="{7156474C-0A8D-412F-B629-B485B15EE40F}"/>
              </a:ext>
            </a:extLst>
          </p:cNvPr>
          <p:cNvPicPr>
            <a:picLocks noChangeAspect="1"/>
          </p:cNvPicPr>
          <p:nvPr/>
        </p:nvPicPr>
        <p:blipFill>
          <a:blip r:embed="rId3"/>
          <a:stretch>
            <a:fillRect/>
          </a:stretch>
        </p:blipFill>
        <p:spPr>
          <a:xfrm>
            <a:off x="2336799" y="400050"/>
            <a:ext cx="8572500" cy="4848225"/>
          </a:xfrm>
          <a:prstGeom prst="rect">
            <a:avLst/>
          </a:prstGeom>
          <a:ln w="38100">
            <a:solidFill>
              <a:schemeClr val="accent1"/>
            </a:solidFill>
          </a:ln>
        </p:spPr>
      </p:pic>
      <p:sp>
        <p:nvSpPr>
          <p:cNvPr id="5" name="TextBox 4">
            <a:extLst>
              <a:ext uri="{FF2B5EF4-FFF2-40B4-BE49-F238E27FC236}">
                <a16:creationId xmlns:a16="http://schemas.microsoft.com/office/drawing/2014/main" id="{86560D4E-4865-4A90-BCF9-654ACFBCCDDF}"/>
              </a:ext>
            </a:extLst>
          </p:cNvPr>
          <p:cNvSpPr txBox="1"/>
          <p:nvPr/>
        </p:nvSpPr>
        <p:spPr>
          <a:xfrm>
            <a:off x="965200" y="5529262"/>
            <a:ext cx="9562361" cy="707886"/>
          </a:xfrm>
          <a:prstGeom prst="rect">
            <a:avLst/>
          </a:prstGeom>
          <a:noFill/>
        </p:spPr>
        <p:txBody>
          <a:bodyPr wrap="none" rtlCol="0">
            <a:spAutoFit/>
          </a:bodyPr>
          <a:lstStyle/>
          <a:p>
            <a:r>
              <a:rPr lang="en-US" sz="4000" dirty="0"/>
              <a:t>An aggregating work is a plan for aggregation</a:t>
            </a:r>
            <a:endParaRPr lang="en-GB" sz="4000" dirty="0"/>
          </a:p>
        </p:txBody>
      </p:sp>
      <p:sp>
        <p:nvSpPr>
          <p:cNvPr id="6" name="TextBox 5">
            <a:extLst>
              <a:ext uri="{FF2B5EF4-FFF2-40B4-BE49-F238E27FC236}">
                <a16:creationId xmlns:a16="http://schemas.microsoft.com/office/drawing/2014/main" id="{27BE6EC3-DDB5-4477-B8EA-DDB2EBB9634B}"/>
              </a:ext>
            </a:extLst>
          </p:cNvPr>
          <p:cNvSpPr txBox="1"/>
          <p:nvPr/>
        </p:nvSpPr>
        <p:spPr>
          <a:xfrm>
            <a:off x="965200" y="6237148"/>
            <a:ext cx="9906000" cy="1323439"/>
          </a:xfrm>
          <a:prstGeom prst="rect">
            <a:avLst/>
          </a:prstGeom>
          <a:noFill/>
        </p:spPr>
        <p:txBody>
          <a:bodyPr wrap="square" rtlCol="0">
            <a:spAutoFit/>
          </a:bodyPr>
          <a:lstStyle/>
          <a:p>
            <a:r>
              <a:rPr lang="en-US" sz="4000" dirty="0"/>
              <a:t>An aggregating expression realizes the plan by packaging the expressions that are aggregated</a:t>
            </a:r>
            <a:endParaRPr lang="en-GB" sz="4000" dirty="0"/>
          </a:p>
        </p:txBody>
      </p:sp>
      <p:sp>
        <p:nvSpPr>
          <p:cNvPr id="7" name="TextBox 6">
            <a:extLst>
              <a:ext uri="{FF2B5EF4-FFF2-40B4-BE49-F238E27FC236}">
                <a16:creationId xmlns:a16="http://schemas.microsoft.com/office/drawing/2014/main" id="{705EE6E4-4741-45E1-8F9C-D72B4D5EAEFD}"/>
              </a:ext>
            </a:extLst>
          </p:cNvPr>
          <p:cNvSpPr txBox="1"/>
          <p:nvPr/>
        </p:nvSpPr>
        <p:spPr>
          <a:xfrm>
            <a:off x="3512968" y="7791450"/>
            <a:ext cx="6029664" cy="707886"/>
          </a:xfrm>
          <a:prstGeom prst="rect">
            <a:avLst/>
          </a:prstGeom>
          <a:noFill/>
          <a:ln w="28575">
            <a:solidFill>
              <a:schemeClr val="accent4"/>
            </a:solidFill>
          </a:ln>
        </p:spPr>
        <p:txBody>
          <a:bodyPr wrap="none" rtlCol="0">
            <a:spAutoFit/>
          </a:bodyPr>
          <a:lstStyle/>
          <a:p>
            <a:r>
              <a:rPr lang="en-US" sz="4000" dirty="0"/>
              <a:t>No whole/part relationships</a:t>
            </a:r>
            <a:endParaRPr lang="en-GB" sz="4000" dirty="0"/>
          </a:p>
        </p:txBody>
      </p:sp>
    </p:spTree>
    <p:extLst>
      <p:ext uri="{BB962C8B-B14F-4D97-AF65-F5344CB8AC3E}">
        <p14:creationId xmlns:p14="http://schemas.microsoft.com/office/powerpoint/2010/main" val="39173177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3" name="Connector: Curved 22">
            <a:extLst>
              <a:ext uri="{FF2B5EF4-FFF2-40B4-BE49-F238E27FC236}">
                <a16:creationId xmlns:a16="http://schemas.microsoft.com/office/drawing/2014/main" id="{EAC37FE6-8B04-4ED1-904D-565CFEF4A748}"/>
              </a:ext>
            </a:extLst>
          </p:cNvPr>
          <p:cNvCxnSpPr>
            <a:cxnSpLocks/>
            <a:stCxn id="53" idx="2"/>
            <a:endCxn id="62" idx="6"/>
          </p:cNvCxnSpPr>
          <p:nvPr/>
        </p:nvCxnSpPr>
        <p:spPr>
          <a:xfrm rot="10800000" flipV="1">
            <a:off x="3974725" y="5423538"/>
            <a:ext cx="1246074" cy="402972"/>
          </a:xfrm>
          <a:prstGeom prst="curvedConnector3">
            <a:avLst>
              <a:gd name="adj1" fmla="val 50000"/>
            </a:avLst>
          </a:prstGeom>
          <a:ln w="28575">
            <a:solidFill>
              <a:schemeClr val="tx1"/>
            </a:solidFill>
            <a:prstDash val="lgDash"/>
            <a:tailEnd type="triangle" w="lg" len="lg"/>
          </a:ln>
        </p:spPr>
        <p:style>
          <a:lnRef idx="1">
            <a:schemeClr val="accent1"/>
          </a:lnRef>
          <a:fillRef idx="0">
            <a:schemeClr val="accent1"/>
          </a:fillRef>
          <a:effectRef idx="0">
            <a:schemeClr val="accent1"/>
          </a:effectRef>
          <a:fontRef idx="minor">
            <a:schemeClr val="tx1"/>
          </a:fontRef>
        </p:style>
      </p:cxnSp>
      <p:cxnSp>
        <p:nvCxnSpPr>
          <p:cNvPr id="25" name="Connector: Curved 24">
            <a:extLst>
              <a:ext uri="{FF2B5EF4-FFF2-40B4-BE49-F238E27FC236}">
                <a16:creationId xmlns:a16="http://schemas.microsoft.com/office/drawing/2014/main" id="{EE011387-EF79-4810-9CE1-97C5F644D205}"/>
              </a:ext>
            </a:extLst>
          </p:cNvPr>
          <p:cNvCxnSpPr>
            <a:cxnSpLocks/>
            <a:stCxn id="55" idx="2"/>
            <a:endCxn id="62" idx="6"/>
          </p:cNvCxnSpPr>
          <p:nvPr/>
        </p:nvCxnSpPr>
        <p:spPr>
          <a:xfrm rot="10800000" flipV="1">
            <a:off x="3974725" y="5423538"/>
            <a:ext cx="5141568" cy="402972"/>
          </a:xfrm>
          <a:prstGeom prst="curvedConnector3">
            <a:avLst>
              <a:gd name="adj1" fmla="val 50000"/>
            </a:avLst>
          </a:prstGeom>
          <a:ln w="28575">
            <a:solidFill>
              <a:schemeClr val="tx1"/>
            </a:solidFill>
            <a:prstDash val="lgDash"/>
            <a:tailEnd type="triangle" w="lg" len="lg"/>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F201859E-602E-4386-B4CD-D8B5AE4840C3}"/>
              </a:ext>
            </a:extLst>
          </p:cNvPr>
          <p:cNvSpPr txBox="1"/>
          <p:nvPr/>
        </p:nvSpPr>
        <p:spPr>
          <a:xfrm>
            <a:off x="4579542" y="420579"/>
            <a:ext cx="7891858" cy="2324611"/>
          </a:xfrm>
          <a:prstGeom prst="rect">
            <a:avLst/>
          </a:prstGeom>
          <a:noFill/>
        </p:spPr>
        <p:txBody>
          <a:bodyPr wrap="square" rtlCol="0">
            <a:spAutoFit/>
          </a:bodyPr>
          <a:lstStyle/>
          <a:p>
            <a:pPr>
              <a:lnSpc>
                <a:spcPct val="107000"/>
              </a:lnSpc>
              <a:spcAft>
                <a:spcPts val="1142"/>
              </a:spcAft>
            </a:pPr>
            <a:r>
              <a:rPr lang="en-US" sz="3427" dirty="0">
                <a:solidFill>
                  <a:srgbClr val="000000"/>
                </a:solidFill>
                <a:latin typeface="Calibri" panose="020F0502020204030204" pitchFamily="34" charset="0"/>
                <a:ea typeface="Calibri" panose="020F0502020204030204" pitchFamily="34" charset="0"/>
              </a:rPr>
              <a:t>RDA: A manifestation that embodies an aggregating work and one or more expressions of one or more works that realize the plan for aggregation.</a:t>
            </a:r>
            <a:endParaRPr lang="en-GB" sz="3427" dirty="0">
              <a:solidFill>
                <a:srgbClr val="000000"/>
              </a:solidFill>
              <a:latin typeface="Calibri" panose="020F0502020204030204" pitchFamily="34" charset="0"/>
              <a:ea typeface="Calibri" panose="020F0502020204030204" pitchFamily="34" charset="0"/>
            </a:endParaRPr>
          </a:p>
        </p:txBody>
      </p:sp>
      <p:sp>
        <p:nvSpPr>
          <p:cNvPr id="52" name="TextBox 51">
            <a:extLst>
              <a:ext uri="{FF2B5EF4-FFF2-40B4-BE49-F238E27FC236}">
                <a16:creationId xmlns:a16="http://schemas.microsoft.com/office/drawing/2014/main" id="{220FA1B7-640D-431D-949B-54902712A4B2}"/>
              </a:ext>
            </a:extLst>
          </p:cNvPr>
          <p:cNvSpPr txBox="1"/>
          <p:nvPr/>
        </p:nvSpPr>
        <p:spPr>
          <a:xfrm>
            <a:off x="5558249" y="6599635"/>
            <a:ext cx="4576688" cy="1798252"/>
          </a:xfrm>
          <a:prstGeom prst="ellipse">
            <a:avLst/>
          </a:prstGeom>
          <a:noFill/>
          <a:ln w="19050">
            <a:solidFill>
              <a:schemeClr val="tx1"/>
            </a:solidFill>
          </a:ln>
        </p:spPr>
        <p:txBody>
          <a:bodyPr wrap="none" rtlCol="0">
            <a:spAutoFit/>
          </a:bodyPr>
          <a:lstStyle/>
          <a:p>
            <a:pPr algn="ctr"/>
            <a:r>
              <a:rPr lang="en-GB" sz="2570" dirty="0"/>
              <a:t>Selected poetry </a:t>
            </a:r>
          </a:p>
          <a:p>
            <a:pPr algn="ctr"/>
            <a:r>
              <a:rPr lang="en-GB" sz="2570" dirty="0"/>
              <a:t>of Lord Byron</a:t>
            </a:r>
          </a:p>
          <a:p>
            <a:pPr algn="ctr"/>
            <a:r>
              <a:rPr lang="en-GB" sz="2570" dirty="0"/>
              <a:t>(Modern Library, 2001)</a:t>
            </a:r>
          </a:p>
        </p:txBody>
      </p:sp>
      <p:sp>
        <p:nvSpPr>
          <p:cNvPr id="53" name="TextBox 52">
            <a:extLst>
              <a:ext uri="{FF2B5EF4-FFF2-40B4-BE49-F238E27FC236}">
                <a16:creationId xmlns:a16="http://schemas.microsoft.com/office/drawing/2014/main" id="{220FA1B7-640D-431D-949B-54902712A4B2}"/>
              </a:ext>
            </a:extLst>
          </p:cNvPr>
          <p:cNvSpPr txBox="1"/>
          <p:nvPr/>
        </p:nvSpPr>
        <p:spPr>
          <a:xfrm>
            <a:off x="5220799" y="4802481"/>
            <a:ext cx="2268552" cy="1242114"/>
          </a:xfrm>
          <a:prstGeom prst="ellipse">
            <a:avLst/>
          </a:prstGeom>
          <a:solidFill>
            <a:schemeClr val="bg1"/>
          </a:solidFill>
          <a:ln w="19050">
            <a:solidFill>
              <a:schemeClr val="tx1"/>
            </a:solidFill>
          </a:ln>
        </p:spPr>
        <p:txBody>
          <a:bodyPr wrap="none" rtlCol="0">
            <a:spAutoFit/>
          </a:bodyPr>
          <a:lstStyle/>
          <a:p>
            <a:pPr algn="ctr"/>
            <a:r>
              <a:rPr lang="en-GB" sz="2570" dirty="0"/>
              <a:t>E1: Text in </a:t>
            </a:r>
          </a:p>
          <a:p>
            <a:pPr algn="ctr"/>
            <a:r>
              <a:rPr lang="en-GB" sz="2570" dirty="0"/>
              <a:t>English</a:t>
            </a:r>
          </a:p>
        </p:txBody>
      </p:sp>
      <p:sp>
        <p:nvSpPr>
          <p:cNvPr id="54" name="TextBox 53">
            <a:extLst>
              <a:ext uri="{FF2B5EF4-FFF2-40B4-BE49-F238E27FC236}">
                <a16:creationId xmlns:a16="http://schemas.microsoft.com/office/drawing/2014/main" id="{220FA1B7-640D-431D-949B-54902712A4B2}"/>
              </a:ext>
            </a:extLst>
          </p:cNvPr>
          <p:cNvSpPr txBox="1"/>
          <p:nvPr/>
        </p:nvSpPr>
        <p:spPr>
          <a:xfrm>
            <a:off x="4699000" y="3057093"/>
            <a:ext cx="3258095" cy="1242114"/>
          </a:xfrm>
          <a:prstGeom prst="ellipse">
            <a:avLst/>
          </a:prstGeom>
          <a:noFill/>
          <a:ln w="19050">
            <a:solidFill>
              <a:schemeClr val="tx1"/>
            </a:solidFill>
          </a:ln>
        </p:spPr>
        <p:txBody>
          <a:bodyPr wrap="square" rtlCol="0">
            <a:spAutoFit/>
          </a:bodyPr>
          <a:lstStyle/>
          <a:p>
            <a:pPr algn="ctr"/>
            <a:r>
              <a:rPr lang="en-GB" sz="2570" dirty="0"/>
              <a:t>W1: She walks in beauty</a:t>
            </a:r>
          </a:p>
        </p:txBody>
      </p:sp>
      <p:sp>
        <p:nvSpPr>
          <p:cNvPr id="55" name="TextBox 54">
            <a:extLst>
              <a:ext uri="{FF2B5EF4-FFF2-40B4-BE49-F238E27FC236}">
                <a16:creationId xmlns:a16="http://schemas.microsoft.com/office/drawing/2014/main" id="{220FA1B7-640D-431D-949B-54902712A4B2}"/>
              </a:ext>
            </a:extLst>
          </p:cNvPr>
          <p:cNvSpPr txBox="1"/>
          <p:nvPr/>
        </p:nvSpPr>
        <p:spPr>
          <a:xfrm>
            <a:off x="9116293" y="4802481"/>
            <a:ext cx="2164863" cy="1242114"/>
          </a:xfrm>
          <a:prstGeom prst="ellipse">
            <a:avLst/>
          </a:prstGeom>
          <a:noFill/>
          <a:ln w="19050">
            <a:solidFill>
              <a:schemeClr val="tx1"/>
            </a:solidFill>
          </a:ln>
        </p:spPr>
        <p:txBody>
          <a:bodyPr wrap="none" rtlCol="0">
            <a:spAutoFit/>
          </a:bodyPr>
          <a:lstStyle/>
          <a:p>
            <a:pPr algn="ctr"/>
            <a:r>
              <a:rPr lang="en-GB" sz="2570" dirty="0"/>
              <a:t>E2:Text in </a:t>
            </a:r>
          </a:p>
          <a:p>
            <a:pPr algn="ctr"/>
            <a:r>
              <a:rPr lang="en-GB" sz="2570" dirty="0"/>
              <a:t>English</a:t>
            </a:r>
          </a:p>
        </p:txBody>
      </p:sp>
      <p:sp>
        <p:nvSpPr>
          <p:cNvPr id="56" name="TextBox 55">
            <a:extLst>
              <a:ext uri="{FF2B5EF4-FFF2-40B4-BE49-F238E27FC236}">
                <a16:creationId xmlns:a16="http://schemas.microsoft.com/office/drawing/2014/main" id="{220FA1B7-640D-431D-949B-54902712A4B2}"/>
              </a:ext>
            </a:extLst>
          </p:cNvPr>
          <p:cNvSpPr txBox="1"/>
          <p:nvPr/>
        </p:nvSpPr>
        <p:spPr>
          <a:xfrm>
            <a:off x="8893992" y="2992508"/>
            <a:ext cx="2591437" cy="1242114"/>
          </a:xfrm>
          <a:prstGeom prst="ellipse">
            <a:avLst/>
          </a:prstGeom>
          <a:noFill/>
          <a:ln w="19050">
            <a:solidFill>
              <a:schemeClr val="tx1"/>
            </a:solidFill>
          </a:ln>
        </p:spPr>
        <p:txBody>
          <a:bodyPr wrap="square" rtlCol="0">
            <a:spAutoFit/>
          </a:bodyPr>
          <a:lstStyle/>
          <a:p>
            <a:pPr algn="ctr"/>
            <a:r>
              <a:rPr lang="en-GB" sz="2570" dirty="0"/>
              <a:t>W2: To Belshazzar</a:t>
            </a:r>
          </a:p>
        </p:txBody>
      </p:sp>
      <p:sp>
        <p:nvSpPr>
          <p:cNvPr id="62" name="TextBox 61">
            <a:extLst>
              <a:ext uri="{FF2B5EF4-FFF2-40B4-BE49-F238E27FC236}">
                <a16:creationId xmlns:a16="http://schemas.microsoft.com/office/drawing/2014/main" id="{220FA1B7-640D-431D-949B-54902712A4B2}"/>
              </a:ext>
            </a:extLst>
          </p:cNvPr>
          <p:cNvSpPr txBox="1"/>
          <p:nvPr/>
        </p:nvSpPr>
        <p:spPr>
          <a:xfrm>
            <a:off x="581157" y="5205453"/>
            <a:ext cx="3393568" cy="1242114"/>
          </a:xfrm>
          <a:prstGeom prst="ellipse">
            <a:avLst/>
          </a:prstGeom>
          <a:noFill/>
          <a:ln w="19050">
            <a:solidFill>
              <a:schemeClr val="tx1"/>
            </a:solidFill>
            <a:prstDash val="sysDot"/>
          </a:ln>
        </p:spPr>
        <p:txBody>
          <a:bodyPr wrap="square" rtlCol="0">
            <a:spAutoFit/>
          </a:bodyPr>
          <a:lstStyle/>
          <a:p>
            <a:pPr algn="ctr"/>
            <a:r>
              <a:rPr lang="en-GB" sz="2570" dirty="0"/>
              <a:t>AE: Expression of the plan …</a:t>
            </a:r>
            <a:endParaRPr lang="en-GB" sz="2570" i="1" dirty="0"/>
          </a:p>
        </p:txBody>
      </p:sp>
      <p:sp>
        <p:nvSpPr>
          <p:cNvPr id="63" name="TextBox 62">
            <a:extLst>
              <a:ext uri="{FF2B5EF4-FFF2-40B4-BE49-F238E27FC236}">
                <a16:creationId xmlns:a16="http://schemas.microsoft.com/office/drawing/2014/main" id="{220FA1B7-640D-431D-949B-54902712A4B2}"/>
              </a:ext>
            </a:extLst>
          </p:cNvPr>
          <p:cNvSpPr txBox="1"/>
          <p:nvPr/>
        </p:nvSpPr>
        <p:spPr>
          <a:xfrm>
            <a:off x="140225" y="2779025"/>
            <a:ext cx="4275432" cy="1798252"/>
          </a:xfrm>
          <a:prstGeom prst="ellipse">
            <a:avLst/>
          </a:prstGeom>
          <a:noFill/>
          <a:ln w="19050">
            <a:solidFill>
              <a:schemeClr val="tx1"/>
            </a:solidFill>
            <a:prstDash val="sysDot"/>
          </a:ln>
        </p:spPr>
        <p:txBody>
          <a:bodyPr wrap="square" rtlCol="0">
            <a:spAutoFit/>
          </a:bodyPr>
          <a:lstStyle/>
          <a:p>
            <a:pPr algn="ctr"/>
            <a:r>
              <a:rPr lang="en-GB" sz="2570" dirty="0"/>
              <a:t>AW: Work plan for</a:t>
            </a:r>
          </a:p>
          <a:p>
            <a:pPr algn="ctr"/>
            <a:r>
              <a:rPr lang="en-GB" sz="2570" i="1" dirty="0"/>
              <a:t>Selected poetry of Lord Byron</a:t>
            </a:r>
          </a:p>
        </p:txBody>
      </p:sp>
      <p:sp>
        <p:nvSpPr>
          <p:cNvPr id="66" name="TextBox 65"/>
          <p:cNvSpPr txBox="1"/>
          <p:nvPr/>
        </p:nvSpPr>
        <p:spPr>
          <a:xfrm>
            <a:off x="7550193" y="4378224"/>
            <a:ext cx="1343799" cy="487826"/>
          </a:xfrm>
          <a:prstGeom prst="rect">
            <a:avLst/>
          </a:prstGeom>
          <a:noFill/>
        </p:spPr>
        <p:txBody>
          <a:bodyPr wrap="square" rtlCol="0">
            <a:spAutoFit/>
          </a:bodyPr>
          <a:lstStyle/>
          <a:p>
            <a:r>
              <a:rPr lang="en-US" sz="2570" dirty="0"/>
              <a:t>realizes</a:t>
            </a:r>
          </a:p>
        </p:txBody>
      </p:sp>
      <p:sp>
        <p:nvSpPr>
          <p:cNvPr id="69" name="TextBox 68"/>
          <p:cNvSpPr txBox="1"/>
          <p:nvPr/>
        </p:nvSpPr>
        <p:spPr>
          <a:xfrm>
            <a:off x="7271068" y="5738679"/>
            <a:ext cx="1700263" cy="487826"/>
          </a:xfrm>
          <a:prstGeom prst="rect">
            <a:avLst/>
          </a:prstGeom>
          <a:noFill/>
        </p:spPr>
        <p:txBody>
          <a:bodyPr wrap="square" rtlCol="0">
            <a:spAutoFit/>
          </a:bodyPr>
          <a:lstStyle/>
          <a:p>
            <a:r>
              <a:rPr lang="en-US" sz="2570" dirty="0"/>
              <a:t>embodies</a:t>
            </a:r>
          </a:p>
        </p:txBody>
      </p:sp>
      <p:cxnSp>
        <p:nvCxnSpPr>
          <p:cNvPr id="21" name="Connector: Curved 20">
            <a:extLst>
              <a:ext uri="{FF2B5EF4-FFF2-40B4-BE49-F238E27FC236}">
                <a16:creationId xmlns:a16="http://schemas.microsoft.com/office/drawing/2014/main" id="{59D28A28-26A7-4B65-A424-FAA7A256B373}"/>
              </a:ext>
            </a:extLst>
          </p:cNvPr>
          <p:cNvCxnSpPr>
            <a:cxnSpLocks/>
            <a:stCxn id="62" idx="0"/>
            <a:endCxn id="63" idx="4"/>
          </p:cNvCxnSpPr>
          <p:nvPr/>
        </p:nvCxnSpPr>
        <p:spPr>
          <a:xfrm rot="5400000" flipH="1" flipV="1">
            <a:off x="1963853" y="4891365"/>
            <a:ext cx="628176" cy="12700"/>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4" name="Connector: Curved 23">
            <a:extLst>
              <a:ext uri="{FF2B5EF4-FFF2-40B4-BE49-F238E27FC236}">
                <a16:creationId xmlns:a16="http://schemas.microsoft.com/office/drawing/2014/main" id="{73315FEF-338D-43DF-A03B-389D91B4E815}"/>
              </a:ext>
            </a:extLst>
          </p:cNvPr>
          <p:cNvCxnSpPr>
            <a:cxnSpLocks/>
            <a:stCxn id="53" idx="0"/>
            <a:endCxn id="54" idx="4"/>
          </p:cNvCxnSpPr>
          <p:nvPr/>
        </p:nvCxnSpPr>
        <p:spPr>
          <a:xfrm rot="16200000" flipV="1">
            <a:off x="6089925" y="4537330"/>
            <a:ext cx="503274" cy="27027"/>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7" name="Connector: Curved 26">
            <a:extLst>
              <a:ext uri="{FF2B5EF4-FFF2-40B4-BE49-F238E27FC236}">
                <a16:creationId xmlns:a16="http://schemas.microsoft.com/office/drawing/2014/main" id="{B93FA99C-BC4A-4CD6-BBEB-7C7F44F05FD0}"/>
              </a:ext>
            </a:extLst>
          </p:cNvPr>
          <p:cNvCxnSpPr>
            <a:cxnSpLocks/>
            <a:stCxn id="55" idx="0"/>
            <a:endCxn id="56" idx="4"/>
          </p:cNvCxnSpPr>
          <p:nvPr/>
        </p:nvCxnSpPr>
        <p:spPr>
          <a:xfrm rot="16200000" flipV="1">
            <a:off x="9910289" y="4514045"/>
            <a:ext cx="567859" cy="9014"/>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0" name="Connector: Curved 29">
            <a:extLst>
              <a:ext uri="{FF2B5EF4-FFF2-40B4-BE49-F238E27FC236}">
                <a16:creationId xmlns:a16="http://schemas.microsoft.com/office/drawing/2014/main" id="{4D3D94E0-E596-47CC-B6BA-207DF89711E5}"/>
              </a:ext>
            </a:extLst>
          </p:cNvPr>
          <p:cNvCxnSpPr>
            <a:cxnSpLocks/>
            <a:stCxn id="52" idx="2"/>
            <a:endCxn id="62" idx="4"/>
          </p:cNvCxnSpPr>
          <p:nvPr/>
        </p:nvCxnSpPr>
        <p:spPr>
          <a:xfrm rot="10800000">
            <a:off x="2277941" y="6447567"/>
            <a:ext cx="3280308" cy="1051194"/>
          </a:xfrm>
          <a:prstGeom prst="curvedConnector2">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4" name="Connector: Curved 33">
            <a:extLst>
              <a:ext uri="{FF2B5EF4-FFF2-40B4-BE49-F238E27FC236}">
                <a16:creationId xmlns:a16="http://schemas.microsoft.com/office/drawing/2014/main" id="{0D398D57-8D05-4CD6-9221-094BC04A7613}"/>
              </a:ext>
            </a:extLst>
          </p:cNvPr>
          <p:cNvCxnSpPr>
            <a:cxnSpLocks/>
            <a:stCxn id="52" idx="0"/>
            <a:endCxn id="55" idx="4"/>
          </p:cNvCxnSpPr>
          <p:nvPr/>
        </p:nvCxnSpPr>
        <p:spPr>
          <a:xfrm rot="5400000" flipH="1" flipV="1">
            <a:off x="8745139" y="5146049"/>
            <a:ext cx="555040" cy="2352132"/>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7" name="Connector: Curved 36">
            <a:extLst>
              <a:ext uri="{FF2B5EF4-FFF2-40B4-BE49-F238E27FC236}">
                <a16:creationId xmlns:a16="http://schemas.microsoft.com/office/drawing/2014/main" id="{55E80DA1-43CB-4559-8310-08383D9DB595}"/>
              </a:ext>
            </a:extLst>
          </p:cNvPr>
          <p:cNvCxnSpPr>
            <a:cxnSpLocks/>
            <a:stCxn id="52" idx="0"/>
            <a:endCxn id="53" idx="4"/>
          </p:cNvCxnSpPr>
          <p:nvPr/>
        </p:nvCxnSpPr>
        <p:spPr>
          <a:xfrm rot="16200000" flipV="1">
            <a:off x="6823314" y="5576356"/>
            <a:ext cx="555040" cy="1491518"/>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70" name="TextBox 69">
            <a:extLst>
              <a:ext uri="{FF2B5EF4-FFF2-40B4-BE49-F238E27FC236}">
                <a16:creationId xmlns:a16="http://schemas.microsoft.com/office/drawing/2014/main" id="{5C7195FF-D610-43A3-8C6C-5A428CAADCA0}"/>
              </a:ext>
            </a:extLst>
          </p:cNvPr>
          <p:cNvSpPr txBox="1"/>
          <p:nvPr/>
        </p:nvSpPr>
        <p:spPr>
          <a:xfrm>
            <a:off x="2654284" y="4632819"/>
            <a:ext cx="1343799" cy="487826"/>
          </a:xfrm>
          <a:prstGeom prst="rect">
            <a:avLst/>
          </a:prstGeom>
          <a:noFill/>
        </p:spPr>
        <p:txBody>
          <a:bodyPr wrap="square" rtlCol="0">
            <a:spAutoFit/>
          </a:bodyPr>
          <a:lstStyle/>
          <a:p>
            <a:r>
              <a:rPr lang="en-US" sz="2570" dirty="0"/>
              <a:t>realizes</a:t>
            </a:r>
          </a:p>
        </p:txBody>
      </p:sp>
      <p:sp>
        <p:nvSpPr>
          <p:cNvPr id="71" name="TextBox 70">
            <a:extLst>
              <a:ext uri="{FF2B5EF4-FFF2-40B4-BE49-F238E27FC236}">
                <a16:creationId xmlns:a16="http://schemas.microsoft.com/office/drawing/2014/main" id="{C72B9097-1FA0-49FF-8153-0A906767EF88}"/>
              </a:ext>
            </a:extLst>
          </p:cNvPr>
          <p:cNvSpPr txBox="1"/>
          <p:nvPr/>
        </p:nvSpPr>
        <p:spPr>
          <a:xfrm>
            <a:off x="2723749" y="7392570"/>
            <a:ext cx="1700263" cy="487826"/>
          </a:xfrm>
          <a:prstGeom prst="rect">
            <a:avLst/>
          </a:prstGeom>
          <a:noFill/>
        </p:spPr>
        <p:txBody>
          <a:bodyPr wrap="square" rtlCol="0">
            <a:spAutoFit/>
          </a:bodyPr>
          <a:lstStyle/>
          <a:p>
            <a:r>
              <a:rPr lang="en-US" sz="2570" dirty="0"/>
              <a:t>embodies</a:t>
            </a:r>
          </a:p>
        </p:txBody>
      </p:sp>
      <p:sp>
        <p:nvSpPr>
          <p:cNvPr id="31" name="TextBox 30">
            <a:extLst>
              <a:ext uri="{FF2B5EF4-FFF2-40B4-BE49-F238E27FC236}">
                <a16:creationId xmlns:a16="http://schemas.microsoft.com/office/drawing/2014/main" id="{B2F0EC91-7E84-4C1B-897D-5D0CE5A44CD5}"/>
              </a:ext>
            </a:extLst>
          </p:cNvPr>
          <p:cNvSpPr txBox="1"/>
          <p:nvPr/>
        </p:nvSpPr>
        <p:spPr>
          <a:xfrm>
            <a:off x="4002943" y="5914749"/>
            <a:ext cx="1783846" cy="883319"/>
          </a:xfrm>
          <a:prstGeom prst="rect">
            <a:avLst/>
          </a:prstGeom>
          <a:noFill/>
        </p:spPr>
        <p:txBody>
          <a:bodyPr wrap="square" rtlCol="0">
            <a:spAutoFit/>
          </a:bodyPr>
          <a:lstStyle/>
          <a:p>
            <a:r>
              <a:rPr lang="en-US" sz="2570" i="1" dirty="0"/>
              <a:t>aggregated</a:t>
            </a:r>
          </a:p>
          <a:p>
            <a:r>
              <a:rPr lang="en-US" sz="2570" i="1" dirty="0"/>
              <a:t>by</a:t>
            </a:r>
          </a:p>
        </p:txBody>
      </p:sp>
      <p:sp>
        <p:nvSpPr>
          <p:cNvPr id="26" name="Slide Number Placeholder 3">
            <a:extLst>
              <a:ext uri="{FF2B5EF4-FFF2-40B4-BE49-F238E27FC236}">
                <a16:creationId xmlns:a16="http://schemas.microsoft.com/office/drawing/2014/main" id="{8AF99C00-A339-46C5-8FF2-86B0BE2FECE8}"/>
              </a:ext>
            </a:extLst>
          </p:cNvPr>
          <p:cNvSpPr>
            <a:spLocks noGrp="1"/>
          </p:cNvSpPr>
          <p:nvPr>
            <p:ph type="sldNum" sz="quarter" idx="11"/>
          </p:nvPr>
        </p:nvSpPr>
        <p:spPr>
          <a:xfrm>
            <a:off x="341572" y="8953505"/>
            <a:ext cx="474404" cy="501645"/>
          </a:xfrm>
        </p:spPr>
        <p:txBody>
          <a:bodyPr/>
          <a:lstStyle/>
          <a:p>
            <a:pPr algn="ctr"/>
            <a:fld id="{C9A48D05-AF44-4D94-A505-D97A91433368}" type="slidenum">
              <a:rPr lang="en-GB" smtClean="0"/>
              <a:pPr algn="ctr"/>
              <a:t>17</a:t>
            </a:fld>
            <a:endParaRPr lang="en-GB" dirty="0"/>
          </a:p>
        </p:txBody>
      </p:sp>
      <p:sp>
        <p:nvSpPr>
          <p:cNvPr id="28" name="Date Placeholder 1">
            <a:extLst>
              <a:ext uri="{FF2B5EF4-FFF2-40B4-BE49-F238E27FC236}">
                <a16:creationId xmlns:a16="http://schemas.microsoft.com/office/drawing/2014/main" id="{62FC7367-0B0C-41A7-B141-BEE26AD40FEE}"/>
              </a:ext>
            </a:extLst>
          </p:cNvPr>
          <p:cNvSpPr>
            <a:spLocks noGrp="1"/>
          </p:cNvSpPr>
          <p:nvPr>
            <p:ph type="dt" sz="half" idx="10"/>
          </p:nvPr>
        </p:nvSpPr>
        <p:spPr>
          <a:xfrm>
            <a:off x="9393200" y="9010651"/>
            <a:ext cx="3344904" cy="501645"/>
          </a:xfrm>
        </p:spPr>
        <p:txBody>
          <a:bodyPr/>
          <a:lstStyle/>
          <a:p>
            <a:fld id="{E001E81F-CAD3-412B-8E6F-53481B321DC6}" type="datetime4">
              <a:rPr lang="en-US" smtClean="0"/>
              <a:t>January 27, 2019</a:t>
            </a:fld>
            <a:endParaRPr lang="en-US" dirty="0"/>
          </a:p>
        </p:txBody>
      </p:sp>
      <p:sp>
        <p:nvSpPr>
          <p:cNvPr id="29" name="TextBox 28">
            <a:extLst>
              <a:ext uri="{FF2B5EF4-FFF2-40B4-BE49-F238E27FC236}">
                <a16:creationId xmlns:a16="http://schemas.microsoft.com/office/drawing/2014/main" id="{54B602B1-16B1-42E0-BB25-B56387373433}"/>
              </a:ext>
            </a:extLst>
          </p:cNvPr>
          <p:cNvSpPr txBox="1"/>
          <p:nvPr/>
        </p:nvSpPr>
        <p:spPr>
          <a:xfrm>
            <a:off x="431801" y="476250"/>
            <a:ext cx="2894575" cy="883319"/>
          </a:xfrm>
          <a:prstGeom prst="rect">
            <a:avLst/>
          </a:prstGeom>
          <a:noFill/>
        </p:spPr>
        <p:txBody>
          <a:bodyPr wrap="none" rtlCol="0">
            <a:spAutoFit/>
          </a:bodyPr>
          <a:lstStyle/>
          <a:p>
            <a:r>
              <a:rPr lang="en-GB" sz="5140" dirty="0"/>
              <a:t>Aggregate</a:t>
            </a:r>
            <a:endParaRPr lang="en-US" sz="5140" dirty="0"/>
          </a:p>
        </p:txBody>
      </p:sp>
    </p:spTree>
    <p:extLst>
      <p:ext uri="{BB962C8B-B14F-4D97-AF65-F5344CB8AC3E}">
        <p14:creationId xmlns:p14="http://schemas.microsoft.com/office/powerpoint/2010/main" val="30770172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4"/>
                                        </p:tgtEl>
                                        <p:attrNameLst>
                                          <p:attrName>style.visibility</p:attrName>
                                        </p:attrNameLst>
                                      </p:cBhvr>
                                      <p:to>
                                        <p:strVal val="visible"/>
                                      </p:to>
                                    </p:set>
                                    <p:animEffect transition="in" filter="fade">
                                      <p:cBhvr>
                                        <p:cTn id="7" dur="1000"/>
                                        <p:tgtEl>
                                          <p:spTgt spid="3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69"/>
                                        </p:tgtEl>
                                        <p:attrNameLst>
                                          <p:attrName>style.visibility</p:attrName>
                                        </p:attrNameLst>
                                      </p:cBhvr>
                                      <p:to>
                                        <p:strVal val="visible"/>
                                      </p:to>
                                    </p:set>
                                    <p:animEffect transition="in" filter="fade">
                                      <p:cBhvr>
                                        <p:cTn id="10" dur="1000"/>
                                        <p:tgtEl>
                                          <p:spTgt spid="69"/>
                                        </p:tgtEl>
                                      </p:cBhvr>
                                    </p:animEffect>
                                  </p:childTnLst>
                                </p:cTn>
                              </p:par>
                            </p:childTnLst>
                          </p:cTn>
                        </p:par>
                        <p:par>
                          <p:cTn id="11" fill="hold">
                            <p:stCondLst>
                              <p:cond delay="1000"/>
                            </p:stCondLst>
                            <p:childTnLst>
                              <p:par>
                                <p:cTn id="12" presetID="10" presetClass="entr" presetSubtype="0" fill="hold" grpId="0" nodeType="afterEffect">
                                  <p:stCondLst>
                                    <p:cond delay="0"/>
                                  </p:stCondLst>
                                  <p:childTnLst>
                                    <p:set>
                                      <p:cBhvr>
                                        <p:cTn id="13" dur="1" fill="hold">
                                          <p:stCondLst>
                                            <p:cond delay="0"/>
                                          </p:stCondLst>
                                        </p:cTn>
                                        <p:tgtEl>
                                          <p:spTgt spid="55"/>
                                        </p:tgtEl>
                                        <p:attrNameLst>
                                          <p:attrName>style.visibility</p:attrName>
                                        </p:attrNameLst>
                                      </p:cBhvr>
                                      <p:to>
                                        <p:strVal val="visible"/>
                                      </p:to>
                                    </p:set>
                                    <p:animEffect transition="in" filter="fade">
                                      <p:cBhvr>
                                        <p:cTn id="14" dur="1000"/>
                                        <p:tgtEl>
                                          <p:spTgt spid="55"/>
                                        </p:tgtEl>
                                      </p:cBhvr>
                                    </p:animEffect>
                                  </p:childTnLst>
                                </p:cTn>
                              </p:par>
                            </p:childTnLst>
                          </p:cTn>
                        </p:par>
                        <p:par>
                          <p:cTn id="15" fill="hold">
                            <p:stCondLst>
                              <p:cond delay="2000"/>
                            </p:stCondLst>
                            <p:childTnLst>
                              <p:par>
                                <p:cTn id="16" presetID="10" presetClass="entr" presetSubtype="0" fill="hold" nodeType="afterEffect">
                                  <p:stCondLst>
                                    <p:cond delay="0"/>
                                  </p:stCondLst>
                                  <p:childTnLst>
                                    <p:set>
                                      <p:cBhvr>
                                        <p:cTn id="17" dur="1" fill="hold">
                                          <p:stCondLst>
                                            <p:cond delay="0"/>
                                          </p:stCondLst>
                                        </p:cTn>
                                        <p:tgtEl>
                                          <p:spTgt spid="27"/>
                                        </p:tgtEl>
                                        <p:attrNameLst>
                                          <p:attrName>style.visibility</p:attrName>
                                        </p:attrNameLst>
                                      </p:cBhvr>
                                      <p:to>
                                        <p:strVal val="visible"/>
                                      </p:to>
                                    </p:set>
                                    <p:animEffect transition="in" filter="fade">
                                      <p:cBhvr>
                                        <p:cTn id="18" dur="1000"/>
                                        <p:tgtEl>
                                          <p:spTgt spid="27"/>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66"/>
                                        </p:tgtEl>
                                        <p:attrNameLst>
                                          <p:attrName>style.visibility</p:attrName>
                                        </p:attrNameLst>
                                      </p:cBhvr>
                                      <p:to>
                                        <p:strVal val="visible"/>
                                      </p:to>
                                    </p:set>
                                    <p:animEffect transition="in" filter="fade">
                                      <p:cBhvr>
                                        <p:cTn id="21" dur="1000"/>
                                        <p:tgtEl>
                                          <p:spTgt spid="66"/>
                                        </p:tgtEl>
                                      </p:cBhvr>
                                    </p:animEffect>
                                  </p:childTnLst>
                                </p:cTn>
                              </p:par>
                            </p:childTnLst>
                          </p:cTn>
                        </p:par>
                        <p:par>
                          <p:cTn id="22" fill="hold">
                            <p:stCondLst>
                              <p:cond delay="3000"/>
                            </p:stCondLst>
                            <p:childTnLst>
                              <p:par>
                                <p:cTn id="23" presetID="10" presetClass="entr" presetSubtype="0" fill="hold" grpId="0" nodeType="afterEffect">
                                  <p:stCondLst>
                                    <p:cond delay="0"/>
                                  </p:stCondLst>
                                  <p:childTnLst>
                                    <p:set>
                                      <p:cBhvr>
                                        <p:cTn id="24" dur="1" fill="hold">
                                          <p:stCondLst>
                                            <p:cond delay="0"/>
                                          </p:stCondLst>
                                        </p:cTn>
                                        <p:tgtEl>
                                          <p:spTgt spid="56"/>
                                        </p:tgtEl>
                                        <p:attrNameLst>
                                          <p:attrName>style.visibility</p:attrName>
                                        </p:attrNameLst>
                                      </p:cBhvr>
                                      <p:to>
                                        <p:strVal val="visible"/>
                                      </p:to>
                                    </p:set>
                                    <p:animEffect transition="in" filter="fade">
                                      <p:cBhvr>
                                        <p:cTn id="25" dur="1000"/>
                                        <p:tgtEl>
                                          <p:spTgt spid="56"/>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37"/>
                                        </p:tgtEl>
                                        <p:attrNameLst>
                                          <p:attrName>style.visibility</p:attrName>
                                        </p:attrNameLst>
                                      </p:cBhvr>
                                      <p:to>
                                        <p:strVal val="visible"/>
                                      </p:to>
                                    </p:set>
                                    <p:animEffect transition="in" filter="fade">
                                      <p:cBhvr>
                                        <p:cTn id="30" dur="1000"/>
                                        <p:tgtEl>
                                          <p:spTgt spid="37"/>
                                        </p:tgtEl>
                                      </p:cBhvr>
                                    </p:animEffect>
                                  </p:childTnLst>
                                </p:cTn>
                              </p:par>
                            </p:childTnLst>
                          </p:cTn>
                        </p:par>
                        <p:par>
                          <p:cTn id="31" fill="hold">
                            <p:stCondLst>
                              <p:cond delay="1000"/>
                            </p:stCondLst>
                            <p:childTnLst>
                              <p:par>
                                <p:cTn id="32" presetID="10" presetClass="entr" presetSubtype="0" fill="hold" grpId="0" nodeType="afterEffect">
                                  <p:stCondLst>
                                    <p:cond delay="0"/>
                                  </p:stCondLst>
                                  <p:childTnLst>
                                    <p:set>
                                      <p:cBhvr>
                                        <p:cTn id="33" dur="1" fill="hold">
                                          <p:stCondLst>
                                            <p:cond delay="0"/>
                                          </p:stCondLst>
                                        </p:cTn>
                                        <p:tgtEl>
                                          <p:spTgt spid="53"/>
                                        </p:tgtEl>
                                        <p:attrNameLst>
                                          <p:attrName>style.visibility</p:attrName>
                                        </p:attrNameLst>
                                      </p:cBhvr>
                                      <p:to>
                                        <p:strVal val="visible"/>
                                      </p:to>
                                    </p:set>
                                    <p:animEffect transition="in" filter="fade">
                                      <p:cBhvr>
                                        <p:cTn id="34" dur="1000"/>
                                        <p:tgtEl>
                                          <p:spTgt spid="53"/>
                                        </p:tgtEl>
                                      </p:cBhvr>
                                    </p:animEffect>
                                  </p:childTnLst>
                                </p:cTn>
                              </p:par>
                            </p:childTnLst>
                          </p:cTn>
                        </p:par>
                        <p:par>
                          <p:cTn id="35" fill="hold">
                            <p:stCondLst>
                              <p:cond delay="2000"/>
                            </p:stCondLst>
                            <p:childTnLst>
                              <p:par>
                                <p:cTn id="36" presetID="10" presetClass="entr" presetSubtype="0" fill="hold" nodeType="afterEffect">
                                  <p:stCondLst>
                                    <p:cond delay="0"/>
                                  </p:stCondLst>
                                  <p:childTnLst>
                                    <p:set>
                                      <p:cBhvr>
                                        <p:cTn id="37" dur="1" fill="hold">
                                          <p:stCondLst>
                                            <p:cond delay="0"/>
                                          </p:stCondLst>
                                        </p:cTn>
                                        <p:tgtEl>
                                          <p:spTgt spid="24"/>
                                        </p:tgtEl>
                                        <p:attrNameLst>
                                          <p:attrName>style.visibility</p:attrName>
                                        </p:attrNameLst>
                                      </p:cBhvr>
                                      <p:to>
                                        <p:strVal val="visible"/>
                                      </p:to>
                                    </p:set>
                                    <p:animEffect transition="in" filter="fade">
                                      <p:cBhvr>
                                        <p:cTn id="38" dur="1000"/>
                                        <p:tgtEl>
                                          <p:spTgt spid="24"/>
                                        </p:tgtEl>
                                      </p:cBhvr>
                                    </p:animEffect>
                                  </p:childTnLst>
                                </p:cTn>
                              </p:par>
                            </p:childTnLst>
                          </p:cTn>
                        </p:par>
                        <p:par>
                          <p:cTn id="39" fill="hold">
                            <p:stCondLst>
                              <p:cond delay="3000"/>
                            </p:stCondLst>
                            <p:childTnLst>
                              <p:par>
                                <p:cTn id="40" presetID="10" presetClass="entr" presetSubtype="0" fill="hold" grpId="0" nodeType="afterEffect">
                                  <p:stCondLst>
                                    <p:cond delay="0"/>
                                  </p:stCondLst>
                                  <p:childTnLst>
                                    <p:set>
                                      <p:cBhvr>
                                        <p:cTn id="41" dur="1" fill="hold">
                                          <p:stCondLst>
                                            <p:cond delay="0"/>
                                          </p:stCondLst>
                                        </p:cTn>
                                        <p:tgtEl>
                                          <p:spTgt spid="54"/>
                                        </p:tgtEl>
                                        <p:attrNameLst>
                                          <p:attrName>style.visibility</p:attrName>
                                        </p:attrNameLst>
                                      </p:cBhvr>
                                      <p:to>
                                        <p:strVal val="visible"/>
                                      </p:to>
                                    </p:set>
                                    <p:animEffect transition="in" filter="fade">
                                      <p:cBhvr>
                                        <p:cTn id="42" dur="1000"/>
                                        <p:tgtEl>
                                          <p:spTgt spid="54"/>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30"/>
                                        </p:tgtEl>
                                        <p:attrNameLst>
                                          <p:attrName>style.visibility</p:attrName>
                                        </p:attrNameLst>
                                      </p:cBhvr>
                                      <p:to>
                                        <p:strVal val="visible"/>
                                      </p:to>
                                    </p:set>
                                    <p:animEffect transition="in" filter="fade">
                                      <p:cBhvr>
                                        <p:cTn id="47" dur="1000"/>
                                        <p:tgtEl>
                                          <p:spTgt spid="30"/>
                                        </p:tgtEl>
                                      </p:cBhvr>
                                    </p:animEffect>
                                  </p:childTnLst>
                                </p:cTn>
                              </p:par>
                              <p:par>
                                <p:cTn id="48" presetID="10" presetClass="entr" presetSubtype="0" fill="hold" grpId="0" nodeType="withEffect">
                                  <p:stCondLst>
                                    <p:cond delay="0"/>
                                  </p:stCondLst>
                                  <p:childTnLst>
                                    <p:set>
                                      <p:cBhvr>
                                        <p:cTn id="49" dur="1" fill="hold">
                                          <p:stCondLst>
                                            <p:cond delay="0"/>
                                          </p:stCondLst>
                                        </p:cTn>
                                        <p:tgtEl>
                                          <p:spTgt spid="71"/>
                                        </p:tgtEl>
                                        <p:attrNameLst>
                                          <p:attrName>style.visibility</p:attrName>
                                        </p:attrNameLst>
                                      </p:cBhvr>
                                      <p:to>
                                        <p:strVal val="visible"/>
                                      </p:to>
                                    </p:set>
                                    <p:animEffect transition="in" filter="fade">
                                      <p:cBhvr>
                                        <p:cTn id="50" dur="1000"/>
                                        <p:tgtEl>
                                          <p:spTgt spid="71"/>
                                        </p:tgtEl>
                                      </p:cBhvr>
                                    </p:animEffect>
                                  </p:childTnLst>
                                </p:cTn>
                              </p:par>
                            </p:childTnLst>
                          </p:cTn>
                        </p:par>
                        <p:par>
                          <p:cTn id="51" fill="hold">
                            <p:stCondLst>
                              <p:cond delay="1000"/>
                            </p:stCondLst>
                            <p:childTnLst>
                              <p:par>
                                <p:cTn id="52" presetID="10" presetClass="entr" presetSubtype="0" fill="hold" grpId="0" nodeType="afterEffect">
                                  <p:stCondLst>
                                    <p:cond delay="0"/>
                                  </p:stCondLst>
                                  <p:childTnLst>
                                    <p:set>
                                      <p:cBhvr>
                                        <p:cTn id="53" dur="1" fill="hold">
                                          <p:stCondLst>
                                            <p:cond delay="0"/>
                                          </p:stCondLst>
                                        </p:cTn>
                                        <p:tgtEl>
                                          <p:spTgt spid="62"/>
                                        </p:tgtEl>
                                        <p:attrNameLst>
                                          <p:attrName>style.visibility</p:attrName>
                                        </p:attrNameLst>
                                      </p:cBhvr>
                                      <p:to>
                                        <p:strVal val="visible"/>
                                      </p:to>
                                    </p:set>
                                    <p:animEffect transition="in" filter="fade">
                                      <p:cBhvr>
                                        <p:cTn id="54" dur="1000"/>
                                        <p:tgtEl>
                                          <p:spTgt spid="62"/>
                                        </p:tgtEl>
                                      </p:cBhvr>
                                    </p:animEffect>
                                  </p:childTnLst>
                                </p:cTn>
                              </p:par>
                            </p:childTnLst>
                          </p:cTn>
                        </p:par>
                        <p:par>
                          <p:cTn id="55" fill="hold">
                            <p:stCondLst>
                              <p:cond delay="2000"/>
                            </p:stCondLst>
                            <p:childTnLst>
                              <p:par>
                                <p:cTn id="56" presetID="10" presetClass="entr" presetSubtype="0" fill="hold" nodeType="afterEffect">
                                  <p:stCondLst>
                                    <p:cond delay="0"/>
                                  </p:stCondLst>
                                  <p:childTnLst>
                                    <p:set>
                                      <p:cBhvr>
                                        <p:cTn id="57" dur="1" fill="hold">
                                          <p:stCondLst>
                                            <p:cond delay="0"/>
                                          </p:stCondLst>
                                        </p:cTn>
                                        <p:tgtEl>
                                          <p:spTgt spid="21"/>
                                        </p:tgtEl>
                                        <p:attrNameLst>
                                          <p:attrName>style.visibility</p:attrName>
                                        </p:attrNameLst>
                                      </p:cBhvr>
                                      <p:to>
                                        <p:strVal val="visible"/>
                                      </p:to>
                                    </p:set>
                                    <p:animEffect transition="in" filter="fade">
                                      <p:cBhvr>
                                        <p:cTn id="58" dur="1000"/>
                                        <p:tgtEl>
                                          <p:spTgt spid="21"/>
                                        </p:tgtEl>
                                      </p:cBhvr>
                                    </p:animEffect>
                                  </p:childTnLst>
                                </p:cTn>
                              </p:par>
                              <p:par>
                                <p:cTn id="59" presetID="10" presetClass="entr" presetSubtype="0" fill="hold" grpId="0" nodeType="withEffect">
                                  <p:stCondLst>
                                    <p:cond delay="0"/>
                                  </p:stCondLst>
                                  <p:childTnLst>
                                    <p:set>
                                      <p:cBhvr>
                                        <p:cTn id="60" dur="1" fill="hold">
                                          <p:stCondLst>
                                            <p:cond delay="0"/>
                                          </p:stCondLst>
                                        </p:cTn>
                                        <p:tgtEl>
                                          <p:spTgt spid="70"/>
                                        </p:tgtEl>
                                        <p:attrNameLst>
                                          <p:attrName>style.visibility</p:attrName>
                                        </p:attrNameLst>
                                      </p:cBhvr>
                                      <p:to>
                                        <p:strVal val="visible"/>
                                      </p:to>
                                    </p:set>
                                    <p:animEffect transition="in" filter="fade">
                                      <p:cBhvr>
                                        <p:cTn id="61" dur="1000"/>
                                        <p:tgtEl>
                                          <p:spTgt spid="70"/>
                                        </p:tgtEl>
                                      </p:cBhvr>
                                    </p:animEffect>
                                  </p:childTnLst>
                                </p:cTn>
                              </p:par>
                            </p:childTnLst>
                          </p:cTn>
                        </p:par>
                        <p:par>
                          <p:cTn id="62" fill="hold">
                            <p:stCondLst>
                              <p:cond delay="3000"/>
                            </p:stCondLst>
                            <p:childTnLst>
                              <p:par>
                                <p:cTn id="63" presetID="10" presetClass="entr" presetSubtype="0" fill="hold" grpId="0" nodeType="afterEffect">
                                  <p:stCondLst>
                                    <p:cond delay="0"/>
                                  </p:stCondLst>
                                  <p:childTnLst>
                                    <p:set>
                                      <p:cBhvr>
                                        <p:cTn id="64" dur="1" fill="hold">
                                          <p:stCondLst>
                                            <p:cond delay="0"/>
                                          </p:stCondLst>
                                        </p:cTn>
                                        <p:tgtEl>
                                          <p:spTgt spid="63"/>
                                        </p:tgtEl>
                                        <p:attrNameLst>
                                          <p:attrName>style.visibility</p:attrName>
                                        </p:attrNameLst>
                                      </p:cBhvr>
                                      <p:to>
                                        <p:strVal val="visible"/>
                                      </p:to>
                                    </p:set>
                                    <p:animEffect transition="in" filter="fade">
                                      <p:cBhvr>
                                        <p:cTn id="65" dur="1000"/>
                                        <p:tgtEl>
                                          <p:spTgt spid="63"/>
                                        </p:tgtEl>
                                      </p:cBhvr>
                                    </p:animEffect>
                                  </p:childTnLst>
                                </p:cTn>
                              </p:par>
                            </p:childTnLst>
                          </p:cTn>
                        </p:par>
                      </p:childTnLst>
                    </p:cTn>
                  </p:par>
                  <p:par>
                    <p:cTn id="66" fill="hold">
                      <p:stCondLst>
                        <p:cond delay="indefinite"/>
                      </p:stCondLst>
                      <p:childTnLst>
                        <p:par>
                          <p:cTn id="67" fill="hold">
                            <p:stCondLst>
                              <p:cond delay="0"/>
                            </p:stCondLst>
                            <p:childTnLst>
                              <p:par>
                                <p:cTn id="68" presetID="10" presetClass="entr" presetSubtype="0" fill="hold" nodeType="clickEffect">
                                  <p:stCondLst>
                                    <p:cond delay="0"/>
                                  </p:stCondLst>
                                  <p:childTnLst>
                                    <p:set>
                                      <p:cBhvr>
                                        <p:cTn id="69" dur="1" fill="hold">
                                          <p:stCondLst>
                                            <p:cond delay="0"/>
                                          </p:stCondLst>
                                        </p:cTn>
                                        <p:tgtEl>
                                          <p:spTgt spid="23"/>
                                        </p:tgtEl>
                                        <p:attrNameLst>
                                          <p:attrName>style.visibility</p:attrName>
                                        </p:attrNameLst>
                                      </p:cBhvr>
                                      <p:to>
                                        <p:strVal val="visible"/>
                                      </p:to>
                                    </p:set>
                                    <p:animEffect transition="in" filter="fade">
                                      <p:cBhvr>
                                        <p:cTn id="70" dur="1000"/>
                                        <p:tgtEl>
                                          <p:spTgt spid="23"/>
                                        </p:tgtEl>
                                      </p:cBhvr>
                                    </p:animEffect>
                                  </p:childTnLst>
                                </p:cTn>
                              </p:par>
                              <p:par>
                                <p:cTn id="71" presetID="10" presetClass="entr" presetSubtype="0" fill="hold" nodeType="withEffect">
                                  <p:stCondLst>
                                    <p:cond delay="0"/>
                                  </p:stCondLst>
                                  <p:childTnLst>
                                    <p:set>
                                      <p:cBhvr>
                                        <p:cTn id="72" dur="1" fill="hold">
                                          <p:stCondLst>
                                            <p:cond delay="0"/>
                                          </p:stCondLst>
                                        </p:cTn>
                                        <p:tgtEl>
                                          <p:spTgt spid="25"/>
                                        </p:tgtEl>
                                        <p:attrNameLst>
                                          <p:attrName>style.visibility</p:attrName>
                                        </p:attrNameLst>
                                      </p:cBhvr>
                                      <p:to>
                                        <p:strVal val="visible"/>
                                      </p:to>
                                    </p:set>
                                    <p:animEffect transition="in" filter="fade">
                                      <p:cBhvr>
                                        <p:cTn id="73" dur="1000"/>
                                        <p:tgtEl>
                                          <p:spTgt spid="25"/>
                                        </p:tgtEl>
                                      </p:cBhvr>
                                    </p:animEffect>
                                  </p:childTnLst>
                                </p:cTn>
                              </p:par>
                              <p:par>
                                <p:cTn id="74" presetID="10" presetClass="entr" presetSubtype="0" fill="hold" grpId="0" nodeType="withEffect">
                                  <p:stCondLst>
                                    <p:cond delay="0"/>
                                  </p:stCondLst>
                                  <p:childTnLst>
                                    <p:set>
                                      <p:cBhvr>
                                        <p:cTn id="75" dur="1" fill="hold">
                                          <p:stCondLst>
                                            <p:cond delay="0"/>
                                          </p:stCondLst>
                                        </p:cTn>
                                        <p:tgtEl>
                                          <p:spTgt spid="31"/>
                                        </p:tgtEl>
                                        <p:attrNameLst>
                                          <p:attrName>style.visibility</p:attrName>
                                        </p:attrNameLst>
                                      </p:cBhvr>
                                      <p:to>
                                        <p:strVal val="visible"/>
                                      </p:to>
                                    </p:set>
                                    <p:animEffect transition="in" filter="fade">
                                      <p:cBhvr>
                                        <p:cTn id="76" dur="10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 grpId="0" animBg="1"/>
      <p:bldP spid="54" grpId="0" animBg="1"/>
      <p:bldP spid="55" grpId="0" animBg="1"/>
      <p:bldP spid="56" grpId="0" animBg="1"/>
      <p:bldP spid="62" grpId="0" animBg="1"/>
      <p:bldP spid="63" grpId="0" animBg="1"/>
      <p:bldP spid="66" grpId="0"/>
      <p:bldP spid="69" grpId="0"/>
      <p:bldP spid="70" grpId="0"/>
      <p:bldP spid="71" grpId="0"/>
      <p:bldP spid="31"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4CACDDA-89BA-44C9-A666-5C4C6465DF37}"/>
              </a:ext>
            </a:extLst>
          </p:cNvPr>
          <p:cNvSpPr>
            <a:spLocks noGrp="1"/>
          </p:cNvSpPr>
          <p:nvPr>
            <p:ph type="sldNum" sz="quarter" idx="11"/>
          </p:nvPr>
        </p:nvSpPr>
        <p:spPr/>
        <p:txBody>
          <a:bodyPr/>
          <a:lstStyle/>
          <a:p>
            <a:pPr algn="ctr"/>
            <a:fld id="{C9A48D05-AF44-4D94-A505-D97A91433368}" type="slidenum">
              <a:rPr lang="en-GB" smtClean="0"/>
              <a:pPr algn="ctr"/>
              <a:t>18</a:t>
            </a:fld>
            <a:endParaRPr lang="en-GB" dirty="0"/>
          </a:p>
        </p:txBody>
      </p:sp>
      <p:sp>
        <p:nvSpPr>
          <p:cNvPr id="6" name="TextBox 5">
            <a:extLst>
              <a:ext uri="{FF2B5EF4-FFF2-40B4-BE49-F238E27FC236}">
                <a16:creationId xmlns:a16="http://schemas.microsoft.com/office/drawing/2014/main" id="{2E7D17B9-DBB4-4406-9218-CD1F2F92FE5A}"/>
              </a:ext>
            </a:extLst>
          </p:cNvPr>
          <p:cNvSpPr txBox="1"/>
          <p:nvPr/>
        </p:nvSpPr>
        <p:spPr>
          <a:xfrm>
            <a:off x="508000" y="1847850"/>
            <a:ext cx="6660606" cy="1323439"/>
          </a:xfrm>
          <a:prstGeom prst="rect">
            <a:avLst/>
          </a:prstGeom>
          <a:noFill/>
        </p:spPr>
        <p:txBody>
          <a:bodyPr wrap="none" rtlCol="0">
            <a:spAutoFit/>
          </a:bodyPr>
          <a:lstStyle/>
          <a:p>
            <a:r>
              <a:rPr lang="en-GB" sz="4000" dirty="0"/>
              <a:t>Collection of expressions</a:t>
            </a:r>
          </a:p>
          <a:p>
            <a:pPr marL="720725"/>
            <a:r>
              <a:rPr lang="en-GB" sz="4000" dirty="0"/>
              <a:t>e.g. 3 novels of Jane Austen</a:t>
            </a:r>
          </a:p>
        </p:txBody>
      </p:sp>
      <p:sp>
        <p:nvSpPr>
          <p:cNvPr id="7" name="TextBox 6">
            <a:extLst>
              <a:ext uri="{FF2B5EF4-FFF2-40B4-BE49-F238E27FC236}">
                <a16:creationId xmlns:a16="http://schemas.microsoft.com/office/drawing/2014/main" id="{1AC63C64-16F7-4414-8080-A0874340ACD7}"/>
              </a:ext>
            </a:extLst>
          </p:cNvPr>
          <p:cNvSpPr txBox="1"/>
          <p:nvPr/>
        </p:nvSpPr>
        <p:spPr>
          <a:xfrm>
            <a:off x="508000" y="3448050"/>
            <a:ext cx="10632013" cy="1323439"/>
          </a:xfrm>
          <a:prstGeom prst="rect">
            <a:avLst/>
          </a:prstGeom>
          <a:noFill/>
        </p:spPr>
        <p:txBody>
          <a:bodyPr wrap="none" rtlCol="0">
            <a:spAutoFit/>
          </a:bodyPr>
          <a:lstStyle/>
          <a:p>
            <a:r>
              <a:rPr lang="en-GB" sz="4000" dirty="0"/>
              <a:t>Augmentation</a:t>
            </a:r>
          </a:p>
          <a:p>
            <a:pPr marL="720725"/>
            <a:r>
              <a:rPr lang="en-GB" sz="4000" dirty="0"/>
              <a:t>e.g. Emma, with introduction and commentary</a:t>
            </a:r>
          </a:p>
        </p:txBody>
      </p:sp>
      <p:sp>
        <p:nvSpPr>
          <p:cNvPr id="8" name="TextBox 7">
            <a:extLst>
              <a:ext uri="{FF2B5EF4-FFF2-40B4-BE49-F238E27FC236}">
                <a16:creationId xmlns:a16="http://schemas.microsoft.com/office/drawing/2014/main" id="{AD5238C9-93F4-4B58-9519-E9468B642CE4}"/>
              </a:ext>
            </a:extLst>
          </p:cNvPr>
          <p:cNvSpPr txBox="1"/>
          <p:nvPr/>
        </p:nvSpPr>
        <p:spPr>
          <a:xfrm>
            <a:off x="508000" y="5048250"/>
            <a:ext cx="7985776" cy="1323439"/>
          </a:xfrm>
          <a:prstGeom prst="rect">
            <a:avLst/>
          </a:prstGeom>
          <a:noFill/>
        </p:spPr>
        <p:txBody>
          <a:bodyPr wrap="none" rtlCol="0">
            <a:spAutoFit/>
          </a:bodyPr>
          <a:lstStyle/>
          <a:p>
            <a:r>
              <a:rPr lang="en-GB" sz="4000" dirty="0"/>
              <a:t>Parallel expressions of the same work</a:t>
            </a:r>
          </a:p>
          <a:p>
            <a:pPr marL="720725"/>
            <a:r>
              <a:rPr lang="en-GB" sz="4000" dirty="0"/>
              <a:t>e.g. Emma in English and French</a:t>
            </a:r>
          </a:p>
        </p:txBody>
      </p:sp>
      <p:sp>
        <p:nvSpPr>
          <p:cNvPr id="9" name="TextBox 8">
            <a:extLst>
              <a:ext uri="{FF2B5EF4-FFF2-40B4-BE49-F238E27FC236}">
                <a16:creationId xmlns:a16="http://schemas.microsoft.com/office/drawing/2014/main" id="{DA2C2703-9A5B-430C-932B-0B1ECAAD864C}"/>
              </a:ext>
            </a:extLst>
          </p:cNvPr>
          <p:cNvSpPr txBox="1"/>
          <p:nvPr/>
        </p:nvSpPr>
        <p:spPr>
          <a:xfrm>
            <a:off x="1193800" y="6800850"/>
            <a:ext cx="10259668" cy="707886"/>
          </a:xfrm>
          <a:prstGeom prst="rect">
            <a:avLst/>
          </a:prstGeom>
          <a:noFill/>
          <a:ln w="38100">
            <a:solidFill>
              <a:schemeClr val="accent1"/>
            </a:solidFill>
          </a:ln>
        </p:spPr>
        <p:txBody>
          <a:bodyPr wrap="none" rtlCol="0">
            <a:spAutoFit/>
          </a:bodyPr>
          <a:lstStyle/>
          <a:p>
            <a:r>
              <a:rPr lang="en-GB" sz="4000" dirty="0"/>
              <a:t>An aggregate may consist of more than one type</a:t>
            </a:r>
          </a:p>
        </p:txBody>
      </p:sp>
      <p:sp>
        <p:nvSpPr>
          <p:cNvPr id="10" name="Date Placeholder 1">
            <a:extLst>
              <a:ext uri="{FF2B5EF4-FFF2-40B4-BE49-F238E27FC236}">
                <a16:creationId xmlns:a16="http://schemas.microsoft.com/office/drawing/2014/main" id="{8D4DEC31-A76E-485F-B551-EAAA974FC8F9}"/>
              </a:ext>
            </a:extLst>
          </p:cNvPr>
          <p:cNvSpPr>
            <a:spLocks noGrp="1"/>
          </p:cNvSpPr>
          <p:nvPr>
            <p:ph type="dt" sz="half" idx="10"/>
          </p:nvPr>
        </p:nvSpPr>
        <p:spPr>
          <a:xfrm>
            <a:off x="9393200" y="9010651"/>
            <a:ext cx="3344904" cy="501645"/>
          </a:xfrm>
        </p:spPr>
        <p:txBody>
          <a:bodyPr/>
          <a:lstStyle/>
          <a:p>
            <a:fld id="{E001E81F-CAD3-412B-8E6F-53481B321DC6}" type="datetime4">
              <a:rPr lang="en-US" smtClean="0"/>
              <a:t>January 27, 2019</a:t>
            </a:fld>
            <a:endParaRPr lang="en-US" dirty="0"/>
          </a:p>
        </p:txBody>
      </p:sp>
      <p:sp>
        <p:nvSpPr>
          <p:cNvPr id="11" name="TextBox 10">
            <a:extLst>
              <a:ext uri="{FF2B5EF4-FFF2-40B4-BE49-F238E27FC236}">
                <a16:creationId xmlns:a16="http://schemas.microsoft.com/office/drawing/2014/main" id="{A1A02B5D-5FB2-47E8-9584-1C85C7492372}"/>
              </a:ext>
            </a:extLst>
          </p:cNvPr>
          <p:cNvSpPr txBox="1"/>
          <p:nvPr/>
        </p:nvSpPr>
        <p:spPr>
          <a:xfrm>
            <a:off x="431801" y="476250"/>
            <a:ext cx="6133282" cy="883319"/>
          </a:xfrm>
          <a:prstGeom prst="rect">
            <a:avLst/>
          </a:prstGeom>
          <a:noFill/>
        </p:spPr>
        <p:txBody>
          <a:bodyPr wrap="none" rtlCol="0">
            <a:spAutoFit/>
          </a:bodyPr>
          <a:lstStyle/>
          <a:p>
            <a:r>
              <a:rPr lang="en-GB" sz="5140" dirty="0"/>
              <a:t>3 types of aggregation</a:t>
            </a:r>
            <a:endParaRPr lang="en-US" sz="5140" dirty="0"/>
          </a:p>
        </p:txBody>
      </p:sp>
    </p:spTree>
    <p:extLst>
      <p:ext uri="{BB962C8B-B14F-4D97-AF65-F5344CB8AC3E}">
        <p14:creationId xmlns:p14="http://schemas.microsoft.com/office/powerpoint/2010/main" val="6676123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9CB4987C-90FC-4F20-B29F-DC2CDD140F0C}"/>
              </a:ext>
            </a:extLst>
          </p:cNvPr>
          <p:cNvPicPr>
            <a:picLocks noChangeAspect="1"/>
          </p:cNvPicPr>
          <p:nvPr/>
        </p:nvPicPr>
        <p:blipFill>
          <a:blip r:embed="rId3"/>
          <a:stretch>
            <a:fillRect/>
          </a:stretch>
        </p:blipFill>
        <p:spPr>
          <a:xfrm>
            <a:off x="698500" y="396986"/>
            <a:ext cx="11658600" cy="3524250"/>
          </a:xfrm>
          <a:prstGeom prst="rect">
            <a:avLst/>
          </a:prstGeom>
          <a:ln w="38100">
            <a:solidFill>
              <a:schemeClr val="accent1"/>
            </a:solidFill>
          </a:ln>
        </p:spPr>
      </p:pic>
      <p:sp>
        <p:nvSpPr>
          <p:cNvPr id="2" name="Date Placeholder 1">
            <a:extLst>
              <a:ext uri="{FF2B5EF4-FFF2-40B4-BE49-F238E27FC236}">
                <a16:creationId xmlns:a16="http://schemas.microsoft.com/office/drawing/2014/main" id="{9C60B761-96BF-4FA6-A1F4-41700B89ED19}"/>
              </a:ext>
            </a:extLst>
          </p:cNvPr>
          <p:cNvSpPr>
            <a:spLocks noGrp="1"/>
          </p:cNvSpPr>
          <p:nvPr>
            <p:ph type="dt" sz="half" idx="10"/>
          </p:nvPr>
        </p:nvSpPr>
        <p:spPr/>
        <p:txBody>
          <a:bodyPr/>
          <a:lstStyle/>
          <a:p>
            <a:fld id="{E001E81F-CAD3-412B-8E6F-53481B321DC6}" type="datetime4">
              <a:rPr lang="en-US" smtClean="0"/>
              <a:t>January 27, 2019</a:t>
            </a:fld>
            <a:endParaRPr lang="en-US" dirty="0"/>
          </a:p>
        </p:txBody>
      </p:sp>
      <p:sp>
        <p:nvSpPr>
          <p:cNvPr id="3" name="Slide Number Placeholder 2">
            <a:extLst>
              <a:ext uri="{FF2B5EF4-FFF2-40B4-BE49-F238E27FC236}">
                <a16:creationId xmlns:a16="http://schemas.microsoft.com/office/drawing/2014/main" id="{6D772618-313B-43B6-AB8E-27CB090A7BAC}"/>
              </a:ext>
            </a:extLst>
          </p:cNvPr>
          <p:cNvSpPr>
            <a:spLocks noGrp="1"/>
          </p:cNvSpPr>
          <p:nvPr>
            <p:ph type="sldNum" sz="quarter" idx="11"/>
          </p:nvPr>
        </p:nvSpPr>
        <p:spPr/>
        <p:txBody>
          <a:bodyPr/>
          <a:lstStyle/>
          <a:p>
            <a:pPr algn="ctr"/>
            <a:fld id="{6B918772-37A3-47DC-BE01-33CAE9FCB74A}" type="slidenum">
              <a:rPr lang="en-US" smtClean="0"/>
              <a:pPr algn="ctr"/>
              <a:t>19</a:t>
            </a:fld>
            <a:endParaRPr lang="en-US" dirty="0"/>
          </a:p>
        </p:txBody>
      </p:sp>
      <p:sp>
        <p:nvSpPr>
          <p:cNvPr id="6" name="Oval 5">
            <a:extLst>
              <a:ext uri="{FF2B5EF4-FFF2-40B4-BE49-F238E27FC236}">
                <a16:creationId xmlns:a16="http://schemas.microsoft.com/office/drawing/2014/main" id="{033517FD-4AE9-4F06-AC36-5C60DB750442}"/>
              </a:ext>
            </a:extLst>
          </p:cNvPr>
          <p:cNvSpPr/>
          <p:nvPr/>
        </p:nvSpPr>
        <p:spPr>
          <a:xfrm>
            <a:off x="1574800" y="2132441"/>
            <a:ext cx="2667000" cy="609600"/>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TextBox 6">
            <a:extLst>
              <a:ext uri="{FF2B5EF4-FFF2-40B4-BE49-F238E27FC236}">
                <a16:creationId xmlns:a16="http://schemas.microsoft.com/office/drawing/2014/main" id="{ED8E5195-7052-4656-96F3-03C4C40303E7}"/>
              </a:ext>
            </a:extLst>
          </p:cNvPr>
          <p:cNvSpPr txBox="1"/>
          <p:nvPr/>
        </p:nvSpPr>
        <p:spPr>
          <a:xfrm>
            <a:off x="700809" y="4798869"/>
            <a:ext cx="1206292" cy="707886"/>
          </a:xfrm>
          <a:prstGeom prst="rect">
            <a:avLst/>
          </a:prstGeom>
          <a:noFill/>
        </p:spPr>
        <p:txBody>
          <a:bodyPr wrap="none" rtlCol="0">
            <a:spAutoFit/>
          </a:bodyPr>
          <a:lstStyle/>
          <a:p>
            <a:r>
              <a:rPr lang="en-GB" sz="4000" dirty="0"/>
              <a:t>RDA:</a:t>
            </a:r>
          </a:p>
        </p:txBody>
      </p:sp>
      <p:pic>
        <p:nvPicPr>
          <p:cNvPr id="8" name="Picture 7">
            <a:extLst>
              <a:ext uri="{FF2B5EF4-FFF2-40B4-BE49-F238E27FC236}">
                <a16:creationId xmlns:a16="http://schemas.microsoft.com/office/drawing/2014/main" id="{97E478A8-6435-49AA-B08D-E20EEFD569C9}"/>
              </a:ext>
            </a:extLst>
          </p:cNvPr>
          <p:cNvPicPr>
            <a:picLocks noChangeAspect="1"/>
          </p:cNvPicPr>
          <p:nvPr/>
        </p:nvPicPr>
        <p:blipFill>
          <a:blip r:embed="rId4"/>
          <a:stretch>
            <a:fillRect/>
          </a:stretch>
        </p:blipFill>
        <p:spPr>
          <a:xfrm>
            <a:off x="2717800" y="4617886"/>
            <a:ext cx="9514703" cy="1143000"/>
          </a:xfrm>
          <a:prstGeom prst="rect">
            <a:avLst/>
          </a:prstGeom>
          <a:ln w="38100">
            <a:solidFill>
              <a:schemeClr val="bg2"/>
            </a:solidFill>
          </a:ln>
        </p:spPr>
      </p:pic>
      <p:sp>
        <p:nvSpPr>
          <p:cNvPr id="9" name="TextBox 8">
            <a:extLst>
              <a:ext uri="{FF2B5EF4-FFF2-40B4-BE49-F238E27FC236}">
                <a16:creationId xmlns:a16="http://schemas.microsoft.com/office/drawing/2014/main" id="{7017A245-CA7A-4756-8443-64B38D25B019}"/>
              </a:ext>
            </a:extLst>
          </p:cNvPr>
          <p:cNvSpPr txBox="1"/>
          <p:nvPr/>
        </p:nvSpPr>
        <p:spPr>
          <a:xfrm>
            <a:off x="698500" y="6201505"/>
            <a:ext cx="11658600" cy="1938992"/>
          </a:xfrm>
          <a:prstGeom prst="rect">
            <a:avLst/>
          </a:prstGeom>
          <a:noFill/>
        </p:spPr>
        <p:txBody>
          <a:bodyPr wrap="square" rtlCol="0">
            <a:spAutoFit/>
          </a:bodyPr>
          <a:lstStyle/>
          <a:p>
            <a:r>
              <a:rPr lang="en-GB" sz="4000" dirty="0"/>
              <a:t>RDA/ONIX Framework provides a sub-ontology for how content changes over time</a:t>
            </a:r>
          </a:p>
          <a:p>
            <a:pPr marL="717550"/>
            <a:r>
              <a:rPr lang="en-GB" sz="4000" dirty="0"/>
              <a:t>e.g. succession vs integration</a:t>
            </a:r>
          </a:p>
        </p:txBody>
      </p:sp>
    </p:spTree>
    <p:extLst>
      <p:ext uri="{BB962C8B-B14F-4D97-AF65-F5344CB8AC3E}">
        <p14:creationId xmlns:p14="http://schemas.microsoft.com/office/powerpoint/2010/main" val="3357682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a:extLst>
              <a:ext uri="{FF2B5EF4-FFF2-40B4-BE49-F238E27FC236}">
                <a16:creationId xmlns:a16="http://schemas.microsoft.com/office/drawing/2014/main" id="{A6B298EA-2D06-42D9-A3F3-5D7A8F4233E8}"/>
              </a:ext>
            </a:extLst>
          </p:cNvPr>
          <p:cNvSpPr txBox="1"/>
          <p:nvPr/>
        </p:nvSpPr>
        <p:spPr>
          <a:xfrm>
            <a:off x="508000" y="219464"/>
            <a:ext cx="9336787" cy="883319"/>
          </a:xfrm>
          <a:prstGeom prst="rect">
            <a:avLst/>
          </a:prstGeom>
          <a:noFill/>
        </p:spPr>
        <p:txBody>
          <a:bodyPr wrap="square" rtlCol="0">
            <a:spAutoFit/>
          </a:bodyPr>
          <a:lstStyle/>
          <a:p>
            <a:r>
              <a:rPr lang="en-GB" sz="5140" dirty="0"/>
              <a:t>Is LRM suitable for RDA?</a:t>
            </a:r>
            <a:endParaRPr lang="en-US" sz="5140" dirty="0"/>
          </a:p>
        </p:txBody>
      </p:sp>
      <p:sp>
        <p:nvSpPr>
          <p:cNvPr id="2" name="TextBox 1"/>
          <p:cNvSpPr txBox="1"/>
          <p:nvPr/>
        </p:nvSpPr>
        <p:spPr>
          <a:xfrm>
            <a:off x="660401" y="1748913"/>
            <a:ext cx="9906000" cy="1147109"/>
          </a:xfrm>
          <a:prstGeom prst="rect">
            <a:avLst/>
          </a:prstGeom>
          <a:noFill/>
          <a:ln>
            <a:noFill/>
          </a:ln>
        </p:spPr>
        <p:txBody>
          <a:bodyPr wrap="square" rtlCol="0">
            <a:spAutoFit/>
          </a:bodyPr>
          <a:lstStyle/>
          <a:p>
            <a:r>
              <a:rPr lang="en-GB" sz="3427" dirty="0"/>
              <a:t>LRM “a high-level conceptual model … intended as a guide or basis on which to elaborate cataloguing rules”</a:t>
            </a:r>
          </a:p>
        </p:txBody>
      </p:sp>
      <p:sp>
        <p:nvSpPr>
          <p:cNvPr id="4" name="TextBox 3"/>
          <p:cNvSpPr txBox="1"/>
          <p:nvPr/>
        </p:nvSpPr>
        <p:spPr>
          <a:xfrm>
            <a:off x="3094769" y="3167449"/>
            <a:ext cx="6866062" cy="619721"/>
          </a:xfrm>
          <a:prstGeom prst="rect">
            <a:avLst/>
          </a:prstGeom>
          <a:noFill/>
          <a:ln>
            <a:noFill/>
          </a:ln>
        </p:spPr>
        <p:txBody>
          <a:bodyPr wrap="square" rtlCol="0">
            <a:spAutoFit/>
          </a:bodyPr>
          <a:lstStyle/>
          <a:p>
            <a:r>
              <a:rPr lang="en-GB" sz="3427" dirty="0"/>
              <a:t>RDA guidance, instructions, elements</a:t>
            </a:r>
          </a:p>
        </p:txBody>
      </p:sp>
      <p:sp>
        <p:nvSpPr>
          <p:cNvPr id="5" name="Bent Arrow 4"/>
          <p:cNvSpPr/>
          <p:nvPr/>
        </p:nvSpPr>
        <p:spPr>
          <a:xfrm flipV="1">
            <a:off x="1916796" y="2914490"/>
            <a:ext cx="1177972" cy="791641"/>
          </a:xfrm>
          <a:prstGeom prst="ben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570">
              <a:solidFill>
                <a:schemeClr val="tx1"/>
              </a:solidFill>
            </a:endParaRPr>
          </a:p>
        </p:txBody>
      </p:sp>
      <p:sp>
        <p:nvSpPr>
          <p:cNvPr id="6" name="TextBox 5"/>
          <p:cNvSpPr txBox="1"/>
          <p:nvPr/>
        </p:nvSpPr>
        <p:spPr>
          <a:xfrm>
            <a:off x="727618" y="6423822"/>
            <a:ext cx="11600363" cy="1147109"/>
          </a:xfrm>
          <a:prstGeom prst="rect">
            <a:avLst/>
          </a:prstGeom>
          <a:noFill/>
          <a:ln>
            <a:noFill/>
          </a:ln>
        </p:spPr>
        <p:txBody>
          <a:bodyPr wrap="square" rtlCol="0">
            <a:spAutoFit/>
          </a:bodyPr>
          <a:lstStyle/>
          <a:p>
            <a:r>
              <a:rPr lang="en-GB" sz="3427" dirty="0"/>
              <a:t>LRM “this model is developed very much with semantic web technologies in mind”</a:t>
            </a:r>
          </a:p>
        </p:txBody>
      </p:sp>
      <p:sp>
        <p:nvSpPr>
          <p:cNvPr id="7" name="TextBox 6"/>
          <p:cNvSpPr txBox="1"/>
          <p:nvPr/>
        </p:nvSpPr>
        <p:spPr>
          <a:xfrm>
            <a:off x="3403600" y="7860391"/>
            <a:ext cx="5551924" cy="619721"/>
          </a:xfrm>
          <a:prstGeom prst="rect">
            <a:avLst/>
          </a:prstGeom>
          <a:noFill/>
          <a:ln>
            <a:noFill/>
          </a:ln>
        </p:spPr>
        <p:txBody>
          <a:bodyPr wrap="square" rtlCol="0">
            <a:spAutoFit/>
          </a:bodyPr>
          <a:lstStyle/>
          <a:p>
            <a:r>
              <a:rPr lang="en-GB" sz="3427" dirty="0"/>
              <a:t>RDA linked data communities</a:t>
            </a:r>
          </a:p>
        </p:txBody>
      </p:sp>
      <p:sp>
        <p:nvSpPr>
          <p:cNvPr id="8" name="Bent Arrow 7"/>
          <p:cNvSpPr/>
          <p:nvPr/>
        </p:nvSpPr>
        <p:spPr>
          <a:xfrm flipV="1">
            <a:off x="2225627" y="7576333"/>
            <a:ext cx="1177972" cy="791641"/>
          </a:xfrm>
          <a:prstGeom prst="ben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570">
              <a:solidFill>
                <a:schemeClr val="tx1"/>
              </a:solidFill>
            </a:endParaRPr>
          </a:p>
        </p:txBody>
      </p:sp>
      <p:sp>
        <p:nvSpPr>
          <p:cNvPr id="9" name="TextBox 8"/>
          <p:cNvSpPr txBox="1"/>
          <p:nvPr/>
        </p:nvSpPr>
        <p:spPr>
          <a:xfrm>
            <a:off x="660401" y="4070389"/>
            <a:ext cx="11600365" cy="1147109"/>
          </a:xfrm>
          <a:prstGeom prst="rect">
            <a:avLst/>
          </a:prstGeom>
          <a:noFill/>
          <a:ln>
            <a:noFill/>
          </a:ln>
        </p:spPr>
        <p:txBody>
          <a:bodyPr wrap="square" rtlCol="0">
            <a:spAutoFit/>
          </a:bodyPr>
          <a:lstStyle/>
          <a:p>
            <a:r>
              <a:rPr lang="en-GB" sz="3427" dirty="0"/>
              <a:t>“operates at a greater level of generality than </a:t>
            </a:r>
            <a:r>
              <a:rPr lang="en-GB" sz="3427" dirty="0" err="1"/>
              <a:t>FRBRoo</a:t>
            </a:r>
            <a:r>
              <a:rPr lang="en-GB" sz="3427" dirty="0"/>
              <a:t>, which seeks to be comparable in terms of generality with CIDOC CRM”</a:t>
            </a:r>
          </a:p>
        </p:txBody>
      </p:sp>
      <p:sp>
        <p:nvSpPr>
          <p:cNvPr id="10" name="TextBox 9"/>
          <p:cNvSpPr txBox="1"/>
          <p:nvPr/>
        </p:nvSpPr>
        <p:spPr>
          <a:xfrm>
            <a:off x="3175000" y="5520043"/>
            <a:ext cx="6448677" cy="619721"/>
          </a:xfrm>
          <a:prstGeom prst="rect">
            <a:avLst/>
          </a:prstGeom>
          <a:noFill/>
          <a:ln>
            <a:noFill/>
          </a:ln>
        </p:spPr>
        <p:txBody>
          <a:bodyPr wrap="square" rtlCol="0">
            <a:spAutoFit/>
          </a:bodyPr>
          <a:lstStyle/>
          <a:p>
            <a:r>
              <a:rPr lang="en-GB" sz="3427" dirty="0"/>
              <a:t>RDA cultural heritage communities</a:t>
            </a:r>
          </a:p>
        </p:txBody>
      </p:sp>
      <p:sp>
        <p:nvSpPr>
          <p:cNvPr id="11" name="Bent Arrow 10"/>
          <p:cNvSpPr/>
          <p:nvPr/>
        </p:nvSpPr>
        <p:spPr>
          <a:xfrm flipV="1">
            <a:off x="1997027" y="5223240"/>
            <a:ext cx="1177972" cy="791641"/>
          </a:xfrm>
          <a:prstGeom prst="ben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570">
              <a:solidFill>
                <a:schemeClr val="tx1"/>
              </a:solidFill>
            </a:endParaRPr>
          </a:p>
        </p:txBody>
      </p:sp>
    </p:spTree>
    <p:extLst>
      <p:ext uri="{BB962C8B-B14F-4D97-AF65-F5344CB8AC3E}">
        <p14:creationId xmlns:p14="http://schemas.microsoft.com/office/powerpoint/2010/main" val="6423902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58EE967-A8B2-4C7A-AAF9-B1D0B70D1CD6}"/>
              </a:ext>
            </a:extLst>
          </p:cNvPr>
          <p:cNvSpPr txBox="1"/>
          <p:nvPr/>
        </p:nvSpPr>
        <p:spPr>
          <a:xfrm>
            <a:off x="988309" y="1873330"/>
            <a:ext cx="9959091" cy="2038122"/>
          </a:xfrm>
          <a:prstGeom prst="rect">
            <a:avLst/>
          </a:prstGeom>
          <a:noFill/>
        </p:spPr>
        <p:txBody>
          <a:bodyPr wrap="square" rtlCol="0">
            <a:spAutoFit/>
          </a:bodyPr>
          <a:lstStyle/>
          <a:p>
            <a:pPr>
              <a:lnSpc>
                <a:spcPct val="107000"/>
              </a:lnSpc>
              <a:spcAft>
                <a:spcPts val="1142"/>
              </a:spcAft>
            </a:pPr>
            <a:r>
              <a:rPr lang="en-US" sz="3998" dirty="0"/>
              <a:t>A work intended to be realized in multiple distinct expressions embodied during a timespan with no ending.</a:t>
            </a:r>
            <a:endParaRPr lang="en-GB" sz="3998" dirty="0">
              <a:solidFill>
                <a:srgbClr val="000000"/>
              </a:solidFill>
              <a:latin typeface="Calibri" panose="020F0502020204030204" pitchFamily="34" charset="0"/>
              <a:ea typeface="Calibri" panose="020F0502020204030204" pitchFamily="34" charset="0"/>
            </a:endParaRPr>
          </a:p>
        </p:txBody>
      </p:sp>
      <p:sp>
        <p:nvSpPr>
          <p:cNvPr id="4" name="TextBox 3">
            <a:extLst>
              <a:ext uri="{FF2B5EF4-FFF2-40B4-BE49-F238E27FC236}">
                <a16:creationId xmlns:a16="http://schemas.microsoft.com/office/drawing/2014/main" id="{DB24BCE2-3B7A-4BC8-87D7-465B3BFB277C}"/>
              </a:ext>
            </a:extLst>
          </p:cNvPr>
          <p:cNvSpPr txBox="1"/>
          <p:nvPr/>
        </p:nvSpPr>
        <p:spPr>
          <a:xfrm>
            <a:off x="988309" y="4316142"/>
            <a:ext cx="10521278" cy="3168496"/>
          </a:xfrm>
          <a:prstGeom prst="rect">
            <a:avLst/>
          </a:prstGeom>
          <a:noFill/>
        </p:spPr>
        <p:txBody>
          <a:bodyPr wrap="none" rtlCol="0">
            <a:spAutoFit/>
          </a:bodyPr>
          <a:lstStyle/>
          <a:p>
            <a:pPr lvl="0"/>
            <a:r>
              <a:rPr lang="en-US" sz="3998" dirty="0"/>
              <a:t>Work-Work relationships</a:t>
            </a:r>
          </a:p>
          <a:p>
            <a:pPr marL="652790" indent="-652790">
              <a:buFont typeface="Arial" panose="020B0604020202020204" pitchFamily="34" charset="0"/>
              <a:buChar char="•"/>
            </a:pPr>
            <a:r>
              <a:rPr lang="en-US" sz="3998" dirty="0"/>
              <a:t>LRM-R19 precedes [logical, not chronological]</a:t>
            </a:r>
            <a:endParaRPr lang="en-GB" sz="3998" dirty="0"/>
          </a:p>
          <a:p>
            <a:pPr marL="652790" indent="-652790">
              <a:buFont typeface="Arial" panose="020B0604020202020204" pitchFamily="34" charset="0"/>
              <a:buChar char="•"/>
            </a:pPr>
            <a:r>
              <a:rPr lang="en-US" sz="3998" dirty="0"/>
              <a:t>LRM-R22 was transformed into [by policy, etc.]</a:t>
            </a:r>
          </a:p>
          <a:p>
            <a:pPr lvl="0"/>
            <a:r>
              <a:rPr lang="en-US" sz="3998" dirty="0"/>
              <a:t>Expression-Expression relationship:</a:t>
            </a:r>
            <a:endParaRPr lang="en-GB" sz="3998" dirty="0"/>
          </a:p>
          <a:p>
            <a:pPr marL="652790" indent="-652790">
              <a:buFont typeface="Arial" panose="020B0604020202020204" pitchFamily="34" charset="0"/>
              <a:buChar char="•"/>
            </a:pPr>
            <a:r>
              <a:rPr lang="en-US" sz="3998" dirty="0"/>
              <a:t>LRM-R25 was aggregated by</a:t>
            </a:r>
            <a:endParaRPr lang="en-GB" sz="3998" dirty="0"/>
          </a:p>
        </p:txBody>
      </p:sp>
      <p:sp>
        <p:nvSpPr>
          <p:cNvPr id="5" name="Slide Number Placeholder 2">
            <a:extLst>
              <a:ext uri="{FF2B5EF4-FFF2-40B4-BE49-F238E27FC236}">
                <a16:creationId xmlns:a16="http://schemas.microsoft.com/office/drawing/2014/main" id="{16A4DE5A-CA3D-40C5-85F0-5573C66EBD84}"/>
              </a:ext>
            </a:extLst>
          </p:cNvPr>
          <p:cNvSpPr>
            <a:spLocks noGrp="1"/>
          </p:cNvSpPr>
          <p:nvPr>
            <p:ph type="sldNum" sz="quarter" idx="11"/>
          </p:nvPr>
        </p:nvSpPr>
        <p:spPr>
          <a:xfrm>
            <a:off x="341572" y="8953505"/>
            <a:ext cx="474404" cy="501645"/>
          </a:xfrm>
        </p:spPr>
        <p:txBody>
          <a:bodyPr/>
          <a:lstStyle/>
          <a:p>
            <a:pPr algn="ctr"/>
            <a:fld id="{6B918772-37A3-47DC-BE01-33CAE9FCB74A}" type="slidenum">
              <a:rPr lang="en-US" smtClean="0"/>
              <a:pPr algn="ctr"/>
              <a:t>20</a:t>
            </a:fld>
            <a:endParaRPr lang="en-US" dirty="0"/>
          </a:p>
        </p:txBody>
      </p:sp>
      <p:sp>
        <p:nvSpPr>
          <p:cNvPr id="6" name="Date Placeholder 1">
            <a:extLst>
              <a:ext uri="{FF2B5EF4-FFF2-40B4-BE49-F238E27FC236}">
                <a16:creationId xmlns:a16="http://schemas.microsoft.com/office/drawing/2014/main" id="{24B829D0-4760-4930-8470-F1EE993108DB}"/>
              </a:ext>
            </a:extLst>
          </p:cNvPr>
          <p:cNvSpPr>
            <a:spLocks noGrp="1"/>
          </p:cNvSpPr>
          <p:nvPr>
            <p:ph type="dt" sz="half" idx="10"/>
          </p:nvPr>
        </p:nvSpPr>
        <p:spPr>
          <a:xfrm>
            <a:off x="9393200" y="9010651"/>
            <a:ext cx="3344904" cy="501645"/>
          </a:xfrm>
        </p:spPr>
        <p:txBody>
          <a:bodyPr/>
          <a:lstStyle/>
          <a:p>
            <a:fld id="{E001E81F-CAD3-412B-8E6F-53481B321DC6}" type="datetime4">
              <a:rPr lang="en-US" smtClean="0"/>
              <a:t>January 27, 2019</a:t>
            </a:fld>
            <a:endParaRPr lang="en-US" dirty="0"/>
          </a:p>
        </p:txBody>
      </p:sp>
      <p:sp>
        <p:nvSpPr>
          <p:cNvPr id="7" name="TextBox 6">
            <a:extLst>
              <a:ext uri="{FF2B5EF4-FFF2-40B4-BE49-F238E27FC236}">
                <a16:creationId xmlns:a16="http://schemas.microsoft.com/office/drawing/2014/main" id="{FBD6CA0F-233C-49D8-BE11-71749692F759}"/>
              </a:ext>
            </a:extLst>
          </p:cNvPr>
          <p:cNvSpPr txBox="1"/>
          <p:nvPr/>
        </p:nvSpPr>
        <p:spPr>
          <a:xfrm>
            <a:off x="431801" y="476250"/>
            <a:ext cx="3153748" cy="883319"/>
          </a:xfrm>
          <a:prstGeom prst="rect">
            <a:avLst/>
          </a:prstGeom>
          <a:noFill/>
        </p:spPr>
        <p:txBody>
          <a:bodyPr wrap="none" rtlCol="0">
            <a:spAutoFit/>
          </a:bodyPr>
          <a:lstStyle/>
          <a:p>
            <a:r>
              <a:rPr lang="en-GB" sz="5140" dirty="0"/>
              <a:t>Serial work</a:t>
            </a:r>
            <a:endParaRPr lang="en-US" sz="5140" dirty="0"/>
          </a:p>
        </p:txBody>
      </p:sp>
    </p:spTree>
    <p:extLst>
      <p:ext uri="{BB962C8B-B14F-4D97-AF65-F5344CB8AC3E}">
        <p14:creationId xmlns:p14="http://schemas.microsoft.com/office/powerpoint/2010/main" val="19638806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E11AEE7-2D59-4D09-9D79-F6D2AB33F45A}"/>
              </a:ext>
            </a:extLst>
          </p:cNvPr>
          <p:cNvSpPr txBox="1"/>
          <p:nvPr/>
        </p:nvSpPr>
        <p:spPr>
          <a:xfrm>
            <a:off x="2119266" y="542238"/>
            <a:ext cx="2666361" cy="1242114"/>
          </a:xfrm>
          <a:prstGeom prst="ellipse">
            <a:avLst/>
          </a:prstGeom>
          <a:noFill/>
          <a:ln w="19050">
            <a:solidFill>
              <a:schemeClr val="tx1"/>
            </a:solidFill>
          </a:ln>
        </p:spPr>
        <p:txBody>
          <a:bodyPr wrap="none" rtlCol="0">
            <a:spAutoFit/>
          </a:bodyPr>
          <a:lstStyle/>
          <a:p>
            <a:pPr algn="ctr"/>
            <a:r>
              <a:rPr lang="en-GB" sz="2570" dirty="0" err="1"/>
              <a:t>DiachronicW</a:t>
            </a:r>
            <a:endParaRPr lang="en-GB" sz="2570" dirty="0"/>
          </a:p>
          <a:p>
            <a:pPr algn="ctr"/>
            <a:r>
              <a:rPr lang="en-GB" sz="2570" dirty="0"/>
              <a:t>1</a:t>
            </a:r>
          </a:p>
        </p:txBody>
      </p:sp>
      <p:sp>
        <p:nvSpPr>
          <p:cNvPr id="3" name="TextBox 2">
            <a:extLst>
              <a:ext uri="{FF2B5EF4-FFF2-40B4-BE49-F238E27FC236}">
                <a16:creationId xmlns:a16="http://schemas.microsoft.com/office/drawing/2014/main" id="{3A6FC43D-7F8B-43AB-B896-68B4A5CACD6C}"/>
              </a:ext>
            </a:extLst>
          </p:cNvPr>
          <p:cNvSpPr txBox="1"/>
          <p:nvPr/>
        </p:nvSpPr>
        <p:spPr>
          <a:xfrm>
            <a:off x="7442200" y="552450"/>
            <a:ext cx="2666361" cy="1242114"/>
          </a:xfrm>
          <a:prstGeom prst="ellipse">
            <a:avLst/>
          </a:prstGeom>
          <a:noFill/>
          <a:ln w="19050">
            <a:solidFill>
              <a:schemeClr val="tx1"/>
            </a:solidFill>
          </a:ln>
        </p:spPr>
        <p:txBody>
          <a:bodyPr wrap="none" rtlCol="0">
            <a:spAutoFit/>
          </a:bodyPr>
          <a:lstStyle/>
          <a:p>
            <a:pPr algn="ctr"/>
            <a:r>
              <a:rPr lang="en-GB" sz="2570" dirty="0" err="1"/>
              <a:t>DiachronicW</a:t>
            </a:r>
            <a:endParaRPr lang="en-GB" sz="2570" dirty="0"/>
          </a:p>
          <a:p>
            <a:pPr algn="ctr"/>
            <a:r>
              <a:rPr lang="en-GB" sz="2570" dirty="0"/>
              <a:t>2</a:t>
            </a:r>
          </a:p>
        </p:txBody>
      </p:sp>
      <p:sp>
        <p:nvSpPr>
          <p:cNvPr id="4" name="TextBox 3">
            <a:extLst>
              <a:ext uri="{FF2B5EF4-FFF2-40B4-BE49-F238E27FC236}">
                <a16:creationId xmlns:a16="http://schemas.microsoft.com/office/drawing/2014/main" id="{A30B1135-9696-4CF8-B03D-BE4EA3C1AAA3}"/>
              </a:ext>
            </a:extLst>
          </p:cNvPr>
          <p:cNvSpPr txBox="1"/>
          <p:nvPr/>
        </p:nvSpPr>
        <p:spPr>
          <a:xfrm>
            <a:off x="559510" y="4194224"/>
            <a:ext cx="1623422" cy="1242114"/>
          </a:xfrm>
          <a:prstGeom prst="ellipse">
            <a:avLst/>
          </a:prstGeom>
          <a:noFill/>
          <a:ln w="19050">
            <a:solidFill>
              <a:schemeClr val="tx1"/>
            </a:solidFill>
          </a:ln>
        </p:spPr>
        <p:txBody>
          <a:bodyPr wrap="none" rtlCol="0">
            <a:spAutoFit/>
          </a:bodyPr>
          <a:lstStyle/>
          <a:p>
            <a:pPr algn="ctr"/>
            <a:r>
              <a:rPr lang="en-GB" sz="2570" dirty="0" err="1"/>
              <a:t>IssueW</a:t>
            </a:r>
            <a:endParaRPr lang="en-GB" sz="2570" dirty="0"/>
          </a:p>
          <a:p>
            <a:pPr algn="ctr"/>
            <a:r>
              <a:rPr lang="en-GB" sz="2570" dirty="0"/>
              <a:t>1A</a:t>
            </a:r>
          </a:p>
        </p:txBody>
      </p:sp>
      <p:sp>
        <p:nvSpPr>
          <p:cNvPr id="5" name="TextBox 4">
            <a:extLst>
              <a:ext uri="{FF2B5EF4-FFF2-40B4-BE49-F238E27FC236}">
                <a16:creationId xmlns:a16="http://schemas.microsoft.com/office/drawing/2014/main" id="{FBA62E93-95A4-43D4-9478-8F3E7F870610}"/>
              </a:ext>
            </a:extLst>
          </p:cNvPr>
          <p:cNvSpPr txBox="1"/>
          <p:nvPr/>
        </p:nvSpPr>
        <p:spPr>
          <a:xfrm>
            <a:off x="10129778" y="4170267"/>
            <a:ext cx="1623422" cy="1242114"/>
          </a:xfrm>
          <a:prstGeom prst="ellipse">
            <a:avLst/>
          </a:prstGeom>
          <a:noFill/>
          <a:ln w="19050">
            <a:solidFill>
              <a:schemeClr val="tx1"/>
            </a:solidFill>
          </a:ln>
        </p:spPr>
        <p:txBody>
          <a:bodyPr wrap="none" rtlCol="0">
            <a:spAutoFit/>
          </a:bodyPr>
          <a:lstStyle/>
          <a:p>
            <a:pPr algn="ctr"/>
            <a:r>
              <a:rPr lang="en-GB" sz="2570" dirty="0" err="1"/>
              <a:t>IssueW</a:t>
            </a:r>
            <a:endParaRPr lang="en-GB" sz="2570" dirty="0"/>
          </a:p>
          <a:p>
            <a:pPr algn="ctr"/>
            <a:r>
              <a:rPr lang="en-GB" sz="2570" dirty="0"/>
              <a:t>1B</a:t>
            </a:r>
            <a:endParaRPr lang="en-GB" sz="2570" b="1" dirty="0"/>
          </a:p>
        </p:txBody>
      </p:sp>
      <p:sp>
        <p:nvSpPr>
          <p:cNvPr id="6" name="TextBox 5">
            <a:extLst>
              <a:ext uri="{FF2B5EF4-FFF2-40B4-BE49-F238E27FC236}">
                <a16:creationId xmlns:a16="http://schemas.microsoft.com/office/drawing/2014/main" id="{D881B689-DBA6-4D99-A498-A249B5167BA7}"/>
              </a:ext>
            </a:extLst>
          </p:cNvPr>
          <p:cNvSpPr txBox="1"/>
          <p:nvPr/>
        </p:nvSpPr>
        <p:spPr>
          <a:xfrm>
            <a:off x="580147" y="6067449"/>
            <a:ext cx="1623422" cy="1242114"/>
          </a:xfrm>
          <a:prstGeom prst="ellipse">
            <a:avLst/>
          </a:prstGeom>
          <a:noFill/>
          <a:ln w="19050">
            <a:solidFill>
              <a:schemeClr val="tx1"/>
            </a:solidFill>
          </a:ln>
        </p:spPr>
        <p:txBody>
          <a:bodyPr wrap="none" rtlCol="0">
            <a:spAutoFit/>
          </a:bodyPr>
          <a:lstStyle/>
          <a:p>
            <a:pPr algn="ctr"/>
            <a:r>
              <a:rPr lang="en-GB" sz="2570" dirty="0" err="1"/>
              <a:t>IssueW</a:t>
            </a:r>
            <a:endParaRPr lang="en-GB" sz="2570" dirty="0"/>
          </a:p>
          <a:p>
            <a:pPr algn="ctr"/>
            <a:r>
              <a:rPr lang="en-GB" sz="2570" dirty="0"/>
              <a:t>2A</a:t>
            </a:r>
          </a:p>
        </p:txBody>
      </p:sp>
      <p:sp>
        <p:nvSpPr>
          <p:cNvPr id="7" name="TextBox 6">
            <a:extLst>
              <a:ext uri="{FF2B5EF4-FFF2-40B4-BE49-F238E27FC236}">
                <a16:creationId xmlns:a16="http://schemas.microsoft.com/office/drawing/2014/main" id="{2D0A0BEB-ED72-486B-BF50-FAD7B5FFFAD9}"/>
              </a:ext>
            </a:extLst>
          </p:cNvPr>
          <p:cNvSpPr txBox="1"/>
          <p:nvPr/>
        </p:nvSpPr>
        <p:spPr>
          <a:xfrm>
            <a:off x="10120711" y="6113076"/>
            <a:ext cx="1623422" cy="1242114"/>
          </a:xfrm>
          <a:prstGeom prst="ellipse">
            <a:avLst/>
          </a:prstGeom>
          <a:noFill/>
          <a:ln w="19050">
            <a:solidFill>
              <a:schemeClr val="tx1"/>
            </a:solidFill>
          </a:ln>
        </p:spPr>
        <p:txBody>
          <a:bodyPr wrap="none" rtlCol="0">
            <a:spAutoFit/>
          </a:bodyPr>
          <a:lstStyle/>
          <a:p>
            <a:pPr algn="ctr"/>
            <a:r>
              <a:rPr lang="en-GB" sz="2570" dirty="0" err="1"/>
              <a:t>IssueW</a:t>
            </a:r>
            <a:endParaRPr lang="en-GB" sz="2570" dirty="0"/>
          </a:p>
          <a:p>
            <a:pPr algn="ctr"/>
            <a:r>
              <a:rPr lang="en-GB" sz="2570" dirty="0"/>
              <a:t>2B</a:t>
            </a:r>
          </a:p>
        </p:txBody>
      </p:sp>
      <p:sp>
        <p:nvSpPr>
          <p:cNvPr id="8" name="TextBox 7">
            <a:extLst>
              <a:ext uri="{FF2B5EF4-FFF2-40B4-BE49-F238E27FC236}">
                <a16:creationId xmlns:a16="http://schemas.microsoft.com/office/drawing/2014/main" id="{AFECCC80-DC37-49A5-B9D7-4782A4FB38C2}"/>
              </a:ext>
            </a:extLst>
          </p:cNvPr>
          <p:cNvSpPr txBox="1"/>
          <p:nvPr/>
        </p:nvSpPr>
        <p:spPr>
          <a:xfrm>
            <a:off x="2212814" y="2368231"/>
            <a:ext cx="2479269" cy="1242114"/>
          </a:xfrm>
          <a:prstGeom prst="ellipse">
            <a:avLst/>
          </a:prstGeom>
          <a:noFill/>
          <a:ln w="19050">
            <a:solidFill>
              <a:schemeClr val="tx1"/>
            </a:solidFill>
          </a:ln>
        </p:spPr>
        <p:txBody>
          <a:bodyPr wrap="none" rtlCol="0">
            <a:spAutoFit/>
          </a:bodyPr>
          <a:lstStyle/>
          <a:p>
            <a:pPr algn="ctr"/>
            <a:r>
              <a:rPr lang="en-GB" sz="2570" dirty="0" err="1"/>
              <a:t>DiachronicE</a:t>
            </a:r>
            <a:endParaRPr lang="en-GB" sz="2570" dirty="0"/>
          </a:p>
          <a:p>
            <a:pPr algn="ctr"/>
            <a:r>
              <a:rPr lang="en-GB" sz="2570" dirty="0"/>
              <a:t>1</a:t>
            </a:r>
          </a:p>
        </p:txBody>
      </p:sp>
      <p:sp>
        <p:nvSpPr>
          <p:cNvPr id="9" name="TextBox 8">
            <a:extLst>
              <a:ext uri="{FF2B5EF4-FFF2-40B4-BE49-F238E27FC236}">
                <a16:creationId xmlns:a16="http://schemas.microsoft.com/office/drawing/2014/main" id="{E773819F-7624-43E4-AE5E-CA06139A8813}"/>
              </a:ext>
            </a:extLst>
          </p:cNvPr>
          <p:cNvSpPr txBox="1"/>
          <p:nvPr/>
        </p:nvSpPr>
        <p:spPr>
          <a:xfrm>
            <a:off x="7532006" y="2368231"/>
            <a:ext cx="2486752" cy="1242114"/>
          </a:xfrm>
          <a:prstGeom prst="ellipse">
            <a:avLst/>
          </a:prstGeom>
          <a:noFill/>
          <a:ln w="19050">
            <a:solidFill>
              <a:schemeClr val="tx1"/>
            </a:solidFill>
          </a:ln>
        </p:spPr>
        <p:txBody>
          <a:bodyPr wrap="none" rtlCol="0">
            <a:spAutoFit/>
          </a:bodyPr>
          <a:lstStyle/>
          <a:p>
            <a:pPr algn="ctr"/>
            <a:r>
              <a:rPr lang="en-GB" sz="2570" dirty="0" err="1"/>
              <a:t>DiachronicE</a:t>
            </a:r>
            <a:endParaRPr lang="en-GB" sz="2570" dirty="0"/>
          </a:p>
          <a:p>
            <a:pPr algn="ctr"/>
            <a:r>
              <a:rPr lang="en-GB" sz="2570" dirty="0"/>
              <a:t>2</a:t>
            </a:r>
          </a:p>
        </p:txBody>
      </p:sp>
      <p:cxnSp>
        <p:nvCxnSpPr>
          <p:cNvPr id="11" name="Connector: Curved 10">
            <a:extLst>
              <a:ext uri="{FF2B5EF4-FFF2-40B4-BE49-F238E27FC236}">
                <a16:creationId xmlns:a16="http://schemas.microsoft.com/office/drawing/2014/main" id="{F93FFF40-51FB-493B-95F9-0BF2BD426127}"/>
              </a:ext>
            </a:extLst>
          </p:cNvPr>
          <p:cNvCxnSpPr>
            <a:cxnSpLocks/>
            <a:stCxn id="8" idx="0"/>
            <a:endCxn id="2" idx="4"/>
          </p:cNvCxnSpPr>
          <p:nvPr/>
        </p:nvCxnSpPr>
        <p:spPr>
          <a:xfrm rot="16200000" flipV="1">
            <a:off x="3160509" y="2076291"/>
            <a:ext cx="583879" cy="2"/>
          </a:xfrm>
          <a:prstGeom prst="curvedConnector3">
            <a:avLst>
              <a:gd name="adj1" fmla="val 50000"/>
            </a:avLst>
          </a:prstGeom>
          <a:ln w="28575">
            <a:solidFill>
              <a:schemeClr val="tx1"/>
            </a:solidFill>
            <a:prstDash val="sysDot"/>
            <a:tailEnd type="triangle" w="lg" len="lg"/>
          </a:ln>
        </p:spPr>
        <p:style>
          <a:lnRef idx="1">
            <a:schemeClr val="accent1"/>
          </a:lnRef>
          <a:fillRef idx="0">
            <a:schemeClr val="accent1"/>
          </a:fillRef>
          <a:effectRef idx="0">
            <a:schemeClr val="accent1"/>
          </a:effectRef>
          <a:fontRef idx="minor">
            <a:schemeClr val="tx1"/>
          </a:fontRef>
        </p:style>
      </p:cxnSp>
      <p:cxnSp>
        <p:nvCxnSpPr>
          <p:cNvPr id="12" name="Connector: Curved 11">
            <a:extLst>
              <a:ext uri="{FF2B5EF4-FFF2-40B4-BE49-F238E27FC236}">
                <a16:creationId xmlns:a16="http://schemas.microsoft.com/office/drawing/2014/main" id="{85981B2D-E08A-4F9E-96D3-118BD8C01835}"/>
              </a:ext>
            </a:extLst>
          </p:cNvPr>
          <p:cNvCxnSpPr>
            <a:cxnSpLocks/>
            <a:stCxn id="2" idx="6"/>
            <a:endCxn id="3" idx="2"/>
          </p:cNvCxnSpPr>
          <p:nvPr/>
        </p:nvCxnSpPr>
        <p:spPr>
          <a:xfrm>
            <a:off x="4785627" y="1163295"/>
            <a:ext cx="2656573" cy="10212"/>
          </a:xfrm>
          <a:prstGeom prst="curvedConnector3">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8" name="Connector: Curved 17">
            <a:extLst>
              <a:ext uri="{FF2B5EF4-FFF2-40B4-BE49-F238E27FC236}">
                <a16:creationId xmlns:a16="http://schemas.microsoft.com/office/drawing/2014/main" id="{75C840DD-6D17-4858-A0C7-C80188ECAE22}"/>
              </a:ext>
            </a:extLst>
          </p:cNvPr>
          <p:cNvCxnSpPr>
            <a:cxnSpLocks/>
            <a:stCxn id="4" idx="4"/>
            <a:endCxn id="6" idx="0"/>
          </p:cNvCxnSpPr>
          <p:nvPr/>
        </p:nvCxnSpPr>
        <p:spPr>
          <a:xfrm rot="16200000" flipH="1">
            <a:off x="1065984" y="5741574"/>
            <a:ext cx="631111" cy="20637"/>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4" name="Connector: Curved 23">
            <a:extLst>
              <a:ext uri="{FF2B5EF4-FFF2-40B4-BE49-F238E27FC236}">
                <a16:creationId xmlns:a16="http://schemas.microsoft.com/office/drawing/2014/main" id="{84A1B280-0EC4-48DF-8FD9-96B2C4302FAE}"/>
              </a:ext>
            </a:extLst>
          </p:cNvPr>
          <p:cNvCxnSpPr>
            <a:cxnSpLocks/>
            <a:stCxn id="9" idx="0"/>
            <a:endCxn id="3" idx="4"/>
          </p:cNvCxnSpPr>
          <p:nvPr/>
        </p:nvCxnSpPr>
        <p:spPr>
          <a:xfrm rot="16200000" flipV="1">
            <a:off x="8488549" y="2081397"/>
            <a:ext cx="573667" cy="1"/>
          </a:xfrm>
          <a:prstGeom prst="curvedConnector3">
            <a:avLst>
              <a:gd name="adj1" fmla="val 50000"/>
            </a:avLst>
          </a:prstGeom>
          <a:ln w="28575">
            <a:solidFill>
              <a:schemeClr val="tx1"/>
            </a:solidFill>
            <a:prstDash val="sysDot"/>
            <a:tailEnd type="triangle" w="lg" len="lg"/>
          </a:ln>
        </p:spPr>
        <p:style>
          <a:lnRef idx="1">
            <a:schemeClr val="accent1"/>
          </a:lnRef>
          <a:fillRef idx="0">
            <a:schemeClr val="accent1"/>
          </a:fillRef>
          <a:effectRef idx="0">
            <a:schemeClr val="accent1"/>
          </a:effectRef>
          <a:fontRef idx="minor">
            <a:schemeClr val="tx1"/>
          </a:fontRef>
        </p:style>
      </p:cxnSp>
      <p:sp>
        <p:nvSpPr>
          <p:cNvPr id="29" name="TextBox 28">
            <a:extLst>
              <a:ext uri="{FF2B5EF4-FFF2-40B4-BE49-F238E27FC236}">
                <a16:creationId xmlns:a16="http://schemas.microsoft.com/office/drawing/2014/main" id="{A768B872-2072-46F6-AE97-3DA667A74960}"/>
              </a:ext>
            </a:extLst>
          </p:cNvPr>
          <p:cNvSpPr txBox="1"/>
          <p:nvPr/>
        </p:nvSpPr>
        <p:spPr>
          <a:xfrm>
            <a:off x="2740604" y="4194224"/>
            <a:ext cx="1436329" cy="1242114"/>
          </a:xfrm>
          <a:prstGeom prst="ellipse">
            <a:avLst/>
          </a:prstGeom>
          <a:noFill/>
          <a:ln w="19050">
            <a:solidFill>
              <a:schemeClr val="tx1"/>
            </a:solidFill>
          </a:ln>
        </p:spPr>
        <p:txBody>
          <a:bodyPr wrap="none" rtlCol="0">
            <a:spAutoFit/>
          </a:bodyPr>
          <a:lstStyle/>
          <a:p>
            <a:pPr algn="ctr"/>
            <a:r>
              <a:rPr lang="en-GB" sz="2570" dirty="0" err="1"/>
              <a:t>IssueE</a:t>
            </a:r>
            <a:endParaRPr lang="en-GB" sz="2570" dirty="0"/>
          </a:p>
          <a:p>
            <a:pPr algn="ctr"/>
            <a:r>
              <a:rPr lang="en-GB" sz="2570" dirty="0"/>
              <a:t>1A</a:t>
            </a:r>
          </a:p>
        </p:txBody>
      </p:sp>
      <p:sp>
        <p:nvSpPr>
          <p:cNvPr id="30" name="TextBox 29">
            <a:extLst>
              <a:ext uri="{FF2B5EF4-FFF2-40B4-BE49-F238E27FC236}">
                <a16:creationId xmlns:a16="http://schemas.microsoft.com/office/drawing/2014/main" id="{B917E704-EFE9-47FB-98DB-E5CA2E2D1932}"/>
              </a:ext>
            </a:extLst>
          </p:cNvPr>
          <p:cNvSpPr txBox="1"/>
          <p:nvPr/>
        </p:nvSpPr>
        <p:spPr>
          <a:xfrm>
            <a:off x="2772637" y="6067449"/>
            <a:ext cx="1436329" cy="1242114"/>
          </a:xfrm>
          <a:prstGeom prst="ellipse">
            <a:avLst/>
          </a:prstGeom>
          <a:noFill/>
          <a:ln w="19050">
            <a:solidFill>
              <a:schemeClr val="tx1"/>
            </a:solidFill>
          </a:ln>
        </p:spPr>
        <p:txBody>
          <a:bodyPr wrap="none" rtlCol="0">
            <a:spAutoFit/>
          </a:bodyPr>
          <a:lstStyle/>
          <a:p>
            <a:pPr algn="ctr"/>
            <a:r>
              <a:rPr lang="en-GB" sz="2570" dirty="0" err="1"/>
              <a:t>IssueE</a:t>
            </a:r>
            <a:endParaRPr lang="en-GB" sz="2570" dirty="0"/>
          </a:p>
          <a:p>
            <a:pPr algn="ctr"/>
            <a:r>
              <a:rPr lang="en-GB" sz="2570" dirty="0"/>
              <a:t>2A</a:t>
            </a:r>
          </a:p>
        </p:txBody>
      </p:sp>
      <p:sp>
        <p:nvSpPr>
          <p:cNvPr id="31" name="TextBox 30">
            <a:extLst>
              <a:ext uri="{FF2B5EF4-FFF2-40B4-BE49-F238E27FC236}">
                <a16:creationId xmlns:a16="http://schemas.microsoft.com/office/drawing/2014/main" id="{0A875208-5004-41A7-AE15-90C375C660C0}"/>
              </a:ext>
            </a:extLst>
          </p:cNvPr>
          <p:cNvSpPr txBox="1"/>
          <p:nvPr/>
        </p:nvSpPr>
        <p:spPr>
          <a:xfrm>
            <a:off x="8116095" y="4166592"/>
            <a:ext cx="1436329" cy="1242114"/>
          </a:xfrm>
          <a:prstGeom prst="ellipse">
            <a:avLst/>
          </a:prstGeom>
          <a:noFill/>
          <a:ln w="19050">
            <a:solidFill>
              <a:schemeClr val="tx1"/>
            </a:solidFill>
          </a:ln>
        </p:spPr>
        <p:txBody>
          <a:bodyPr wrap="none" rtlCol="0">
            <a:spAutoFit/>
          </a:bodyPr>
          <a:lstStyle/>
          <a:p>
            <a:pPr algn="ctr"/>
            <a:r>
              <a:rPr lang="en-GB" sz="2570" dirty="0" err="1"/>
              <a:t>IssueE</a:t>
            </a:r>
            <a:endParaRPr lang="en-GB" sz="2570" dirty="0"/>
          </a:p>
          <a:p>
            <a:pPr algn="ctr"/>
            <a:r>
              <a:rPr lang="en-GB" sz="2570" dirty="0"/>
              <a:t>1B</a:t>
            </a:r>
            <a:endParaRPr lang="en-GB" sz="2570" b="1" dirty="0"/>
          </a:p>
        </p:txBody>
      </p:sp>
      <p:sp>
        <p:nvSpPr>
          <p:cNvPr id="32" name="TextBox 31">
            <a:extLst>
              <a:ext uri="{FF2B5EF4-FFF2-40B4-BE49-F238E27FC236}">
                <a16:creationId xmlns:a16="http://schemas.microsoft.com/office/drawing/2014/main" id="{7E2D677A-97C7-4A0E-8C38-CF280585963B}"/>
              </a:ext>
            </a:extLst>
          </p:cNvPr>
          <p:cNvSpPr txBox="1"/>
          <p:nvPr/>
        </p:nvSpPr>
        <p:spPr>
          <a:xfrm>
            <a:off x="8107029" y="6113076"/>
            <a:ext cx="1436329" cy="1242114"/>
          </a:xfrm>
          <a:prstGeom prst="ellipse">
            <a:avLst/>
          </a:prstGeom>
          <a:noFill/>
          <a:ln w="19050">
            <a:solidFill>
              <a:schemeClr val="tx1"/>
            </a:solidFill>
          </a:ln>
        </p:spPr>
        <p:txBody>
          <a:bodyPr wrap="none" rtlCol="0">
            <a:spAutoFit/>
          </a:bodyPr>
          <a:lstStyle/>
          <a:p>
            <a:pPr algn="ctr"/>
            <a:r>
              <a:rPr lang="en-GB" sz="2570" dirty="0" err="1"/>
              <a:t>IssueE</a:t>
            </a:r>
            <a:endParaRPr lang="en-GB" sz="2570" dirty="0"/>
          </a:p>
          <a:p>
            <a:pPr algn="ctr"/>
            <a:r>
              <a:rPr lang="en-GB" sz="2570" dirty="0"/>
              <a:t>2B</a:t>
            </a:r>
          </a:p>
        </p:txBody>
      </p:sp>
      <p:cxnSp>
        <p:nvCxnSpPr>
          <p:cNvPr id="33" name="Connector: Curved 32">
            <a:extLst>
              <a:ext uri="{FF2B5EF4-FFF2-40B4-BE49-F238E27FC236}">
                <a16:creationId xmlns:a16="http://schemas.microsoft.com/office/drawing/2014/main" id="{2A0DA317-3A28-45F7-999C-918D6CB8AD75}"/>
              </a:ext>
            </a:extLst>
          </p:cNvPr>
          <p:cNvCxnSpPr>
            <a:cxnSpLocks/>
            <a:stCxn id="29" idx="2"/>
            <a:endCxn id="4" idx="6"/>
          </p:cNvCxnSpPr>
          <p:nvPr/>
        </p:nvCxnSpPr>
        <p:spPr>
          <a:xfrm rot="10800000">
            <a:off x="2182932" y="4815281"/>
            <a:ext cx="557672" cy="12700"/>
          </a:xfrm>
          <a:prstGeom prst="curvedConnector3">
            <a:avLst>
              <a:gd name="adj1" fmla="val 50000"/>
            </a:avLst>
          </a:prstGeom>
          <a:ln w="28575">
            <a:solidFill>
              <a:schemeClr val="tx1"/>
            </a:solidFill>
            <a:prstDash val="sysDot"/>
            <a:tailEnd type="triangle" w="lg" len="lg"/>
          </a:ln>
        </p:spPr>
        <p:style>
          <a:lnRef idx="1">
            <a:schemeClr val="accent1"/>
          </a:lnRef>
          <a:fillRef idx="0">
            <a:schemeClr val="accent1"/>
          </a:fillRef>
          <a:effectRef idx="0">
            <a:schemeClr val="accent1"/>
          </a:effectRef>
          <a:fontRef idx="minor">
            <a:schemeClr val="tx1"/>
          </a:fontRef>
        </p:style>
      </p:cxnSp>
      <p:cxnSp>
        <p:nvCxnSpPr>
          <p:cNvPr id="36" name="Connector: Curved 35">
            <a:extLst>
              <a:ext uri="{FF2B5EF4-FFF2-40B4-BE49-F238E27FC236}">
                <a16:creationId xmlns:a16="http://schemas.microsoft.com/office/drawing/2014/main" id="{190B3604-392D-4F67-A671-957AA838502C}"/>
              </a:ext>
            </a:extLst>
          </p:cNvPr>
          <p:cNvCxnSpPr>
            <a:cxnSpLocks/>
            <a:stCxn id="30" idx="2"/>
            <a:endCxn id="6" idx="6"/>
          </p:cNvCxnSpPr>
          <p:nvPr/>
        </p:nvCxnSpPr>
        <p:spPr>
          <a:xfrm rot="10800000">
            <a:off x="2203569" y="6688506"/>
            <a:ext cx="569068" cy="12700"/>
          </a:xfrm>
          <a:prstGeom prst="curvedConnector3">
            <a:avLst>
              <a:gd name="adj1" fmla="val 50000"/>
            </a:avLst>
          </a:prstGeom>
          <a:ln w="28575">
            <a:solidFill>
              <a:schemeClr val="tx1"/>
            </a:solidFill>
            <a:prstDash val="sysDot"/>
            <a:tailEnd type="triangle" w="lg" len="lg"/>
          </a:ln>
        </p:spPr>
        <p:style>
          <a:lnRef idx="1">
            <a:schemeClr val="accent1"/>
          </a:lnRef>
          <a:fillRef idx="0">
            <a:schemeClr val="accent1"/>
          </a:fillRef>
          <a:effectRef idx="0">
            <a:schemeClr val="accent1"/>
          </a:effectRef>
          <a:fontRef idx="minor">
            <a:schemeClr val="tx1"/>
          </a:fontRef>
        </p:style>
      </p:cxnSp>
      <p:cxnSp>
        <p:nvCxnSpPr>
          <p:cNvPr id="39" name="Connector: Curved 38">
            <a:extLst>
              <a:ext uri="{FF2B5EF4-FFF2-40B4-BE49-F238E27FC236}">
                <a16:creationId xmlns:a16="http://schemas.microsoft.com/office/drawing/2014/main" id="{07EF177B-1D88-49C2-A8BA-7D03BD2E6D0F}"/>
              </a:ext>
            </a:extLst>
          </p:cNvPr>
          <p:cNvCxnSpPr>
            <a:cxnSpLocks/>
            <a:stCxn id="31" idx="6"/>
            <a:endCxn id="5" idx="2"/>
          </p:cNvCxnSpPr>
          <p:nvPr/>
        </p:nvCxnSpPr>
        <p:spPr>
          <a:xfrm>
            <a:off x="9552424" y="4787649"/>
            <a:ext cx="577354" cy="3675"/>
          </a:xfrm>
          <a:prstGeom prst="curvedConnector3">
            <a:avLst>
              <a:gd name="adj1" fmla="val 50000"/>
            </a:avLst>
          </a:prstGeom>
          <a:ln w="28575">
            <a:solidFill>
              <a:schemeClr val="tx1"/>
            </a:solidFill>
            <a:prstDash val="sysDot"/>
            <a:tailEnd type="triangle" w="lg" len="lg"/>
          </a:ln>
        </p:spPr>
        <p:style>
          <a:lnRef idx="1">
            <a:schemeClr val="accent1"/>
          </a:lnRef>
          <a:fillRef idx="0">
            <a:schemeClr val="accent1"/>
          </a:fillRef>
          <a:effectRef idx="0">
            <a:schemeClr val="accent1"/>
          </a:effectRef>
          <a:fontRef idx="minor">
            <a:schemeClr val="tx1"/>
          </a:fontRef>
        </p:style>
      </p:cxnSp>
      <p:cxnSp>
        <p:nvCxnSpPr>
          <p:cNvPr id="42" name="Connector: Curved 41">
            <a:extLst>
              <a:ext uri="{FF2B5EF4-FFF2-40B4-BE49-F238E27FC236}">
                <a16:creationId xmlns:a16="http://schemas.microsoft.com/office/drawing/2014/main" id="{1750E2CD-6BE7-4E03-A519-6B7B5F985BBB}"/>
              </a:ext>
            </a:extLst>
          </p:cNvPr>
          <p:cNvCxnSpPr>
            <a:cxnSpLocks/>
            <a:stCxn id="32" idx="6"/>
            <a:endCxn id="7" idx="2"/>
          </p:cNvCxnSpPr>
          <p:nvPr/>
        </p:nvCxnSpPr>
        <p:spPr>
          <a:xfrm>
            <a:off x="9543358" y="6734133"/>
            <a:ext cx="577353" cy="12700"/>
          </a:xfrm>
          <a:prstGeom prst="curvedConnector3">
            <a:avLst>
              <a:gd name="adj1" fmla="val 50000"/>
            </a:avLst>
          </a:prstGeom>
          <a:ln w="28575">
            <a:solidFill>
              <a:schemeClr val="tx1"/>
            </a:solidFill>
            <a:prstDash val="sysDot"/>
            <a:tailEnd type="triangle" w="lg" len="lg"/>
          </a:ln>
        </p:spPr>
        <p:style>
          <a:lnRef idx="1">
            <a:schemeClr val="accent1"/>
          </a:lnRef>
          <a:fillRef idx="0">
            <a:schemeClr val="accent1"/>
          </a:fillRef>
          <a:effectRef idx="0">
            <a:schemeClr val="accent1"/>
          </a:effectRef>
          <a:fontRef idx="minor">
            <a:schemeClr val="tx1"/>
          </a:fontRef>
        </p:style>
      </p:cxnSp>
      <p:cxnSp>
        <p:nvCxnSpPr>
          <p:cNvPr id="47" name="Connector: Curved 46">
            <a:extLst>
              <a:ext uri="{FF2B5EF4-FFF2-40B4-BE49-F238E27FC236}">
                <a16:creationId xmlns:a16="http://schemas.microsoft.com/office/drawing/2014/main" id="{62992746-A5C2-42C7-AB80-07FAEF3D12C1}"/>
              </a:ext>
            </a:extLst>
          </p:cNvPr>
          <p:cNvCxnSpPr>
            <a:cxnSpLocks/>
            <a:stCxn id="5" idx="4"/>
            <a:endCxn id="7" idx="0"/>
          </p:cNvCxnSpPr>
          <p:nvPr/>
        </p:nvCxnSpPr>
        <p:spPr>
          <a:xfrm rot="5400000">
            <a:off x="10586609" y="5758195"/>
            <a:ext cx="700695" cy="9067"/>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50" name="Connector: Curved 49">
            <a:extLst>
              <a:ext uri="{FF2B5EF4-FFF2-40B4-BE49-F238E27FC236}">
                <a16:creationId xmlns:a16="http://schemas.microsoft.com/office/drawing/2014/main" id="{41DC51D0-B2E2-4477-87B1-65F8AE17D001}"/>
              </a:ext>
            </a:extLst>
          </p:cNvPr>
          <p:cNvCxnSpPr>
            <a:cxnSpLocks/>
            <a:stCxn id="29" idx="6"/>
            <a:endCxn id="8" idx="6"/>
          </p:cNvCxnSpPr>
          <p:nvPr/>
        </p:nvCxnSpPr>
        <p:spPr>
          <a:xfrm flipV="1">
            <a:off x="4176933" y="2989288"/>
            <a:ext cx="515150" cy="1825993"/>
          </a:xfrm>
          <a:prstGeom prst="curvedConnector3">
            <a:avLst>
              <a:gd name="adj1" fmla="val 144375"/>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54" name="Connector: Curved 53">
            <a:extLst>
              <a:ext uri="{FF2B5EF4-FFF2-40B4-BE49-F238E27FC236}">
                <a16:creationId xmlns:a16="http://schemas.microsoft.com/office/drawing/2014/main" id="{6F0A0527-247E-4D4F-AF07-EBD0A2DBF72F}"/>
              </a:ext>
            </a:extLst>
          </p:cNvPr>
          <p:cNvCxnSpPr>
            <a:cxnSpLocks/>
            <a:stCxn id="30" idx="6"/>
            <a:endCxn id="8" idx="6"/>
          </p:cNvCxnSpPr>
          <p:nvPr/>
        </p:nvCxnSpPr>
        <p:spPr>
          <a:xfrm flipV="1">
            <a:off x="4208966" y="2989288"/>
            <a:ext cx="483117" cy="3699218"/>
          </a:xfrm>
          <a:prstGeom prst="curvedConnector3">
            <a:avLst>
              <a:gd name="adj1" fmla="val 147318"/>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57" name="Connector: Curved 56">
            <a:extLst>
              <a:ext uri="{FF2B5EF4-FFF2-40B4-BE49-F238E27FC236}">
                <a16:creationId xmlns:a16="http://schemas.microsoft.com/office/drawing/2014/main" id="{D54A1E6D-DC0A-47ED-A411-BF9CD531B79B}"/>
              </a:ext>
            </a:extLst>
          </p:cNvPr>
          <p:cNvCxnSpPr>
            <a:cxnSpLocks/>
            <a:stCxn id="32" idx="2"/>
            <a:endCxn id="9" idx="2"/>
          </p:cNvCxnSpPr>
          <p:nvPr/>
        </p:nvCxnSpPr>
        <p:spPr>
          <a:xfrm rot="10800000">
            <a:off x="7532007" y="2989289"/>
            <a:ext cx="575023" cy="3744845"/>
          </a:xfrm>
          <a:prstGeom prst="curvedConnector3">
            <a:avLst>
              <a:gd name="adj1" fmla="val 139755"/>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68" name="Connector: Curved 67">
            <a:extLst>
              <a:ext uri="{FF2B5EF4-FFF2-40B4-BE49-F238E27FC236}">
                <a16:creationId xmlns:a16="http://schemas.microsoft.com/office/drawing/2014/main" id="{DB83C886-882C-4AAE-942F-0B619E25E07E}"/>
              </a:ext>
            </a:extLst>
          </p:cNvPr>
          <p:cNvCxnSpPr>
            <a:cxnSpLocks/>
            <a:stCxn id="31" idx="2"/>
            <a:endCxn id="9" idx="2"/>
          </p:cNvCxnSpPr>
          <p:nvPr/>
        </p:nvCxnSpPr>
        <p:spPr>
          <a:xfrm rot="10800000">
            <a:off x="7532007" y="2989289"/>
            <a:ext cx="584089" cy="1798361"/>
          </a:xfrm>
          <a:prstGeom prst="curvedConnector3">
            <a:avLst>
              <a:gd name="adj1" fmla="val 139138"/>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103" name="TextBox 102">
            <a:extLst>
              <a:ext uri="{FF2B5EF4-FFF2-40B4-BE49-F238E27FC236}">
                <a16:creationId xmlns:a16="http://schemas.microsoft.com/office/drawing/2014/main" id="{62683CF5-D9C7-4B04-9DF6-50576A3EA5A3}"/>
              </a:ext>
            </a:extLst>
          </p:cNvPr>
          <p:cNvSpPr txBox="1"/>
          <p:nvPr/>
        </p:nvSpPr>
        <p:spPr>
          <a:xfrm>
            <a:off x="4858783" y="520319"/>
            <a:ext cx="2464136" cy="487826"/>
          </a:xfrm>
          <a:prstGeom prst="rect">
            <a:avLst/>
          </a:prstGeom>
          <a:noFill/>
        </p:spPr>
        <p:txBody>
          <a:bodyPr wrap="none" rtlCol="0">
            <a:spAutoFit/>
          </a:bodyPr>
          <a:lstStyle/>
          <a:p>
            <a:r>
              <a:rPr lang="en-GB" sz="2570" dirty="0"/>
              <a:t>transformed into</a:t>
            </a:r>
          </a:p>
        </p:txBody>
      </p:sp>
      <p:sp>
        <p:nvSpPr>
          <p:cNvPr id="137" name="TextBox 136">
            <a:extLst>
              <a:ext uri="{FF2B5EF4-FFF2-40B4-BE49-F238E27FC236}">
                <a16:creationId xmlns:a16="http://schemas.microsoft.com/office/drawing/2014/main" id="{A9417C24-D9D8-4EBF-B520-BB30296428A4}"/>
              </a:ext>
            </a:extLst>
          </p:cNvPr>
          <p:cNvSpPr txBox="1"/>
          <p:nvPr/>
        </p:nvSpPr>
        <p:spPr>
          <a:xfrm>
            <a:off x="1539068" y="5467923"/>
            <a:ext cx="1404552" cy="487826"/>
          </a:xfrm>
          <a:prstGeom prst="rect">
            <a:avLst/>
          </a:prstGeom>
          <a:noFill/>
        </p:spPr>
        <p:txBody>
          <a:bodyPr wrap="none" rtlCol="0">
            <a:spAutoFit/>
          </a:bodyPr>
          <a:lstStyle/>
          <a:p>
            <a:r>
              <a:rPr lang="en-GB" sz="2570" dirty="0"/>
              <a:t>precedes</a:t>
            </a:r>
          </a:p>
        </p:txBody>
      </p:sp>
      <p:sp>
        <p:nvSpPr>
          <p:cNvPr id="138" name="TextBox 137">
            <a:extLst>
              <a:ext uri="{FF2B5EF4-FFF2-40B4-BE49-F238E27FC236}">
                <a16:creationId xmlns:a16="http://schemas.microsoft.com/office/drawing/2014/main" id="{4730A276-A860-4F38-B969-32806A0FE333}"/>
              </a:ext>
            </a:extLst>
          </p:cNvPr>
          <p:cNvSpPr txBox="1"/>
          <p:nvPr/>
        </p:nvSpPr>
        <p:spPr>
          <a:xfrm>
            <a:off x="9331893" y="5467923"/>
            <a:ext cx="1400192" cy="487826"/>
          </a:xfrm>
          <a:prstGeom prst="rect">
            <a:avLst/>
          </a:prstGeom>
          <a:noFill/>
        </p:spPr>
        <p:txBody>
          <a:bodyPr wrap="none" rtlCol="0">
            <a:spAutoFit/>
          </a:bodyPr>
          <a:lstStyle/>
          <a:p>
            <a:r>
              <a:rPr lang="en-GB" sz="2570" dirty="0"/>
              <a:t>precedes</a:t>
            </a:r>
          </a:p>
        </p:txBody>
      </p:sp>
      <p:sp>
        <p:nvSpPr>
          <p:cNvPr id="162" name="TextBox 161">
            <a:extLst>
              <a:ext uri="{FF2B5EF4-FFF2-40B4-BE49-F238E27FC236}">
                <a16:creationId xmlns:a16="http://schemas.microsoft.com/office/drawing/2014/main" id="{668F8D0B-975F-46B9-9A56-47132BE292F5}"/>
              </a:ext>
            </a:extLst>
          </p:cNvPr>
          <p:cNvSpPr txBox="1"/>
          <p:nvPr/>
        </p:nvSpPr>
        <p:spPr>
          <a:xfrm>
            <a:off x="2701974" y="3653909"/>
            <a:ext cx="2087431" cy="487826"/>
          </a:xfrm>
          <a:prstGeom prst="rect">
            <a:avLst/>
          </a:prstGeom>
          <a:noFill/>
        </p:spPr>
        <p:txBody>
          <a:bodyPr wrap="none" rtlCol="0">
            <a:spAutoFit/>
          </a:bodyPr>
          <a:lstStyle/>
          <a:p>
            <a:r>
              <a:rPr lang="en-GB" sz="2570" dirty="0"/>
              <a:t>aggregated by</a:t>
            </a:r>
          </a:p>
        </p:txBody>
      </p:sp>
      <p:sp>
        <p:nvSpPr>
          <p:cNvPr id="163" name="TextBox 162">
            <a:extLst>
              <a:ext uri="{FF2B5EF4-FFF2-40B4-BE49-F238E27FC236}">
                <a16:creationId xmlns:a16="http://schemas.microsoft.com/office/drawing/2014/main" id="{99484F8A-8AEF-4726-BED1-555BE2C229D4}"/>
              </a:ext>
            </a:extLst>
          </p:cNvPr>
          <p:cNvSpPr txBox="1"/>
          <p:nvPr/>
        </p:nvSpPr>
        <p:spPr>
          <a:xfrm>
            <a:off x="7326267" y="3652580"/>
            <a:ext cx="2071849" cy="487826"/>
          </a:xfrm>
          <a:prstGeom prst="rect">
            <a:avLst/>
          </a:prstGeom>
          <a:noFill/>
        </p:spPr>
        <p:txBody>
          <a:bodyPr wrap="none" rtlCol="0">
            <a:spAutoFit/>
          </a:bodyPr>
          <a:lstStyle/>
          <a:p>
            <a:r>
              <a:rPr lang="en-GB" sz="2570" dirty="0"/>
              <a:t>aggregated by</a:t>
            </a:r>
          </a:p>
        </p:txBody>
      </p:sp>
      <p:sp>
        <p:nvSpPr>
          <p:cNvPr id="164" name="TextBox 163">
            <a:extLst>
              <a:ext uri="{FF2B5EF4-FFF2-40B4-BE49-F238E27FC236}">
                <a16:creationId xmlns:a16="http://schemas.microsoft.com/office/drawing/2014/main" id="{220FA1B7-640D-431D-949B-54902712A4B2}"/>
              </a:ext>
            </a:extLst>
          </p:cNvPr>
          <p:cNvSpPr txBox="1"/>
          <p:nvPr/>
        </p:nvSpPr>
        <p:spPr>
          <a:xfrm>
            <a:off x="4071763" y="7677011"/>
            <a:ext cx="1820178" cy="487826"/>
          </a:xfrm>
          <a:prstGeom prst="rect">
            <a:avLst/>
          </a:prstGeom>
          <a:noFill/>
          <a:ln w="19050">
            <a:solidFill>
              <a:schemeClr val="tx1"/>
            </a:solidFill>
          </a:ln>
        </p:spPr>
        <p:txBody>
          <a:bodyPr wrap="none" rtlCol="0">
            <a:spAutoFit/>
          </a:bodyPr>
          <a:lstStyle/>
          <a:p>
            <a:r>
              <a:rPr lang="en-GB" sz="2570" dirty="0" err="1"/>
              <a:t>AggregateM</a:t>
            </a:r>
            <a:endParaRPr lang="en-GB" sz="2570" dirty="0"/>
          </a:p>
        </p:txBody>
      </p:sp>
      <p:cxnSp>
        <p:nvCxnSpPr>
          <p:cNvPr id="169" name="Connector: Curved 168">
            <a:extLst>
              <a:ext uri="{FF2B5EF4-FFF2-40B4-BE49-F238E27FC236}">
                <a16:creationId xmlns:a16="http://schemas.microsoft.com/office/drawing/2014/main" id="{782B204A-17F5-4735-9432-F4DDA023617D}"/>
              </a:ext>
            </a:extLst>
          </p:cNvPr>
          <p:cNvCxnSpPr>
            <a:cxnSpLocks/>
            <a:stCxn id="8" idx="6"/>
            <a:endCxn id="164" idx="0"/>
          </p:cNvCxnSpPr>
          <p:nvPr/>
        </p:nvCxnSpPr>
        <p:spPr>
          <a:xfrm>
            <a:off x="4692083" y="2989288"/>
            <a:ext cx="289769" cy="4687723"/>
          </a:xfrm>
          <a:prstGeom prst="curvedConnector2">
            <a:avLst/>
          </a:prstGeom>
          <a:ln w="28575">
            <a:solidFill>
              <a:schemeClr val="tx1"/>
            </a:solidFill>
            <a:prstDash val="sysDot"/>
            <a:tailEnd type="triangle" w="lg" len="lg"/>
          </a:ln>
        </p:spPr>
        <p:style>
          <a:lnRef idx="1">
            <a:schemeClr val="accent1"/>
          </a:lnRef>
          <a:fillRef idx="0">
            <a:schemeClr val="accent1"/>
          </a:fillRef>
          <a:effectRef idx="0">
            <a:schemeClr val="accent1"/>
          </a:effectRef>
          <a:fontRef idx="minor">
            <a:schemeClr val="tx1"/>
          </a:fontRef>
        </p:style>
      </p:cxnSp>
      <p:cxnSp>
        <p:nvCxnSpPr>
          <p:cNvPr id="173" name="Connector: Curved 172">
            <a:extLst>
              <a:ext uri="{FF2B5EF4-FFF2-40B4-BE49-F238E27FC236}">
                <a16:creationId xmlns:a16="http://schemas.microsoft.com/office/drawing/2014/main" id="{D3C7791B-CCAB-46A5-8A00-85741EE7865C}"/>
              </a:ext>
            </a:extLst>
          </p:cNvPr>
          <p:cNvCxnSpPr>
            <a:cxnSpLocks/>
            <a:stCxn id="9" idx="2"/>
            <a:endCxn id="46" idx="0"/>
          </p:cNvCxnSpPr>
          <p:nvPr/>
        </p:nvCxnSpPr>
        <p:spPr>
          <a:xfrm rot="10800000" flipV="1">
            <a:off x="7138346" y="2989287"/>
            <a:ext cx="393661" cy="4687525"/>
          </a:xfrm>
          <a:prstGeom prst="curvedConnector2">
            <a:avLst/>
          </a:prstGeom>
          <a:ln w="28575">
            <a:solidFill>
              <a:schemeClr val="tx1"/>
            </a:solidFill>
            <a:prstDash val="sysDot"/>
            <a:tailEnd type="triangle" w="lg" len="lg"/>
          </a:ln>
        </p:spPr>
        <p:style>
          <a:lnRef idx="1">
            <a:schemeClr val="accent1"/>
          </a:lnRef>
          <a:fillRef idx="0">
            <a:schemeClr val="accent1"/>
          </a:fillRef>
          <a:effectRef idx="0">
            <a:schemeClr val="accent1"/>
          </a:effectRef>
          <a:fontRef idx="minor">
            <a:schemeClr val="tx1"/>
          </a:fontRef>
        </p:style>
      </p:cxnSp>
      <p:cxnSp>
        <p:nvCxnSpPr>
          <p:cNvPr id="176" name="Connector: Curved 175">
            <a:extLst>
              <a:ext uri="{FF2B5EF4-FFF2-40B4-BE49-F238E27FC236}">
                <a16:creationId xmlns:a16="http://schemas.microsoft.com/office/drawing/2014/main" id="{F51E4C54-CDE5-4A78-91F4-1E2097B62AFD}"/>
              </a:ext>
            </a:extLst>
          </p:cNvPr>
          <p:cNvCxnSpPr>
            <a:cxnSpLocks/>
            <a:stCxn id="29" idx="6"/>
            <a:endCxn id="164" idx="0"/>
          </p:cNvCxnSpPr>
          <p:nvPr/>
        </p:nvCxnSpPr>
        <p:spPr>
          <a:xfrm>
            <a:off x="4176933" y="4815281"/>
            <a:ext cx="804919" cy="2861730"/>
          </a:xfrm>
          <a:prstGeom prst="curvedConnector2">
            <a:avLst/>
          </a:prstGeom>
          <a:ln w="28575">
            <a:solidFill>
              <a:schemeClr val="tx1"/>
            </a:solidFill>
            <a:prstDash val="sysDot"/>
            <a:tailEnd type="triangle" w="lg" len="lg"/>
          </a:ln>
        </p:spPr>
        <p:style>
          <a:lnRef idx="1">
            <a:schemeClr val="accent1"/>
          </a:lnRef>
          <a:fillRef idx="0">
            <a:schemeClr val="accent1"/>
          </a:fillRef>
          <a:effectRef idx="0">
            <a:schemeClr val="accent1"/>
          </a:effectRef>
          <a:fontRef idx="minor">
            <a:schemeClr val="tx1"/>
          </a:fontRef>
        </p:style>
      </p:cxnSp>
      <p:cxnSp>
        <p:nvCxnSpPr>
          <p:cNvPr id="179" name="Connector: Curved 178">
            <a:extLst>
              <a:ext uri="{FF2B5EF4-FFF2-40B4-BE49-F238E27FC236}">
                <a16:creationId xmlns:a16="http://schemas.microsoft.com/office/drawing/2014/main" id="{C1C2B8DF-6B8B-4CE9-9C84-F28D43E6821A}"/>
              </a:ext>
            </a:extLst>
          </p:cNvPr>
          <p:cNvCxnSpPr>
            <a:cxnSpLocks/>
            <a:stCxn id="31" idx="2"/>
            <a:endCxn id="46" idx="0"/>
          </p:cNvCxnSpPr>
          <p:nvPr/>
        </p:nvCxnSpPr>
        <p:spPr>
          <a:xfrm rot="10800000" flipV="1">
            <a:off x="7138345" y="4787649"/>
            <a:ext cx="977750" cy="2889164"/>
          </a:xfrm>
          <a:prstGeom prst="curvedConnector2">
            <a:avLst/>
          </a:prstGeom>
          <a:ln w="28575">
            <a:solidFill>
              <a:schemeClr val="tx1"/>
            </a:solidFill>
            <a:prstDash val="sysDot"/>
            <a:tailEnd type="triangle" w="lg" len="lg"/>
          </a:ln>
        </p:spPr>
        <p:style>
          <a:lnRef idx="1">
            <a:schemeClr val="accent1"/>
          </a:lnRef>
          <a:fillRef idx="0">
            <a:schemeClr val="accent1"/>
          </a:fillRef>
          <a:effectRef idx="0">
            <a:schemeClr val="accent1"/>
          </a:effectRef>
          <a:fontRef idx="minor">
            <a:schemeClr val="tx1"/>
          </a:fontRef>
        </p:style>
      </p:cxnSp>
      <p:cxnSp>
        <p:nvCxnSpPr>
          <p:cNvPr id="182" name="Connector: Curved 181">
            <a:extLst>
              <a:ext uri="{FF2B5EF4-FFF2-40B4-BE49-F238E27FC236}">
                <a16:creationId xmlns:a16="http://schemas.microsoft.com/office/drawing/2014/main" id="{8D0157DD-7263-4547-A031-F82292409B46}"/>
              </a:ext>
            </a:extLst>
          </p:cNvPr>
          <p:cNvCxnSpPr>
            <a:cxnSpLocks/>
            <a:stCxn id="30" idx="6"/>
            <a:endCxn id="164" idx="0"/>
          </p:cNvCxnSpPr>
          <p:nvPr/>
        </p:nvCxnSpPr>
        <p:spPr>
          <a:xfrm>
            <a:off x="4208966" y="6688506"/>
            <a:ext cx="772886" cy="988505"/>
          </a:xfrm>
          <a:prstGeom prst="curvedConnector2">
            <a:avLst/>
          </a:prstGeom>
          <a:ln w="28575">
            <a:solidFill>
              <a:schemeClr val="tx1"/>
            </a:solidFill>
            <a:prstDash val="sysDot"/>
            <a:tailEnd type="triangle" w="lg" len="lg"/>
          </a:ln>
        </p:spPr>
        <p:style>
          <a:lnRef idx="1">
            <a:schemeClr val="accent1"/>
          </a:lnRef>
          <a:fillRef idx="0">
            <a:schemeClr val="accent1"/>
          </a:fillRef>
          <a:effectRef idx="0">
            <a:schemeClr val="accent1"/>
          </a:effectRef>
          <a:fontRef idx="minor">
            <a:schemeClr val="tx1"/>
          </a:fontRef>
        </p:style>
      </p:cxnSp>
      <p:cxnSp>
        <p:nvCxnSpPr>
          <p:cNvPr id="185" name="Connector: Curved 184">
            <a:extLst>
              <a:ext uri="{FF2B5EF4-FFF2-40B4-BE49-F238E27FC236}">
                <a16:creationId xmlns:a16="http://schemas.microsoft.com/office/drawing/2014/main" id="{C1C0B88F-A6FE-4FA3-8AAF-52B8D071A5BC}"/>
              </a:ext>
            </a:extLst>
          </p:cNvPr>
          <p:cNvCxnSpPr>
            <a:cxnSpLocks/>
            <a:stCxn id="32" idx="2"/>
            <a:endCxn id="46" idx="0"/>
          </p:cNvCxnSpPr>
          <p:nvPr/>
        </p:nvCxnSpPr>
        <p:spPr>
          <a:xfrm rot="10800000" flipV="1">
            <a:off x="7138345" y="6734133"/>
            <a:ext cx="968684" cy="942680"/>
          </a:xfrm>
          <a:prstGeom prst="curvedConnector2">
            <a:avLst/>
          </a:prstGeom>
          <a:ln w="28575">
            <a:solidFill>
              <a:schemeClr val="tx1"/>
            </a:solidFill>
            <a:prstDash val="sysDot"/>
            <a:tailEnd type="triangle" w="lg" len="lg"/>
          </a:ln>
        </p:spPr>
        <p:style>
          <a:lnRef idx="1">
            <a:schemeClr val="accent1"/>
          </a:lnRef>
          <a:fillRef idx="0">
            <a:schemeClr val="accent1"/>
          </a:fillRef>
          <a:effectRef idx="0">
            <a:schemeClr val="accent1"/>
          </a:effectRef>
          <a:fontRef idx="minor">
            <a:schemeClr val="tx1"/>
          </a:fontRef>
        </p:style>
      </p:cxnSp>
      <p:sp>
        <p:nvSpPr>
          <p:cNvPr id="46" name="TextBox 45">
            <a:extLst>
              <a:ext uri="{FF2B5EF4-FFF2-40B4-BE49-F238E27FC236}">
                <a16:creationId xmlns:a16="http://schemas.microsoft.com/office/drawing/2014/main" id="{832707FD-C989-4347-A2FA-C706920F57B1}"/>
              </a:ext>
            </a:extLst>
          </p:cNvPr>
          <p:cNvSpPr txBox="1"/>
          <p:nvPr/>
        </p:nvSpPr>
        <p:spPr>
          <a:xfrm>
            <a:off x="6228256" y="7676813"/>
            <a:ext cx="1820178" cy="487826"/>
          </a:xfrm>
          <a:prstGeom prst="rect">
            <a:avLst/>
          </a:prstGeom>
          <a:noFill/>
          <a:ln w="19050">
            <a:solidFill>
              <a:schemeClr val="tx1"/>
            </a:solidFill>
          </a:ln>
        </p:spPr>
        <p:txBody>
          <a:bodyPr wrap="none" rtlCol="0">
            <a:spAutoFit/>
          </a:bodyPr>
          <a:lstStyle/>
          <a:p>
            <a:r>
              <a:rPr lang="en-GB" sz="2570" dirty="0" err="1"/>
              <a:t>AggregateM</a:t>
            </a:r>
            <a:endParaRPr lang="en-GB" sz="2570" dirty="0"/>
          </a:p>
        </p:txBody>
      </p:sp>
      <p:sp>
        <p:nvSpPr>
          <p:cNvPr id="43" name="Slide Number Placeholder 2">
            <a:extLst>
              <a:ext uri="{FF2B5EF4-FFF2-40B4-BE49-F238E27FC236}">
                <a16:creationId xmlns:a16="http://schemas.microsoft.com/office/drawing/2014/main" id="{3C5E4063-0A5F-4F64-B7AB-8C85B0B37489}"/>
              </a:ext>
            </a:extLst>
          </p:cNvPr>
          <p:cNvSpPr txBox="1">
            <a:spLocks/>
          </p:cNvSpPr>
          <p:nvPr/>
        </p:nvSpPr>
        <p:spPr>
          <a:xfrm>
            <a:off x="341572" y="8953505"/>
            <a:ext cx="474404" cy="501645"/>
          </a:xfrm>
        </p:spPr>
        <p:txBody>
          <a:bodyPr anchor="ctr" anchorCtr="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6B918772-37A3-47DC-BE01-33CAE9FCB74A}" type="slidenum">
              <a:rPr lang="en-US" sz="1494" b="1" smtClean="0">
                <a:solidFill>
                  <a:schemeClr val="bg1"/>
                </a:solidFill>
                <a:latin typeface="Calibri" panose="020F0502020204030204" pitchFamily="34" charset="0"/>
              </a:rPr>
              <a:pPr algn="ctr"/>
              <a:t>21</a:t>
            </a:fld>
            <a:endParaRPr lang="en-US" sz="1494" b="1" dirty="0">
              <a:solidFill>
                <a:schemeClr val="bg1"/>
              </a:solidFill>
              <a:latin typeface="Calibri" panose="020F0502020204030204" pitchFamily="34" charset="0"/>
            </a:endParaRPr>
          </a:p>
        </p:txBody>
      </p:sp>
      <p:sp>
        <p:nvSpPr>
          <p:cNvPr id="44" name="Date Placeholder 1">
            <a:extLst>
              <a:ext uri="{FF2B5EF4-FFF2-40B4-BE49-F238E27FC236}">
                <a16:creationId xmlns:a16="http://schemas.microsoft.com/office/drawing/2014/main" id="{32D728F2-99F7-4E80-9703-C35F0069189C}"/>
              </a:ext>
            </a:extLst>
          </p:cNvPr>
          <p:cNvSpPr>
            <a:spLocks noGrp="1"/>
          </p:cNvSpPr>
          <p:nvPr>
            <p:ph type="dt" sz="half" idx="10"/>
          </p:nvPr>
        </p:nvSpPr>
        <p:spPr>
          <a:xfrm>
            <a:off x="9393200" y="9010651"/>
            <a:ext cx="3344904" cy="501645"/>
          </a:xfrm>
        </p:spPr>
        <p:txBody>
          <a:bodyPr/>
          <a:lstStyle/>
          <a:p>
            <a:fld id="{E001E81F-CAD3-412B-8E6F-53481B321DC6}" type="datetime4">
              <a:rPr lang="en-US" smtClean="0"/>
              <a:t>January 27, 2019</a:t>
            </a:fld>
            <a:endParaRPr lang="en-US" dirty="0"/>
          </a:p>
        </p:txBody>
      </p:sp>
    </p:spTree>
    <p:extLst>
      <p:ext uri="{BB962C8B-B14F-4D97-AF65-F5344CB8AC3E}">
        <p14:creationId xmlns:p14="http://schemas.microsoft.com/office/powerpoint/2010/main" val="35916560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46C7159-1266-4949-B9A5-BAEC6C1017F1}"/>
              </a:ext>
            </a:extLst>
          </p:cNvPr>
          <p:cNvSpPr>
            <a:spLocks noGrp="1"/>
          </p:cNvSpPr>
          <p:nvPr>
            <p:ph type="dt" sz="half" idx="10"/>
          </p:nvPr>
        </p:nvSpPr>
        <p:spPr/>
        <p:txBody>
          <a:bodyPr/>
          <a:lstStyle/>
          <a:p>
            <a:fld id="{E001E81F-CAD3-412B-8E6F-53481B321DC6}" type="datetime4">
              <a:rPr lang="en-US" smtClean="0"/>
              <a:t>January 27, 2019</a:t>
            </a:fld>
            <a:endParaRPr lang="en-US" dirty="0"/>
          </a:p>
        </p:txBody>
      </p:sp>
      <p:sp>
        <p:nvSpPr>
          <p:cNvPr id="3" name="Slide Number Placeholder 2">
            <a:extLst>
              <a:ext uri="{FF2B5EF4-FFF2-40B4-BE49-F238E27FC236}">
                <a16:creationId xmlns:a16="http://schemas.microsoft.com/office/drawing/2014/main" id="{E0068382-CDBC-47D8-BF5F-9805FEE5760B}"/>
              </a:ext>
            </a:extLst>
          </p:cNvPr>
          <p:cNvSpPr>
            <a:spLocks noGrp="1"/>
          </p:cNvSpPr>
          <p:nvPr>
            <p:ph type="sldNum" sz="quarter" idx="11"/>
          </p:nvPr>
        </p:nvSpPr>
        <p:spPr/>
        <p:txBody>
          <a:bodyPr/>
          <a:lstStyle/>
          <a:p>
            <a:pPr algn="ctr"/>
            <a:fld id="{6B918772-37A3-47DC-BE01-33CAE9FCB74A}" type="slidenum">
              <a:rPr lang="en-US" smtClean="0"/>
              <a:pPr algn="ctr"/>
              <a:t>22</a:t>
            </a:fld>
            <a:endParaRPr lang="en-US" dirty="0"/>
          </a:p>
        </p:txBody>
      </p:sp>
      <p:sp>
        <p:nvSpPr>
          <p:cNvPr id="10" name="TextBox 9">
            <a:extLst>
              <a:ext uri="{FF2B5EF4-FFF2-40B4-BE49-F238E27FC236}">
                <a16:creationId xmlns:a16="http://schemas.microsoft.com/office/drawing/2014/main" id="{58CDB1B2-E570-475D-93A9-271C37C568B7}"/>
              </a:ext>
            </a:extLst>
          </p:cNvPr>
          <p:cNvSpPr txBox="1"/>
          <p:nvPr/>
        </p:nvSpPr>
        <p:spPr>
          <a:xfrm>
            <a:off x="578774" y="2283706"/>
            <a:ext cx="10013784" cy="1938992"/>
          </a:xfrm>
          <a:prstGeom prst="rect">
            <a:avLst/>
          </a:prstGeom>
          <a:noFill/>
        </p:spPr>
        <p:txBody>
          <a:bodyPr wrap="square" rtlCol="0">
            <a:spAutoFit/>
          </a:bodyPr>
          <a:lstStyle/>
          <a:p>
            <a:r>
              <a:rPr lang="en-GB" sz="4000" dirty="0"/>
              <a:t>Data provenance: When is changing, diachronic data valid?</a:t>
            </a:r>
          </a:p>
          <a:p>
            <a:pPr marL="715963"/>
            <a:r>
              <a:rPr lang="en-GB" sz="4000" dirty="0"/>
              <a:t>scope of validity; date of validity</a:t>
            </a:r>
          </a:p>
        </p:txBody>
      </p:sp>
      <p:sp>
        <p:nvSpPr>
          <p:cNvPr id="15" name="TextBox 14">
            <a:extLst>
              <a:ext uri="{FF2B5EF4-FFF2-40B4-BE49-F238E27FC236}">
                <a16:creationId xmlns:a16="http://schemas.microsoft.com/office/drawing/2014/main" id="{C5DD78CF-D1A9-4C97-B850-F0F4BBFEC253}"/>
              </a:ext>
            </a:extLst>
          </p:cNvPr>
          <p:cNvSpPr txBox="1"/>
          <p:nvPr/>
        </p:nvSpPr>
        <p:spPr>
          <a:xfrm>
            <a:off x="578774" y="4735754"/>
            <a:ext cx="11156784" cy="1323439"/>
          </a:xfrm>
          <a:prstGeom prst="rect">
            <a:avLst/>
          </a:prstGeom>
          <a:noFill/>
        </p:spPr>
        <p:txBody>
          <a:bodyPr wrap="square" rtlCol="0">
            <a:spAutoFit/>
          </a:bodyPr>
          <a:lstStyle/>
          <a:p>
            <a:r>
              <a:rPr lang="en-GB" sz="4000" dirty="0"/>
              <a:t>Some elements moved from Manifestation to Work</a:t>
            </a:r>
          </a:p>
          <a:p>
            <a:pPr marL="715963"/>
            <a:r>
              <a:rPr lang="en-GB" sz="4000" dirty="0"/>
              <a:t>frequency; ISSN</a:t>
            </a:r>
          </a:p>
        </p:txBody>
      </p:sp>
      <p:sp>
        <p:nvSpPr>
          <p:cNvPr id="16" name="TextBox 15">
            <a:extLst>
              <a:ext uri="{FF2B5EF4-FFF2-40B4-BE49-F238E27FC236}">
                <a16:creationId xmlns:a16="http://schemas.microsoft.com/office/drawing/2014/main" id="{5B0626E7-5E2E-44EA-9D78-FF1214184838}"/>
              </a:ext>
            </a:extLst>
          </p:cNvPr>
          <p:cNvSpPr txBox="1"/>
          <p:nvPr/>
        </p:nvSpPr>
        <p:spPr>
          <a:xfrm>
            <a:off x="578774" y="6572250"/>
            <a:ext cx="11156784" cy="1323439"/>
          </a:xfrm>
          <a:prstGeom prst="rect">
            <a:avLst/>
          </a:prstGeom>
          <a:noFill/>
        </p:spPr>
        <p:txBody>
          <a:bodyPr wrap="square" rtlCol="0">
            <a:spAutoFit/>
          </a:bodyPr>
          <a:lstStyle/>
          <a:p>
            <a:r>
              <a:rPr lang="en-GB" sz="4000" dirty="0"/>
              <a:t>Ongoing liaison with ISSN International Centre and ISBD Review Group</a:t>
            </a:r>
          </a:p>
        </p:txBody>
      </p:sp>
      <p:sp>
        <p:nvSpPr>
          <p:cNvPr id="8" name="TextBox 7">
            <a:extLst>
              <a:ext uri="{FF2B5EF4-FFF2-40B4-BE49-F238E27FC236}">
                <a16:creationId xmlns:a16="http://schemas.microsoft.com/office/drawing/2014/main" id="{B592BC04-566B-4946-BD79-1C364AEE5D58}"/>
              </a:ext>
            </a:extLst>
          </p:cNvPr>
          <p:cNvSpPr txBox="1"/>
          <p:nvPr/>
        </p:nvSpPr>
        <p:spPr>
          <a:xfrm>
            <a:off x="431801" y="476250"/>
            <a:ext cx="8053102" cy="883319"/>
          </a:xfrm>
          <a:prstGeom prst="rect">
            <a:avLst/>
          </a:prstGeom>
          <a:noFill/>
        </p:spPr>
        <p:txBody>
          <a:bodyPr wrap="none" rtlCol="0">
            <a:spAutoFit/>
          </a:bodyPr>
          <a:lstStyle/>
          <a:p>
            <a:r>
              <a:rPr lang="en-GB" sz="5140" dirty="0"/>
              <a:t>Other (serial) changes to RDA</a:t>
            </a:r>
            <a:endParaRPr lang="en-US" sz="5140" dirty="0"/>
          </a:p>
        </p:txBody>
      </p:sp>
    </p:spTree>
    <p:extLst>
      <p:ext uri="{BB962C8B-B14F-4D97-AF65-F5344CB8AC3E}">
        <p14:creationId xmlns:p14="http://schemas.microsoft.com/office/powerpoint/2010/main" val="11906081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ABDDC06-BB4E-451C-9EC9-B95624B68948}"/>
              </a:ext>
            </a:extLst>
          </p:cNvPr>
          <p:cNvSpPr>
            <a:spLocks noGrp="1"/>
          </p:cNvSpPr>
          <p:nvPr>
            <p:ph type="dt" sz="half" idx="10"/>
          </p:nvPr>
        </p:nvSpPr>
        <p:spPr/>
        <p:txBody>
          <a:bodyPr/>
          <a:lstStyle/>
          <a:p>
            <a:fld id="{E001E81F-CAD3-412B-8E6F-53481B321DC6}" type="datetime4">
              <a:rPr lang="en-US" smtClean="0"/>
              <a:t>January 27, 2019</a:t>
            </a:fld>
            <a:endParaRPr lang="en-US" dirty="0"/>
          </a:p>
        </p:txBody>
      </p:sp>
      <p:sp>
        <p:nvSpPr>
          <p:cNvPr id="3" name="Slide Number Placeholder 2">
            <a:extLst>
              <a:ext uri="{FF2B5EF4-FFF2-40B4-BE49-F238E27FC236}">
                <a16:creationId xmlns:a16="http://schemas.microsoft.com/office/drawing/2014/main" id="{96C84A73-CD24-4951-A1A3-504167694A74}"/>
              </a:ext>
            </a:extLst>
          </p:cNvPr>
          <p:cNvSpPr>
            <a:spLocks noGrp="1"/>
          </p:cNvSpPr>
          <p:nvPr>
            <p:ph type="sldNum" sz="quarter" idx="11"/>
          </p:nvPr>
        </p:nvSpPr>
        <p:spPr/>
        <p:txBody>
          <a:bodyPr/>
          <a:lstStyle/>
          <a:p>
            <a:pPr algn="ctr"/>
            <a:fld id="{6B918772-37A3-47DC-BE01-33CAE9FCB74A}" type="slidenum">
              <a:rPr lang="en-US" smtClean="0"/>
              <a:pPr algn="ctr"/>
              <a:t>23</a:t>
            </a:fld>
            <a:endParaRPr lang="en-US" dirty="0"/>
          </a:p>
        </p:txBody>
      </p:sp>
      <p:sp>
        <p:nvSpPr>
          <p:cNvPr id="4" name="TextBox 3">
            <a:extLst>
              <a:ext uri="{FF2B5EF4-FFF2-40B4-BE49-F238E27FC236}">
                <a16:creationId xmlns:a16="http://schemas.microsoft.com/office/drawing/2014/main" id="{E1B3B1CF-86E8-445B-A309-17DE17C66C60}"/>
              </a:ext>
            </a:extLst>
          </p:cNvPr>
          <p:cNvSpPr txBox="1"/>
          <p:nvPr/>
        </p:nvSpPr>
        <p:spPr>
          <a:xfrm>
            <a:off x="431801" y="476250"/>
            <a:ext cx="5637569" cy="883319"/>
          </a:xfrm>
          <a:prstGeom prst="rect">
            <a:avLst/>
          </a:prstGeom>
          <a:noFill/>
        </p:spPr>
        <p:txBody>
          <a:bodyPr wrap="none" rtlCol="0">
            <a:spAutoFit/>
          </a:bodyPr>
          <a:lstStyle/>
          <a:p>
            <a:r>
              <a:rPr lang="en-GB" sz="5140" dirty="0"/>
              <a:t>What’s next for LRM</a:t>
            </a:r>
            <a:endParaRPr lang="en-US" sz="5140" dirty="0"/>
          </a:p>
        </p:txBody>
      </p:sp>
      <p:sp>
        <p:nvSpPr>
          <p:cNvPr id="5" name="TextBox 4">
            <a:extLst>
              <a:ext uri="{FF2B5EF4-FFF2-40B4-BE49-F238E27FC236}">
                <a16:creationId xmlns:a16="http://schemas.microsoft.com/office/drawing/2014/main" id="{BD899684-E7E2-43C9-8C16-F23F35940D25}"/>
              </a:ext>
            </a:extLst>
          </p:cNvPr>
          <p:cNvSpPr txBox="1"/>
          <p:nvPr/>
        </p:nvSpPr>
        <p:spPr>
          <a:xfrm>
            <a:off x="431801" y="1918418"/>
            <a:ext cx="10820400" cy="1938031"/>
          </a:xfrm>
          <a:prstGeom prst="rect">
            <a:avLst/>
          </a:prstGeom>
          <a:noFill/>
          <a:ln w="19050">
            <a:noFill/>
          </a:ln>
        </p:spPr>
        <p:txBody>
          <a:bodyPr wrap="square" rtlCol="0">
            <a:spAutoFit/>
          </a:bodyPr>
          <a:lstStyle/>
          <a:p>
            <a:r>
              <a:rPr lang="en-GB" sz="3998" dirty="0" err="1"/>
              <a:t>LRMoo</a:t>
            </a:r>
            <a:r>
              <a:rPr lang="en-GB" sz="3998" dirty="0"/>
              <a:t> (object-oriented LRM) is under development</a:t>
            </a:r>
          </a:p>
          <a:p>
            <a:pPr marL="719138"/>
            <a:r>
              <a:rPr lang="en-GB" sz="3998" dirty="0"/>
              <a:t>Final draft expected 2019</a:t>
            </a:r>
          </a:p>
        </p:txBody>
      </p:sp>
      <p:sp>
        <p:nvSpPr>
          <p:cNvPr id="6" name="TextBox 5">
            <a:extLst>
              <a:ext uri="{FF2B5EF4-FFF2-40B4-BE49-F238E27FC236}">
                <a16:creationId xmlns:a16="http://schemas.microsoft.com/office/drawing/2014/main" id="{BFC7314C-B2DB-4A07-8C59-35D7D70AF345}"/>
              </a:ext>
            </a:extLst>
          </p:cNvPr>
          <p:cNvSpPr txBox="1"/>
          <p:nvPr/>
        </p:nvSpPr>
        <p:spPr>
          <a:xfrm>
            <a:off x="341572" y="4591050"/>
            <a:ext cx="10820400" cy="2553263"/>
          </a:xfrm>
          <a:prstGeom prst="rect">
            <a:avLst/>
          </a:prstGeom>
          <a:noFill/>
          <a:ln w="19050">
            <a:noFill/>
          </a:ln>
        </p:spPr>
        <p:txBody>
          <a:bodyPr wrap="square" rtlCol="0">
            <a:spAutoFit/>
          </a:bodyPr>
          <a:lstStyle/>
          <a:p>
            <a:r>
              <a:rPr lang="en-GB" sz="3998" dirty="0"/>
              <a:t>Integrates the LRM with CIDOC-CRM</a:t>
            </a:r>
          </a:p>
          <a:p>
            <a:pPr marL="719138"/>
            <a:r>
              <a:rPr lang="en-GB" sz="3998" dirty="0"/>
              <a:t>Conceptual reference model used by museum community</a:t>
            </a:r>
          </a:p>
          <a:p>
            <a:pPr marL="719138"/>
            <a:r>
              <a:rPr lang="en-GB" sz="3998" dirty="0"/>
              <a:t>Replaces </a:t>
            </a:r>
            <a:r>
              <a:rPr lang="en-GB" sz="3998" dirty="0" err="1"/>
              <a:t>FRBRoo</a:t>
            </a:r>
            <a:r>
              <a:rPr lang="en-GB" sz="3998" dirty="0"/>
              <a:t> as an extension of the CRM</a:t>
            </a:r>
          </a:p>
        </p:txBody>
      </p:sp>
    </p:spTree>
    <p:extLst>
      <p:ext uri="{BB962C8B-B14F-4D97-AF65-F5344CB8AC3E}">
        <p14:creationId xmlns:p14="http://schemas.microsoft.com/office/powerpoint/2010/main" val="290675036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ABDDC06-BB4E-451C-9EC9-B95624B68948}"/>
              </a:ext>
            </a:extLst>
          </p:cNvPr>
          <p:cNvSpPr>
            <a:spLocks noGrp="1"/>
          </p:cNvSpPr>
          <p:nvPr>
            <p:ph type="dt" sz="half" idx="10"/>
          </p:nvPr>
        </p:nvSpPr>
        <p:spPr/>
        <p:txBody>
          <a:bodyPr/>
          <a:lstStyle/>
          <a:p>
            <a:fld id="{E001E81F-CAD3-412B-8E6F-53481B321DC6}" type="datetime4">
              <a:rPr lang="en-US" smtClean="0"/>
              <a:t>January 27, 2019</a:t>
            </a:fld>
            <a:endParaRPr lang="en-US" dirty="0"/>
          </a:p>
        </p:txBody>
      </p:sp>
      <p:sp>
        <p:nvSpPr>
          <p:cNvPr id="3" name="Slide Number Placeholder 2">
            <a:extLst>
              <a:ext uri="{FF2B5EF4-FFF2-40B4-BE49-F238E27FC236}">
                <a16:creationId xmlns:a16="http://schemas.microsoft.com/office/drawing/2014/main" id="{96C84A73-CD24-4951-A1A3-504167694A74}"/>
              </a:ext>
            </a:extLst>
          </p:cNvPr>
          <p:cNvSpPr>
            <a:spLocks noGrp="1"/>
          </p:cNvSpPr>
          <p:nvPr>
            <p:ph type="sldNum" sz="quarter" idx="11"/>
          </p:nvPr>
        </p:nvSpPr>
        <p:spPr/>
        <p:txBody>
          <a:bodyPr/>
          <a:lstStyle/>
          <a:p>
            <a:pPr algn="ctr"/>
            <a:fld id="{6B918772-37A3-47DC-BE01-33CAE9FCB74A}" type="slidenum">
              <a:rPr lang="en-US" smtClean="0"/>
              <a:pPr algn="ctr"/>
              <a:t>24</a:t>
            </a:fld>
            <a:endParaRPr lang="en-US" dirty="0"/>
          </a:p>
        </p:txBody>
      </p:sp>
      <p:sp>
        <p:nvSpPr>
          <p:cNvPr id="4" name="TextBox 3">
            <a:extLst>
              <a:ext uri="{FF2B5EF4-FFF2-40B4-BE49-F238E27FC236}">
                <a16:creationId xmlns:a16="http://schemas.microsoft.com/office/drawing/2014/main" id="{E1B3B1CF-86E8-445B-A309-17DE17C66C60}"/>
              </a:ext>
            </a:extLst>
          </p:cNvPr>
          <p:cNvSpPr txBox="1"/>
          <p:nvPr/>
        </p:nvSpPr>
        <p:spPr>
          <a:xfrm>
            <a:off x="431801" y="476250"/>
            <a:ext cx="8153400" cy="1674305"/>
          </a:xfrm>
          <a:prstGeom prst="rect">
            <a:avLst/>
          </a:prstGeom>
          <a:noFill/>
        </p:spPr>
        <p:txBody>
          <a:bodyPr wrap="square" rtlCol="0">
            <a:spAutoFit/>
          </a:bodyPr>
          <a:lstStyle/>
          <a:p>
            <a:r>
              <a:rPr lang="en-GB" sz="5140" dirty="0"/>
              <a:t>What’s next for LRM impact on RDA</a:t>
            </a:r>
            <a:endParaRPr lang="en-US" sz="5140" dirty="0"/>
          </a:p>
        </p:txBody>
      </p:sp>
      <p:sp>
        <p:nvSpPr>
          <p:cNvPr id="5" name="TextBox 4">
            <a:extLst>
              <a:ext uri="{FF2B5EF4-FFF2-40B4-BE49-F238E27FC236}">
                <a16:creationId xmlns:a16="http://schemas.microsoft.com/office/drawing/2014/main" id="{BD899684-E7E2-43C9-8C16-F23F35940D25}"/>
              </a:ext>
            </a:extLst>
          </p:cNvPr>
          <p:cNvSpPr txBox="1"/>
          <p:nvPr/>
        </p:nvSpPr>
        <p:spPr>
          <a:xfrm>
            <a:off x="431801" y="2762250"/>
            <a:ext cx="11509828" cy="4398961"/>
          </a:xfrm>
          <a:prstGeom prst="rect">
            <a:avLst/>
          </a:prstGeom>
          <a:noFill/>
          <a:ln w="19050">
            <a:noFill/>
          </a:ln>
        </p:spPr>
        <p:txBody>
          <a:bodyPr wrap="square" rtlCol="0">
            <a:spAutoFit/>
          </a:bodyPr>
          <a:lstStyle/>
          <a:p>
            <a:r>
              <a:rPr lang="en-GB" sz="3998" dirty="0"/>
              <a:t>Nothing significant</a:t>
            </a:r>
          </a:p>
          <a:p>
            <a:pPr marL="719138"/>
            <a:r>
              <a:rPr lang="en-GB" sz="3998" dirty="0"/>
              <a:t>LRM was developed with CRM in mind</a:t>
            </a:r>
          </a:p>
          <a:p>
            <a:pPr marL="719138"/>
            <a:r>
              <a:rPr lang="en-GB" sz="3998" dirty="0"/>
              <a:t>Main changes are in </a:t>
            </a:r>
            <a:r>
              <a:rPr lang="en-GB" sz="3998" dirty="0" err="1"/>
              <a:t>FRBRoo</a:t>
            </a:r>
            <a:endParaRPr lang="en-GB" sz="3998" dirty="0"/>
          </a:p>
          <a:p>
            <a:pPr marL="1436688"/>
            <a:r>
              <a:rPr lang="en-GB" sz="3998" dirty="0"/>
              <a:t>Removal of WEM sub-classes (entity sub-types)</a:t>
            </a:r>
          </a:p>
          <a:p>
            <a:pPr marL="1436688"/>
            <a:r>
              <a:rPr lang="en-GB" sz="3998" dirty="0"/>
              <a:t>RDA only used </a:t>
            </a:r>
            <a:r>
              <a:rPr lang="en-GB" sz="3998" dirty="0" err="1"/>
              <a:t>FRBRoo</a:t>
            </a:r>
            <a:r>
              <a:rPr lang="en-GB" sz="3998" dirty="0"/>
              <a:t> for guidance on pre-3R development of aggregates and serials</a:t>
            </a:r>
          </a:p>
          <a:p>
            <a:pPr marL="719138"/>
            <a:r>
              <a:rPr lang="en-GB" sz="3998" dirty="0"/>
              <a:t>Only LRM used for 3R development</a:t>
            </a:r>
          </a:p>
        </p:txBody>
      </p:sp>
    </p:spTree>
    <p:extLst>
      <p:ext uri="{BB962C8B-B14F-4D97-AF65-F5344CB8AC3E}">
        <p14:creationId xmlns:p14="http://schemas.microsoft.com/office/powerpoint/2010/main" val="281727037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6AAE041-1F86-4FAD-8EFD-2DA4BE2D90A3}"/>
              </a:ext>
            </a:extLst>
          </p:cNvPr>
          <p:cNvSpPr>
            <a:spLocks noGrp="1"/>
          </p:cNvSpPr>
          <p:nvPr>
            <p:ph type="dt" sz="half" idx="10"/>
          </p:nvPr>
        </p:nvSpPr>
        <p:spPr/>
        <p:txBody>
          <a:bodyPr/>
          <a:lstStyle/>
          <a:p>
            <a:fld id="{E001E81F-CAD3-412B-8E6F-53481B321DC6}" type="datetime4">
              <a:rPr lang="en-US" smtClean="0"/>
              <a:t>January 27, 2019</a:t>
            </a:fld>
            <a:endParaRPr lang="en-US" dirty="0"/>
          </a:p>
        </p:txBody>
      </p:sp>
      <p:sp>
        <p:nvSpPr>
          <p:cNvPr id="3" name="Slide Number Placeholder 2">
            <a:extLst>
              <a:ext uri="{FF2B5EF4-FFF2-40B4-BE49-F238E27FC236}">
                <a16:creationId xmlns:a16="http://schemas.microsoft.com/office/drawing/2014/main" id="{6DBB4C4D-CEAF-4C6D-AE40-311D0A41C241}"/>
              </a:ext>
            </a:extLst>
          </p:cNvPr>
          <p:cNvSpPr>
            <a:spLocks noGrp="1"/>
          </p:cNvSpPr>
          <p:nvPr>
            <p:ph type="sldNum" sz="quarter" idx="11"/>
          </p:nvPr>
        </p:nvSpPr>
        <p:spPr/>
        <p:txBody>
          <a:bodyPr/>
          <a:lstStyle/>
          <a:p>
            <a:pPr algn="ctr"/>
            <a:fld id="{6B918772-37A3-47DC-BE01-33CAE9FCB74A}" type="slidenum">
              <a:rPr lang="en-US" smtClean="0"/>
              <a:pPr algn="ctr"/>
              <a:t>25</a:t>
            </a:fld>
            <a:endParaRPr lang="en-US" dirty="0"/>
          </a:p>
        </p:txBody>
      </p:sp>
      <p:sp>
        <p:nvSpPr>
          <p:cNvPr id="4" name="TextBox 3">
            <a:extLst>
              <a:ext uri="{FF2B5EF4-FFF2-40B4-BE49-F238E27FC236}">
                <a16:creationId xmlns:a16="http://schemas.microsoft.com/office/drawing/2014/main" id="{6ABD3FA4-AFCB-4E2A-90DE-249633EA3885}"/>
              </a:ext>
            </a:extLst>
          </p:cNvPr>
          <p:cNvSpPr txBox="1"/>
          <p:nvPr/>
        </p:nvSpPr>
        <p:spPr>
          <a:xfrm>
            <a:off x="642840" y="364497"/>
            <a:ext cx="3658950" cy="1015663"/>
          </a:xfrm>
          <a:prstGeom prst="rect">
            <a:avLst/>
          </a:prstGeom>
          <a:noFill/>
        </p:spPr>
        <p:txBody>
          <a:bodyPr wrap="none" rtlCol="0">
            <a:spAutoFit/>
          </a:bodyPr>
          <a:lstStyle/>
          <a:p>
            <a:r>
              <a:rPr lang="en-GB" sz="6000" dirty="0">
                <a:solidFill>
                  <a:schemeClr val="tx2"/>
                </a:solidFill>
              </a:rPr>
              <a:t>Thank you!</a:t>
            </a:r>
          </a:p>
        </p:txBody>
      </p:sp>
      <p:sp>
        <p:nvSpPr>
          <p:cNvPr id="5" name="TextBox 4">
            <a:extLst>
              <a:ext uri="{FF2B5EF4-FFF2-40B4-BE49-F238E27FC236}">
                <a16:creationId xmlns:a16="http://schemas.microsoft.com/office/drawing/2014/main" id="{29E3625E-76C5-4546-9471-2F7F5A47F53B}"/>
              </a:ext>
            </a:extLst>
          </p:cNvPr>
          <p:cNvSpPr txBox="1"/>
          <p:nvPr/>
        </p:nvSpPr>
        <p:spPr>
          <a:xfrm>
            <a:off x="1313709" y="1924050"/>
            <a:ext cx="6233123" cy="1446550"/>
          </a:xfrm>
          <a:prstGeom prst="rect">
            <a:avLst/>
          </a:prstGeom>
          <a:noFill/>
          <a:ln w="28575">
            <a:solidFill>
              <a:schemeClr val="accent2"/>
            </a:solidFill>
          </a:ln>
        </p:spPr>
        <p:txBody>
          <a:bodyPr wrap="square" rtlCol="0">
            <a:spAutoFit/>
          </a:bodyPr>
          <a:lstStyle/>
          <a:p>
            <a:r>
              <a:rPr lang="en-GB" sz="4400" dirty="0"/>
              <a:t>RDA Steering Committee</a:t>
            </a:r>
          </a:p>
          <a:p>
            <a:pPr marL="357188"/>
            <a:r>
              <a:rPr lang="en-GB" sz="4400" dirty="0"/>
              <a:t>http://www.rda-rsc.org/</a:t>
            </a:r>
          </a:p>
        </p:txBody>
      </p:sp>
      <p:sp>
        <p:nvSpPr>
          <p:cNvPr id="6" name="TextBox 5">
            <a:extLst>
              <a:ext uri="{FF2B5EF4-FFF2-40B4-BE49-F238E27FC236}">
                <a16:creationId xmlns:a16="http://schemas.microsoft.com/office/drawing/2014/main" id="{435CFF9C-6879-4CCE-9E07-60AA86EB8F32}"/>
              </a:ext>
            </a:extLst>
          </p:cNvPr>
          <p:cNvSpPr txBox="1"/>
          <p:nvPr/>
        </p:nvSpPr>
        <p:spPr>
          <a:xfrm>
            <a:off x="1286034" y="5810250"/>
            <a:ext cx="7143733" cy="1446550"/>
          </a:xfrm>
          <a:prstGeom prst="rect">
            <a:avLst/>
          </a:prstGeom>
          <a:noFill/>
          <a:ln w="28575">
            <a:solidFill>
              <a:schemeClr val="accent2"/>
            </a:solidFill>
          </a:ln>
        </p:spPr>
        <p:txBody>
          <a:bodyPr wrap="square" rtlCol="0">
            <a:spAutoFit/>
          </a:bodyPr>
          <a:lstStyle/>
          <a:p>
            <a:r>
              <a:rPr lang="en-GB" sz="4400" dirty="0"/>
              <a:t>RDA Toolkit</a:t>
            </a:r>
          </a:p>
          <a:p>
            <a:pPr marL="357188"/>
            <a:r>
              <a:rPr lang="en-GB" sz="4400" dirty="0"/>
              <a:t>https://www.rdatoolkit.org/</a:t>
            </a:r>
          </a:p>
        </p:txBody>
      </p:sp>
      <p:sp>
        <p:nvSpPr>
          <p:cNvPr id="7" name="TextBox 6">
            <a:extLst>
              <a:ext uri="{FF2B5EF4-FFF2-40B4-BE49-F238E27FC236}">
                <a16:creationId xmlns:a16="http://schemas.microsoft.com/office/drawing/2014/main" id="{BD5681B1-FD7A-44AE-9FDE-F460BB3062A7}"/>
              </a:ext>
            </a:extLst>
          </p:cNvPr>
          <p:cNvSpPr txBox="1"/>
          <p:nvPr/>
        </p:nvSpPr>
        <p:spPr>
          <a:xfrm>
            <a:off x="1316742" y="3867150"/>
            <a:ext cx="8411458" cy="1446550"/>
          </a:xfrm>
          <a:prstGeom prst="rect">
            <a:avLst/>
          </a:prstGeom>
          <a:noFill/>
          <a:ln w="28575">
            <a:solidFill>
              <a:schemeClr val="accent2"/>
            </a:solidFill>
          </a:ln>
        </p:spPr>
        <p:txBody>
          <a:bodyPr wrap="square" rtlCol="0">
            <a:spAutoFit/>
          </a:bodyPr>
          <a:lstStyle/>
          <a:p>
            <a:r>
              <a:rPr lang="en-GB" sz="4400" dirty="0"/>
              <a:t>RDA presentations</a:t>
            </a:r>
          </a:p>
          <a:p>
            <a:pPr marL="357188"/>
            <a:r>
              <a:rPr lang="en-GB" sz="4400" dirty="0"/>
              <a:t>http://www.rda-rsc.org/node/560</a:t>
            </a:r>
          </a:p>
        </p:txBody>
      </p:sp>
    </p:spTree>
    <p:extLst>
      <p:ext uri="{BB962C8B-B14F-4D97-AF65-F5344CB8AC3E}">
        <p14:creationId xmlns:p14="http://schemas.microsoft.com/office/powerpoint/2010/main" val="10611597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AA0A69F-D409-498E-8469-95A5E72F534A}"/>
              </a:ext>
            </a:extLst>
          </p:cNvPr>
          <p:cNvSpPr>
            <a:spLocks noGrp="1"/>
          </p:cNvSpPr>
          <p:nvPr>
            <p:ph type="dt" sz="half" idx="10"/>
          </p:nvPr>
        </p:nvSpPr>
        <p:spPr/>
        <p:txBody>
          <a:bodyPr/>
          <a:lstStyle/>
          <a:p>
            <a:fld id="{E001E81F-CAD3-412B-8E6F-53481B321DC6}" type="datetime4">
              <a:rPr lang="en-US" smtClean="0"/>
              <a:t>January 27, 2019</a:t>
            </a:fld>
            <a:endParaRPr lang="en-US" dirty="0"/>
          </a:p>
        </p:txBody>
      </p:sp>
      <p:sp>
        <p:nvSpPr>
          <p:cNvPr id="3" name="Slide Number Placeholder 2">
            <a:extLst>
              <a:ext uri="{FF2B5EF4-FFF2-40B4-BE49-F238E27FC236}">
                <a16:creationId xmlns:a16="http://schemas.microsoft.com/office/drawing/2014/main" id="{143D74E8-3C42-4574-9919-BFA434487B17}"/>
              </a:ext>
            </a:extLst>
          </p:cNvPr>
          <p:cNvSpPr>
            <a:spLocks noGrp="1"/>
          </p:cNvSpPr>
          <p:nvPr>
            <p:ph type="sldNum" sz="quarter" idx="11"/>
          </p:nvPr>
        </p:nvSpPr>
        <p:spPr/>
        <p:txBody>
          <a:bodyPr/>
          <a:lstStyle/>
          <a:p>
            <a:pPr algn="ctr"/>
            <a:fld id="{6B918772-37A3-47DC-BE01-33CAE9FCB74A}" type="slidenum">
              <a:rPr lang="en-US" smtClean="0"/>
              <a:pPr algn="ctr"/>
              <a:t>3</a:t>
            </a:fld>
            <a:endParaRPr lang="en-US" dirty="0"/>
          </a:p>
        </p:txBody>
      </p:sp>
      <p:sp>
        <p:nvSpPr>
          <p:cNvPr id="5" name="TextBox 4">
            <a:extLst>
              <a:ext uri="{FF2B5EF4-FFF2-40B4-BE49-F238E27FC236}">
                <a16:creationId xmlns:a16="http://schemas.microsoft.com/office/drawing/2014/main" id="{DB69F08E-9EA7-4475-B72C-8F58E92B836B}"/>
              </a:ext>
            </a:extLst>
          </p:cNvPr>
          <p:cNvSpPr txBox="1"/>
          <p:nvPr/>
        </p:nvSpPr>
        <p:spPr>
          <a:xfrm>
            <a:off x="501932" y="4470839"/>
            <a:ext cx="10515601" cy="3046988"/>
          </a:xfrm>
          <a:prstGeom prst="rect">
            <a:avLst/>
          </a:prstGeom>
          <a:noFill/>
        </p:spPr>
        <p:txBody>
          <a:bodyPr wrap="square" rtlCol="0">
            <a:spAutoFit/>
          </a:bodyPr>
          <a:lstStyle/>
          <a:p>
            <a:r>
              <a:rPr lang="en-US" sz="4800" dirty="0"/>
              <a:t>Added:</a:t>
            </a:r>
          </a:p>
          <a:p>
            <a:pPr marL="715963"/>
            <a:r>
              <a:rPr lang="en-US" sz="4800" dirty="0"/>
              <a:t>Agent, Collective Agent, </a:t>
            </a:r>
            <a:r>
              <a:rPr lang="en-US" sz="4800" dirty="0" err="1"/>
              <a:t>Nomen</a:t>
            </a:r>
            <a:r>
              <a:rPr lang="en-US" sz="4800" dirty="0"/>
              <a:t>, Place, Time-span</a:t>
            </a:r>
          </a:p>
          <a:p>
            <a:pPr marL="715963"/>
            <a:r>
              <a:rPr lang="en-US" sz="4800" dirty="0"/>
              <a:t>+ Res (super-class of other entities)	</a:t>
            </a:r>
          </a:p>
        </p:txBody>
      </p:sp>
      <p:sp>
        <p:nvSpPr>
          <p:cNvPr id="7" name="TextBox 6">
            <a:extLst>
              <a:ext uri="{FF2B5EF4-FFF2-40B4-BE49-F238E27FC236}">
                <a16:creationId xmlns:a16="http://schemas.microsoft.com/office/drawing/2014/main" id="{4CE2B0A1-5DC8-474D-A108-0F2F516110C2}"/>
              </a:ext>
            </a:extLst>
          </p:cNvPr>
          <p:cNvSpPr txBox="1"/>
          <p:nvPr/>
        </p:nvSpPr>
        <p:spPr>
          <a:xfrm>
            <a:off x="501933" y="1824513"/>
            <a:ext cx="10515601" cy="2308324"/>
          </a:xfrm>
          <a:prstGeom prst="rect">
            <a:avLst/>
          </a:prstGeom>
          <a:noFill/>
        </p:spPr>
        <p:txBody>
          <a:bodyPr wrap="square" rtlCol="0">
            <a:spAutoFit/>
          </a:bodyPr>
          <a:lstStyle/>
          <a:p>
            <a:r>
              <a:rPr lang="en-US" sz="4800" dirty="0"/>
              <a:t>Retained:</a:t>
            </a:r>
          </a:p>
          <a:p>
            <a:pPr marL="715963"/>
            <a:r>
              <a:rPr lang="en-US" sz="4800" dirty="0"/>
              <a:t>Work, Expression, Manifestation, Item, Person**	</a:t>
            </a:r>
          </a:p>
        </p:txBody>
      </p:sp>
      <p:sp>
        <p:nvSpPr>
          <p:cNvPr id="8" name="TextBox 7">
            <a:extLst>
              <a:ext uri="{FF2B5EF4-FFF2-40B4-BE49-F238E27FC236}">
                <a16:creationId xmlns:a16="http://schemas.microsoft.com/office/drawing/2014/main" id="{A8C4D258-49E8-4B4C-ADC6-F806AD01823D}"/>
              </a:ext>
            </a:extLst>
          </p:cNvPr>
          <p:cNvSpPr txBox="1"/>
          <p:nvPr/>
        </p:nvSpPr>
        <p:spPr>
          <a:xfrm>
            <a:off x="508000" y="219464"/>
            <a:ext cx="9336787" cy="883319"/>
          </a:xfrm>
          <a:prstGeom prst="rect">
            <a:avLst/>
          </a:prstGeom>
          <a:noFill/>
        </p:spPr>
        <p:txBody>
          <a:bodyPr wrap="square" rtlCol="0">
            <a:spAutoFit/>
          </a:bodyPr>
          <a:lstStyle/>
          <a:p>
            <a:r>
              <a:rPr lang="en-GB" sz="5140" dirty="0"/>
              <a:t>LRM entities</a:t>
            </a:r>
            <a:endParaRPr lang="en-US" sz="5140" dirty="0"/>
          </a:p>
        </p:txBody>
      </p:sp>
    </p:spTree>
    <p:extLst>
      <p:ext uri="{BB962C8B-B14F-4D97-AF65-F5344CB8AC3E}">
        <p14:creationId xmlns:p14="http://schemas.microsoft.com/office/powerpoint/2010/main" val="31551135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 name="Curved Connector 9"/>
          <p:cNvCxnSpPr>
            <a:cxnSpLocks/>
            <a:stCxn id="83" idx="6"/>
            <a:endCxn id="87" idx="2"/>
          </p:cNvCxnSpPr>
          <p:nvPr/>
        </p:nvCxnSpPr>
        <p:spPr>
          <a:xfrm>
            <a:off x="7731604" y="2993606"/>
            <a:ext cx="2661958" cy="35151"/>
          </a:xfrm>
          <a:prstGeom prst="curvedConnector3">
            <a:avLst>
              <a:gd name="adj1" fmla="val 50000"/>
            </a:avLst>
          </a:prstGeom>
          <a:ln w="25400">
            <a:solidFill>
              <a:schemeClr val="tx2"/>
            </a:solidFill>
            <a:tailEnd type="triangle" w="lg" len="lg"/>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7798482" y="2489116"/>
            <a:ext cx="2632259" cy="531812"/>
          </a:xfrm>
          <a:prstGeom prst="rect">
            <a:avLst/>
          </a:prstGeom>
          <a:noFill/>
        </p:spPr>
        <p:txBody>
          <a:bodyPr wrap="none" rtlCol="0">
            <a:spAutoFit/>
          </a:bodyPr>
          <a:lstStyle/>
          <a:p>
            <a:r>
              <a:rPr lang="en-GB" sz="2856" dirty="0"/>
              <a:t>has appellation*</a:t>
            </a:r>
          </a:p>
        </p:txBody>
      </p:sp>
      <p:cxnSp>
        <p:nvCxnSpPr>
          <p:cNvPr id="29" name="Curved Connector 28"/>
          <p:cNvCxnSpPr>
            <a:cxnSpLocks/>
            <a:stCxn id="80" idx="0"/>
            <a:endCxn id="100" idx="4"/>
          </p:cNvCxnSpPr>
          <p:nvPr/>
        </p:nvCxnSpPr>
        <p:spPr>
          <a:xfrm rot="5400000" flipH="1" flipV="1">
            <a:off x="6447846" y="7299725"/>
            <a:ext cx="432452" cy="498766"/>
          </a:xfrm>
          <a:prstGeom prst="curvedConnector3">
            <a:avLst>
              <a:gd name="adj1" fmla="val 50000"/>
            </a:avLst>
          </a:prstGeom>
          <a:ln w="25400">
            <a:solidFill>
              <a:schemeClr val="tx2"/>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0" name="Curved Connector 29"/>
          <p:cNvCxnSpPr>
            <a:cxnSpLocks/>
            <a:stCxn id="81" idx="0"/>
            <a:endCxn id="100" idx="4"/>
          </p:cNvCxnSpPr>
          <p:nvPr/>
        </p:nvCxnSpPr>
        <p:spPr>
          <a:xfrm rot="16200000" flipV="1">
            <a:off x="6941703" y="7304634"/>
            <a:ext cx="432452" cy="488947"/>
          </a:xfrm>
          <a:prstGeom prst="curvedConnector3">
            <a:avLst>
              <a:gd name="adj1" fmla="val 50000"/>
            </a:avLst>
          </a:prstGeom>
          <a:ln w="25400">
            <a:solidFill>
              <a:schemeClr val="tx2"/>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46" name="Curved Connector 45"/>
          <p:cNvCxnSpPr>
            <a:cxnSpLocks/>
            <a:stCxn id="83" idx="6"/>
            <a:endCxn id="89" idx="2"/>
          </p:cNvCxnSpPr>
          <p:nvPr/>
        </p:nvCxnSpPr>
        <p:spPr>
          <a:xfrm>
            <a:off x="7731604" y="2993606"/>
            <a:ext cx="3190726" cy="1518243"/>
          </a:xfrm>
          <a:prstGeom prst="curvedConnector3">
            <a:avLst>
              <a:gd name="adj1" fmla="val 50000"/>
            </a:avLst>
          </a:prstGeom>
          <a:ln w="25400">
            <a:solidFill>
              <a:schemeClr val="tx2"/>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49" name="Curved Connector 48"/>
          <p:cNvCxnSpPr>
            <a:cxnSpLocks/>
            <a:stCxn id="83" idx="6"/>
            <a:endCxn id="91" idx="2"/>
          </p:cNvCxnSpPr>
          <p:nvPr/>
        </p:nvCxnSpPr>
        <p:spPr>
          <a:xfrm>
            <a:off x="7731604" y="2993606"/>
            <a:ext cx="1870014" cy="3001334"/>
          </a:xfrm>
          <a:prstGeom prst="curvedConnector3">
            <a:avLst>
              <a:gd name="adj1" fmla="val 50000"/>
            </a:avLst>
          </a:prstGeom>
          <a:ln w="25400">
            <a:solidFill>
              <a:schemeClr val="tx2"/>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58" name="Curved Connector 57"/>
          <p:cNvCxnSpPr>
            <a:cxnSpLocks/>
            <a:stCxn id="75" idx="0"/>
            <a:endCxn id="93" idx="4"/>
          </p:cNvCxnSpPr>
          <p:nvPr/>
        </p:nvCxnSpPr>
        <p:spPr>
          <a:xfrm rot="5400000" flipH="1" flipV="1">
            <a:off x="3907684" y="6437232"/>
            <a:ext cx="2643273" cy="12932"/>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61" name="Curved Connector 60"/>
          <p:cNvCxnSpPr>
            <a:cxnSpLocks/>
            <a:stCxn id="100" idx="0"/>
            <a:endCxn id="93" idx="4"/>
          </p:cNvCxnSpPr>
          <p:nvPr/>
        </p:nvCxnSpPr>
        <p:spPr>
          <a:xfrm rot="16200000" flipV="1">
            <a:off x="5775737" y="4582110"/>
            <a:ext cx="597768" cy="1677669"/>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64" name="Curved Connector 63"/>
          <p:cNvCxnSpPr>
            <a:cxnSpLocks/>
            <a:stCxn id="65" idx="6"/>
            <a:endCxn id="93" idx="2"/>
          </p:cNvCxnSpPr>
          <p:nvPr/>
        </p:nvCxnSpPr>
        <p:spPr>
          <a:xfrm>
            <a:off x="2041775" y="3652022"/>
            <a:ext cx="2308500" cy="1034316"/>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67" name="Curved Connector 66"/>
          <p:cNvCxnSpPr>
            <a:cxnSpLocks/>
            <a:stCxn id="66" idx="6"/>
            <a:endCxn id="93" idx="2"/>
          </p:cNvCxnSpPr>
          <p:nvPr/>
        </p:nvCxnSpPr>
        <p:spPr>
          <a:xfrm>
            <a:off x="1913290" y="4668075"/>
            <a:ext cx="2436985" cy="18263"/>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70" name="Curved Connector 69"/>
          <p:cNvCxnSpPr>
            <a:cxnSpLocks/>
            <a:stCxn id="68" idx="6"/>
            <a:endCxn id="93" idx="2"/>
          </p:cNvCxnSpPr>
          <p:nvPr/>
        </p:nvCxnSpPr>
        <p:spPr>
          <a:xfrm flipV="1">
            <a:off x="2038976" y="4686338"/>
            <a:ext cx="2311299" cy="997791"/>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73" name="Curved Connector 72"/>
          <p:cNvCxnSpPr>
            <a:cxnSpLocks/>
            <a:stCxn id="69" idx="6"/>
            <a:endCxn id="93" idx="2"/>
          </p:cNvCxnSpPr>
          <p:nvPr/>
        </p:nvCxnSpPr>
        <p:spPr>
          <a:xfrm flipV="1">
            <a:off x="1844539" y="4686338"/>
            <a:ext cx="2505736" cy="2013846"/>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sp>
        <p:nvSpPr>
          <p:cNvPr id="76" name="TextBox 75"/>
          <p:cNvSpPr txBox="1"/>
          <p:nvPr/>
        </p:nvSpPr>
        <p:spPr>
          <a:xfrm>
            <a:off x="2063735" y="3162389"/>
            <a:ext cx="2060692" cy="531812"/>
          </a:xfrm>
          <a:prstGeom prst="rect">
            <a:avLst/>
          </a:prstGeom>
          <a:noFill/>
        </p:spPr>
        <p:txBody>
          <a:bodyPr wrap="square" rtlCol="0">
            <a:spAutoFit/>
          </a:bodyPr>
          <a:lstStyle/>
          <a:p>
            <a:r>
              <a:rPr lang="en-GB" sz="2856" dirty="0"/>
              <a:t>is created by</a:t>
            </a:r>
          </a:p>
        </p:txBody>
      </p:sp>
      <p:sp>
        <p:nvSpPr>
          <p:cNvPr id="77" name="TextBox 76"/>
          <p:cNvSpPr txBox="1"/>
          <p:nvPr/>
        </p:nvSpPr>
        <p:spPr>
          <a:xfrm>
            <a:off x="8845729" y="4893240"/>
            <a:ext cx="2795061" cy="531812"/>
          </a:xfrm>
          <a:prstGeom prst="rect">
            <a:avLst/>
          </a:prstGeom>
          <a:noFill/>
        </p:spPr>
        <p:txBody>
          <a:bodyPr wrap="none" rtlCol="0">
            <a:spAutoFit/>
          </a:bodyPr>
          <a:lstStyle/>
          <a:p>
            <a:r>
              <a:rPr lang="en-GB" sz="2856" dirty="0"/>
              <a:t>is associated with</a:t>
            </a:r>
          </a:p>
        </p:txBody>
      </p:sp>
      <p:sp>
        <p:nvSpPr>
          <p:cNvPr id="78" name="TextBox 77"/>
          <p:cNvSpPr txBox="1"/>
          <p:nvPr/>
        </p:nvSpPr>
        <p:spPr>
          <a:xfrm>
            <a:off x="6160085" y="4879288"/>
            <a:ext cx="1832553" cy="971292"/>
          </a:xfrm>
          <a:prstGeom prst="rect">
            <a:avLst/>
          </a:prstGeom>
          <a:noFill/>
        </p:spPr>
        <p:txBody>
          <a:bodyPr wrap="square" rtlCol="0">
            <a:spAutoFit/>
          </a:bodyPr>
          <a:lstStyle/>
          <a:p>
            <a:pPr algn="r"/>
            <a:r>
              <a:rPr lang="en-GB" sz="2856" dirty="0"/>
              <a:t>is sub-class</a:t>
            </a:r>
          </a:p>
          <a:p>
            <a:pPr algn="r"/>
            <a:r>
              <a:rPr lang="en-GB" sz="2856" dirty="0"/>
              <a:t>of</a:t>
            </a:r>
          </a:p>
        </p:txBody>
      </p:sp>
      <p:sp>
        <p:nvSpPr>
          <p:cNvPr id="79" name="Down Arrow 78"/>
          <p:cNvSpPr/>
          <p:nvPr/>
        </p:nvSpPr>
        <p:spPr>
          <a:xfrm>
            <a:off x="6384463" y="3864794"/>
            <a:ext cx="934625" cy="478677"/>
          </a:xfrm>
          <a:prstGeom prst="downArrow">
            <a:avLst/>
          </a:prstGeom>
          <a:solidFill>
            <a:schemeClr val="accent1"/>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570"/>
          </a:p>
        </p:txBody>
      </p:sp>
      <p:sp>
        <p:nvSpPr>
          <p:cNvPr id="59" name="TextBox 58"/>
          <p:cNvSpPr txBox="1"/>
          <p:nvPr/>
        </p:nvSpPr>
        <p:spPr>
          <a:xfrm>
            <a:off x="604832" y="1629122"/>
            <a:ext cx="4979606" cy="1410771"/>
          </a:xfrm>
          <a:prstGeom prst="rect">
            <a:avLst/>
          </a:prstGeom>
          <a:noFill/>
          <a:ln w="19050">
            <a:solidFill>
              <a:schemeClr val="accent5"/>
            </a:solidFill>
          </a:ln>
        </p:spPr>
        <p:txBody>
          <a:bodyPr wrap="square" rtlCol="0">
            <a:spAutoFit/>
          </a:bodyPr>
          <a:lstStyle/>
          <a:p>
            <a:pPr algn="ctr"/>
            <a:r>
              <a:rPr lang="en-GB" sz="2856" dirty="0"/>
              <a:t>RDA Entity = Any RDA Thing</a:t>
            </a:r>
          </a:p>
          <a:p>
            <a:pPr algn="ctr"/>
            <a:endParaRPr lang="en-GB" sz="2856" dirty="0"/>
          </a:p>
          <a:p>
            <a:pPr algn="ctr"/>
            <a:r>
              <a:rPr lang="en-GB" sz="2856" dirty="0"/>
              <a:t>Covers all other types of entity</a:t>
            </a:r>
          </a:p>
        </p:txBody>
      </p:sp>
      <p:sp>
        <p:nvSpPr>
          <p:cNvPr id="60" name="TextBox 59"/>
          <p:cNvSpPr txBox="1"/>
          <p:nvPr/>
        </p:nvSpPr>
        <p:spPr>
          <a:xfrm>
            <a:off x="1947023" y="6628935"/>
            <a:ext cx="2265172" cy="531812"/>
          </a:xfrm>
          <a:prstGeom prst="rect">
            <a:avLst/>
          </a:prstGeom>
          <a:noFill/>
        </p:spPr>
        <p:txBody>
          <a:bodyPr wrap="square" rtlCol="0">
            <a:spAutoFit/>
          </a:bodyPr>
          <a:lstStyle/>
          <a:p>
            <a:r>
              <a:rPr lang="en-GB" sz="2856" dirty="0"/>
              <a:t>is modified by</a:t>
            </a:r>
          </a:p>
        </p:txBody>
      </p:sp>
      <p:sp>
        <p:nvSpPr>
          <p:cNvPr id="65" name="TextBox 64"/>
          <p:cNvSpPr txBox="1"/>
          <p:nvPr/>
        </p:nvSpPr>
        <p:spPr>
          <a:xfrm>
            <a:off x="1223076" y="3216299"/>
            <a:ext cx="818699" cy="871446"/>
          </a:xfrm>
          <a:prstGeom prst="ellipse">
            <a:avLst/>
          </a:prstGeom>
          <a:noFill/>
          <a:ln w="28575">
            <a:solidFill>
              <a:schemeClr val="accent3"/>
            </a:solidFill>
          </a:ln>
        </p:spPr>
        <p:txBody>
          <a:bodyPr wrap="square" rtlCol="0">
            <a:spAutoFit/>
          </a:bodyPr>
          <a:lstStyle/>
          <a:p>
            <a:pPr algn="ctr"/>
            <a:r>
              <a:rPr lang="en-GB" sz="3427" b="1" dirty="0"/>
              <a:t>W</a:t>
            </a:r>
          </a:p>
        </p:txBody>
      </p:sp>
      <p:sp>
        <p:nvSpPr>
          <p:cNvPr id="66" name="TextBox 65"/>
          <p:cNvSpPr txBox="1"/>
          <p:nvPr/>
        </p:nvSpPr>
        <p:spPr>
          <a:xfrm>
            <a:off x="1351562" y="4232352"/>
            <a:ext cx="561728" cy="871446"/>
          </a:xfrm>
          <a:prstGeom prst="ellipse">
            <a:avLst/>
          </a:prstGeom>
          <a:noFill/>
          <a:ln w="28575">
            <a:solidFill>
              <a:schemeClr val="accent3"/>
            </a:solidFill>
          </a:ln>
        </p:spPr>
        <p:txBody>
          <a:bodyPr wrap="square" rtlCol="0">
            <a:spAutoFit/>
          </a:bodyPr>
          <a:lstStyle/>
          <a:p>
            <a:pPr algn="ctr"/>
            <a:r>
              <a:rPr lang="en-GB" sz="3427" b="1" dirty="0"/>
              <a:t>E</a:t>
            </a:r>
          </a:p>
        </p:txBody>
      </p:sp>
      <p:sp>
        <p:nvSpPr>
          <p:cNvPr id="68" name="TextBox 67"/>
          <p:cNvSpPr txBox="1"/>
          <p:nvPr/>
        </p:nvSpPr>
        <p:spPr>
          <a:xfrm>
            <a:off x="1225874" y="5248406"/>
            <a:ext cx="813102" cy="871446"/>
          </a:xfrm>
          <a:prstGeom prst="ellipse">
            <a:avLst/>
          </a:prstGeom>
          <a:noFill/>
          <a:ln w="28575">
            <a:solidFill>
              <a:schemeClr val="accent3"/>
            </a:solidFill>
          </a:ln>
        </p:spPr>
        <p:txBody>
          <a:bodyPr wrap="square" rtlCol="0">
            <a:spAutoFit/>
          </a:bodyPr>
          <a:lstStyle/>
          <a:p>
            <a:pPr algn="ctr"/>
            <a:r>
              <a:rPr lang="en-GB" sz="3427" b="1" dirty="0"/>
              <a:t>M</a:t>
            </a:r>
          </a:p>
        </p:txBody>
      </p:sp>
      <p:sp>
        <p:nvSpPr>
          <p:cNvPr id="69" name="TextBox 68"/>
          <p:cNvSpPr txBox="1"/>
          <p:nvPr/>
        </p:nvSpPr>
        <p:spPr>
          <a:xfrm>
            <a:off x="1420312" y="6264461"/>
            <a:ext cx="424227" cy="871446"/>
          </a:xfrm>
          <a:prstGeom prst="ellipse">
            <a:avLst/>
          </a:prstGeom>
          <a:noFill/>
          <a:ln w="28575">
            <a:solidFill>
              <a:schemeClr val="accent3"/>
            </a:solidFill>
          </a:ln>
        </p:spPr>
        <p:txBody>
          <a:bodyPr wrap="square" rtlCol="0">
            <a:spAutoFit/>
          </a:bodyPr>
          <a:lstStyle/>
          <a:p>
            <a:pPr algn="ctr"/>
            <a:r>
              <a:rPr lang="en-GB" sz="3427" b="1" dirty="0"/>
              <a:t>I</a:t>
            </a:r>
          </a:p>
        </p:txBody>
      </p:sp>
      <p:sp>
        <p:nvSpPr>
          <p:cNvPr id="75" name="TextBox 74"/>
          <p:cNvSpPr txBox="1"/>
          <p:nvPr/>
        </p:nvSpPr>
        <p:spPr>
          <a:xfrm>
            <a:off x="4619650" y="7765334"/>
            <a:ext cx="1206408" cy="871446"/>
          </a:xfrm>
          <a:prstGeom prst="ellipse">
            <a:avLst/>
          </a:prstGeom>
          <a:noFill/>
          <a:ln w="28575">
            <a:solidFill>
              <a:schemeClr val="accent3"/>
            </a:solidFill>
          </a:ln>
        </p:spPr>
        <p:txBody>
          <a:bodyPr wrap="none" rtlCol="0">
            <a:spAutoFit/>
          </a:bodyPr>
          <a:lstStyle/>
          <a:p>
            <a:pPr algn="ctr"/>
            <a:r>
              <a:rPr lang="en-GB" sz="3427" b="1" dirty="0"/>
              <a:t>P**</a:t>
            </a:r>
          </a:p>
        </p:txBody>
      </p:sp>
      <p:sp>
        <p:nvSpPr>
          <p:cNvPr id="80" name="TextBox 79"/>
          <p:cNvSpPr txBox="1"/>
          <p:nvPr/>
        </p:nvSpPr>
        <p:spPr>
          <a:xfrm>
            <a:off x="6142841" y="7765334"/>
            <a:ext cx="543695" cy="871446"/>
          </a:xfrm>
          <a:prstGeom prst="ellipse">
            <a:avLst/>
          </a:prstGeom>
          <a:noFill/>
          <a:ln w="28575">
            <a:solidFill>
              <a:schemeClr val="accent3"/>
            </a:solidFill>
          </a:ln>
        </p:spPr>
        <p:txBody>
          <a:bodyPr wrap="square" rtlCol="0">
            <a:spAutoFit/>
          </a:bodyPr>
          <a:lstStyle/>
          <a:p>
            <a:pPr algn="ctr"/>
            <a:r>
              <a:rPr lang="en-GB" sz="3427" b="1" dirty="0"/>
              <a:t>F</a:t>
            </a:r>
          </a:p>
        </p:txBody>
      </p:sp>
      <p:sp>
        <p:nvSpPr>
          <p:cNvPr id="81" name="TextBox 80"/>
          <p:cNvSpPr txBox="1"/>
          <p:nvPr/>
        </p:nvSpPr>
        <p:spPr>
          <a:xfrm>
            <a:off x="7109140" y="7765334"/>
            <a:ext cx="586524" cy="871446"/>
          </a:xfrm>
          <a:prstGeom prst="ellipse">
            <a:avLst/>
          </a:prstGeom>
          <a:noFill/>
          <a:ln w="28575">
            <a:solidFill>
              <a:schemeClr val="accent3"/>
            </a:solidFill>
          </a:ln>
        </p:spPr>
        <p:txBody>
          <a:bodyPr wrap="square" rtlCol="0">
            <a:spAutoFit/>
          </a:bodyPr>
          <a:lstStyle/>
          <a:p>
            <a:pPr algn="ctr"/>
            <a:r>
              <a:rPr lang="en-GB" sz="3427" b="1" dirty="0"/>
              <a:t>C</a:t>
            </a:r>
          </a:p>
        </p:txBody>
      </p:sp>
      <p:sp>
        <p:nvSpPr>
          <p:cNvPr id="83" name="TextBox 82"/>
          <p:cNvSpPr txBox="1"/>
          <p:nvPr/>
        </p:nvSpPr>
        <p:spPr>
          <a:xfrm>
            <a:off x="5971943" y="2187079"/>
            <a:ext cx="1759661" cy="1613053"/>
          </a:xfrm>
          <a:prstGeom prst="ellipse">
            <a:avLst/>
          </a:prstGeom>
          <a:noFill/>
          <a:ln w="28575">
            <a:solidFill>
              <a:schemeClr val="tx2"/>
            </a:solidFill>
          </a:ln>
        </p:spPr>
        <p:txBody>
          <a:bodyPr wrap="none" rtlCol="0">
            <a:spAutoFit/>
          </a:bodyPr>
          <a:lstStyle/>
          <a:p>
            <a:pPr algn="ctr"/>
            <a:r>
              <a:rPr lang="en-GB" sz="3427" b="1" dirty="0"/>
              <a:t>RDA</a:t>
            </a:r>
          </a:p>
          <a:p>
            <a:pPr algn="ctr"/>
            <a:r>
              <a:rPr lang="en-GB" sz="3427" b="1" dirty="0"/>
              <a:t>Entity</a:t>
            </a:r>
          </a:p>
        </p:txBody>
      </p:sp>
      <p:sp>
        <p:nvSpPr>
          <p:cNvPr id="87" name="TextBox 86"/>
          <p:cNvSpPr txBox="1"/>
          <p:nvPr/>
        </p:nvSpPr>
        <p:spPr>
          <a:xfrm>
            <a:off x="10393562" y="2593034"/>
            <a:ext cx="2144125" cy="871446"/>
          </a:xfrm>
          <a:prstGeom prst="ellipse">
            <a:avLst/>
          </a:prstGeom>
          <a:noFill/>
          <a:ln w="28575">
            <a:solidFill>
              <a:schemeClr val="accent3"/>
            </a:solidFill>
          </a:ln>
        </p:spPr>
        <p:txBody>
          <a:bodyPr wrap="none" rtlCol="0">
            <a:spAutoFit/>
          </a:bodyPr>
          <a:lstStyle/>
          <a:p>
            <a:pPr algn="ctr"/>
            <a:r>
              <a:rPr lang="en-GB" sz="3427" b="1" dirty="0" err="1"/>
              <a:t>Nomen</a:t>
            </a:r>
            <a:endParaRPr lang="en-GB" sz="3427" b="1" dirty="0"/>
          </a:p>
        </p:txBody>
      </p:sp>
      <p:sp>
        <p:nvSpPr>
          <p:cNvPr id="89" name="TextBox 88"/>
          <p:cNvSpPr txBox="1"/>
          <p:nvPr/>
        </p:nvSpPr>
        <p:spPr>
          <a:xfrm>
            <a:off x="10922330" y="4076126"/>
            <a:ext cx="1614404" cy="871446"/>
          </a:xfrm>
          <a:prstGeom prst="ellipse">
            <a:avLst/>
          </a:prstGeom>
          <a:noFill/>
          <a:ln w="28575">
            <a:solidFill>
              <a:schemeClr val="accent3"/>
            </a:solidFill>
          </a:ln>
        </p:spPr>
        <p:txBody>
          <a:bodyPr wrap="none" rtlCol="0">
            <a:spAutoFit/>
          </a:bodyPr>
          <a:lstStyle/>
          <a:p>
            <a:pPr algn="ctr"/>
            <a:r>
              <a:rPr lang="en-GB" sz="3427" b="1" dirty="0"/>
              <a:t>Place</a:t>
            </a:r>
          </a:p>
        </p:txBody>
      </p:sp>
      <p:sp>
        <p:nvSpPr>
          <p:cNvPr id="91" name="TextBox 90"/>
          <p:cNvSpPr txBox="1"/>
          <p:nvPr/>
        </p:nvSpPr>
        <p:spPr>
          <a:xfrm>
            <a:off x="9601618" y="5559217"/>
            <a:ext cx="2933069" cy="871446"/>
          </a:xfrm>
          <a:prstGeom prst="ellipse">
            <a:avLst/>
          </a:prstGeom>
          <a:noFill/>
          <a:ln w="28575">
            <a:solidFill>
              <a:schemeClr val="accent3"/>
            </a:solidFill>
          </a:ln>
        </p:spPr>
        <p:txBody>
          <a:bodyPr wrap="none" rtlCol="0">
            <a:spAutoFit/>
          </a:bodyPr>
          <a:lstStyle/>
          <a:p>
            <a:pPr algn="ctr"/>
            <a:r>
              <a:rPr lang="en-GB" sz="3427" b="1" dirty="0"/>
              <a:t>Time-span</a:t>
            </a:r>
          </a:p>
        </p:txBody>
      </p:sp>
      <p:sp>
        <p:nvSpPr>
          <p:cNvPr id="93" name="TextBox 92"/>
          <p:cNvSpPr txBox="1"/>
          <p:nvPr/>
        </p:nvSpPr>
        <p:spPr>
          <a:xfrm>
            <a:off x="4350275" y="4250615"/>
            <a:ext cx="1771022" cy="871446"/>
          </a:xfrm>
          <a:prstGeom prst="ellipse">
            <a:avLst/>
          </a:prstGeom>
          <a:noFill/>
          <a:ln w="28575">
            <a:solidFill>
              <a:schemeClr val="accent3"/>
            </a:solidFill>
          </a:ln>
        </p:spPr>
        <p:txBody>
          <a:bodyPr wrap="square" rtlCol="0">
            <a:spAutoFit/>
          </a:bodyPr>
          <a:lstStyle/>
          <a:p>
            <a:pPr algn="ctr"/>
            <a:r>
              <a:rPr lang="en-GB" sz="3427" b="1" dirty="0"/>
              <a:t>Agent</a:t>
            </a:r>
          </a:p>
        </p:txBody>
      </p:sp>
      <p:sp>
        <p:nvSpPr>
          <p:cNvPr id="100" name="TextBox 99"/>
          <p:cNvSpPr txBox="1"/>
          <p:nvPr/>
        </p:nvSpPr>
        <p:spPr>
          <a:xfrm>
            <a:off x="5536590" y="5719829"/>
            <a:ext cx="2753730" cy="1613053"/>
          </a:xfrm>
          <a:prstGeom prst="ellipse">
            <a:avLst/>
          </a:prstGeom>
          <a:noFill/>
          <a:ln w="28575">
            <a:solidFill>
              <a:schemeClr val="accent3"/>
            </a:solidFill>
          </a:ln>
        </p:spPr>
        <p:txBody>
          <a:bodyPr wrap="square" rtlCol="0">
            <a:spAutoFit/>
          </a:bodyPr>
          <a:lstStyle/>
          <a:p>
            <a:pPr algn="ctr"/>
            <a:r>
              <a:rPr lang="en-GB" sz="3427" b="1" dirty="0"/>
              <a:t>Collective</a:t>
            </a:r>
          </a:p>
          <a:p>
            <a:pPr algn="ctr"/>
            <a:r>
              <a:rPr lang="en-GB" sz="3427" b="1" dirty="0"/>
              <a:t>Agent</a:t>
            </a:r>
          </a:p>
        </p:txBody>
      </p:sp>
      <p:sp>
        <p:nvSpPr>
          <p:cNvPr id="137" name="TextBox 136"/>
          <p:cNvSpPr txBox="1"/>
          <p:nvPr/>
        </p:nvSpPr>
        <p:spPr>
          <a:xfrm>
            <a:off x="11391010" y="596247"/>
            <a:ext cx="1154563" cy="871446"/>
          </a:xfrm>
          <a:prstGeom prst="ellipse">
            <a:avLst/>
          </a:prstGeom>
          <a:noFill/>
          <a:ln w="28575">
            <a:solidFill>
              <a:schemeClr val="tx2"/>
            </a:solidFill>
          </a:ln>
        </p:spPr>
        <p:txBody>
          <a:bodyPr wrap="none" rtlCol="0">
            <a:spAutoFit/>
          </a:bodyPr>
          <a:lstStyle/>
          <a:p>
            <a:pPr algn="ctr"/>
            <a:r>
              <a:rPr lang="en-GB" sz="3427" b="1" dirty="0"/>
              <a:t>Res</a:t>
            </a:r>
          </a:p>
        </p:txBody>
      </p:sp>
      <p:cxnSp>
        <p:nvCxnSpPr>
          <p:cNvPr id="141" name="Curved Connector 57"/>
          <p:cNvCxnSpPr>
            <a:cxnSpLocks/>
            <a:stCxn id="83" idx="0"/>
            <a:endCxn id="137" idx="4"/>
          </p:cNvCxnSpPr>
          <p:nvPr/>
        </p:nvCxnSpPr>
        <p:spPr>
          <a:xfrm rot="5400000" flipH="1" flipV="1">
            <a:off x="9050340" y="-730873"/>
            <a:ext cx="719386" cy="5116518"/>
          </a:xfrm>
          <a:prstGeom prst="curvedConnector3">
            <a:avLst>
              <a:gd name="adj1" fmla="val 50000"/>
            </a:avLst>
          </a:prstGeom>
          <a:ln w="25400">
            <a:solidFill>
              <a:schemeClr val="tx2"/>
            </a:solidFill>
            <a:tailEnd type="triangle" w="lg" len="lg"/>
          </a:ln>
        </p:spPr>
        <p:style>
          <a:lnRef idx="1">
            <a:schemeClr val="accent1"/>
          </a:lnRef>
          <a:fillRef idx="0">
            <a:schemeClr val="accent1"/>
          </a:fillRef>
          <a:effectRef idx="0">
            <a:schemeClr val="accent1"/>
          </a:effectRef>
          <a:fontRef idx="minor">
            <a:schemeClr val="tx1"/>
          </a:fontRef>
        </p:style>
      </p:cxnSp>
      <p:sp>
        <p:nvSpPr>
          <p:cNvPr id="186" name="TextBox 185"/>
          <p:cNvSpPr txBox="1"/>
          <p:nvPr/>
        </p:nvSpPr>
        <p:spPr>
          <a:xfrm>
            <a:off x="9231737" y="1214564"/>
            <a:ext cx="2323650" cy="531812"/>
          </a:xfrm>
          <a:prstGeom prst="rect">
            <a:avLst/>
          </a:prstGeom>
          <a:noFill/>
        </p:spPr>
        <p:txBody>
          <a:bodyPr wrap="square" rtlCol="0">
            <a:spAutoFit/>
          </a:bodyPr>
          <a:lstStyle/>
          <a:p>
            <a:r>
              <a:rPr lang="en-GB" sz="2856" dirty="0"/>
              <a:t>is sub-class of</a:t>
            </a:r>
          </a:p>
        </p:txBody>
      </p:sp>
      <p:sp>
        <p:nvSpPr>
          <p:cNvPr id="43" name="Down Arrow 78">
            <a:extLst>
              <a:ext uri="{FF2B5EF4-FFF2-40B4-BE49-F238E27FC236}">
                <a16:creationId xmlns:a16="http://schemas.microsoft.com/office/drawing/2014/main" id="{3BCF7CD3-E6C0-4D72-9881-70EBB47E1469}"/>
              </a:ext>
            </a:extLst>
          </p:cNvPr>
          <p:cNvSpPr/>
          <p:nvPr/>
        </p:nvSpPr>
        <p:spPr>
          <a:xfrm>
            <a:off x="2664469" y="2127248"/>
            <a:ext cx="934625" cy="478677"/>
          </a:xfrm>
          <a:prstGeom prst="downArrow">
            <a:avLst/>
          </a:prstGeom>
          <a:solidFill>
            <a:schemeClr val="accent1"/>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570"/>
          </a:p>
        </p:txBody>
      </p:sp>
      <p:cxnSp>
        <p:nvCxnSpPr>
          <p:cNvPr id="44" name="Curved Connector 48">
            <a:extLst>
              <a:ext uri="{FF2B5EF4-FFF2-40B4-BE49-F238E27FC236}">
                <a16:creationId xmlns:a16="http://schemas.microsoft.com/office/drawing/2014/main" id="{A9A41382-0FDE-405A-8B52-8920CA1B774B}"/>
              </a:ext>
            </a:extLst>
          </p:cNvPr>
          <p:cNvCxnSpPr>
            <a:cxnSpLocks/>
            <a:stCxn id="83" idx="2"/>
            <a:endCxn id="93" idx="0"/>
          </p:cNvCxnSpPr>
          <p:nvPr/>
        </p:nvCxnSpPr>
        <p:spPr>
          <a:xfrm rot="10800000" flipV="1">
            <a:off x="5235787" y="2993605"/>
            <a:ext cx="736157" cy="1257009"/>
          </a:xfrm>
          <a:prstGeom prst="curvedConnector2">
            <a:avLst/>
          </a:prstGeom>
          <a:ln w="25400">
            <a:solidFill>
              <a:schemeClr val="tx2"/>
            </a:solidFill>
            <a:tailEnd type="triangle" w="lg" len="lg"/>
          </a:ln>
        </p:spPr>
        <p:style>
          <a:lnRef idx="1">
            <a:schemeClr val="accent1"/>
          </a:lnRef>
          <a:fillRef idx="0">
            <a:schemeClr val="accent1"/>
          </a:fillRef>
          <a:effectRef idx="0">
            <a:schemeClr val="accent1"/>
          </a:effectRef>
          <a:fontRef idx="minor">
            <a:schemeClr val="tx1"/>
          </a:fontRef>
        </p:style>
      </p:cxnSp>
      <p:sp>
        <p:nvSpPr>
          <p:cNvPr id="39" name="TextBox 38">
            <a:extLst>
              <a:ext uri="{FF2B5EF4-FFF2-40B4-BE49-F238E27FC236}">
                <a16:creationId xmlns:a16="http://schemas.microsoft.com/office/drawing/2014/main" id="{B1F07A68-0255-4E29-AD11-8B47F5776E45}"/>
              </a:ext>
            </a:extLst>
          </p:cNvPr>
          <p:cNvSpPr txBox="1"/>
          <p:nvPr/>
        </p:nvSpPr>
        <p:spPr>
          <a:xfrm>
            <a:off x="508000" y="219464"/>
            <a:ext cx="9336787" cy="883319"/>
          </a:xfrm>
          <a:prstGeom prst="rect">
            <a:avLst/>
          </a:prstGeom>
          <a:noFill/>
        </p:spPr>
        <p:txBody>
          <a:bodyPr wrap="square" rtlCol="0">
            <a:spAutoFit/>
          </a:bodyPr>
          <a:lstStyle/>
          <a:p>
            <a:r>
              <a:rPr lang="en-GB" sz="5140" dirty="0"/>
              <a:t>LRM and RDA entities</a:t>
            </a:r>
            <a:endParaRPr lang="en-US" sz="5140" dirty="0"/>
          </a:p>
        </p:txBody>
      </p:sp>
    </p:spTree>
    <p:extLst>
      <p:ext uri="{BB962C8B-B14F-4D97-AF65-F5344CB8AC3E}">
        <p14:creationId xmlns:p14="http://schemas.microsoft.com/office/powerpoint/2010/main" val="22345027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9"/>
                                        </p:tgtEl>
                                        <p:attrNameLst>
                                          <p:attrName>style.visibility</p:attrName>
                                        </p:attrNameLst>
                                      </p:cBhvr>
                                      <p:to>
                                        <p:strVal val="visible"/>
                                      </p:to>
                                    </p:set>
                                    <p:animEffect transition="in" filter="fade">
                                      <p:cBhvr>
                                        <p:cTn id="7" dur="1000"/>
                                        <p:tgtEl>
                                          <p:spTgt spid="59"/>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3"/>
                                        </p:tgtEl>
                                        <p:attrNameLst>
                                          <p:attrName>style.visibility</p:attrName>
                                        </p:attrNameLst>
                                      </p:cBhvr>
                                      <p:to>
                                        <p:strVal val="visible"/>
                                      </p:to>
                                    </p:set>
                                    <p:animEffect transition="in" filter="fade">
                                      <p:cBhvr>
                                        <p:cTn id="10" dur="1000"/>
                                        <p:tgtEl>
                                          <p:spTgt spid="43"/>
                                        </p:tgtEl>
                                      </p:cBhvr>
                                    </p:animEffect>
                                  </p:childTnLst>
                                </p:cTn>
                              </p:par>
                            </p:childTnLst>
                          </p:cTn>
                        </p:par>
                        <p:par>
                          <p:cTn id="11" fill="hold">
                            <p:stCondLst>
                              <p:cond delay="1000"/>
                            </p:stCondLst>
                            <p:childTnLst>
                              <p:par>
                                <p:cTn id="12" presetID="10" presetClass="entr" presetSubtype="0" fill="hold" grpId="0" nodeType="afterEffect">
                                  <p:stCondLst>
                                    <p:cond delay="0"/>
                                  </p:stCondLst>
                                  <p:childTnLst>
                                    <p:set>
                                      <p:cBhvr>
                                        <p:cTn id="13" dur="1" fill="hold">
                                          <p:stCondLst>
                                            <p:cond delay="0"/>
                                          </p:stCondLst>
                                        </p:cTn>
                                        <p:tgtEl>
                                          <p:spTgt spid="83"/>
                                        </p:tgtEl>
                                        <p:attrNameLst>
                                          <p:attrName>style.visibility</p:attrName>
                                        </p:attrNameLst>
                                      </p:cBhvr>
                                      <p:to>
                                        <p:strVal val="visible"/>
                                      </p:to>
                                    </p:set>
                                    <p:animEffect transition="in" filter="fade">
                                      <p:cBhvr>
                                        <p:cTn id="14" dur="1000"/>
                                        <p:tgtEl>
                                          <p:spTgt spid="83"/>
                                        </p:tgtEl>
                                      </p:cBhvr>
                                    </p:animEffect>
                                  </p:childTnLst>
                                </p:cTn>
                              </p:par>
                            </p:childTnLst>
                          </p:cTn>
                        </p:par>
                        <p:par>
                          <p:cTn id="15" fill="hold">
                            <p:stCondLst>
                              <p:cond delay="2000"/>
                            </p:stCondLst>
                            <p:childTnLst>
                              <p:par>
                                <p:cTn id="16" presetID="10" presetClass="entr" presetSubtype="0" fill="hold" nodeType="afterEffect">
                                  <p:stCondLst>
                                    <p:cond delay="0"/>
                                  </p:stCondLst>
                                  <p:childTnLst>
                                    <p:set>
                                      <p:cBhvr>
                                        <p:cTn id="17" dur="1" fill="hold">
                                          <p:stCondLst>
                                            <p:cond delay="0"/>
                                          </p:stCondLst>
                                        </p:cTn>
                                        <p:tgtEl>
                                          <p:spTgt spid="141"/>
                                        </p:tgtEl>
                                        <p:attrNameLst>
                                          <p:attrName>style.visibility</p:attrName>
                                        </p:attrNameLst>
                                      </p:cBhvr>
                                      <p:to>
                                        <p:strVal val="visible"/>
                                      </p:to>
                                    </p:set>
                                    <p:animEffect transition="in" filter="fade">
                                      <p:cBhvr>
                                        <p:cTn id="18" dur="1000"/>
                                        <p:tgtEl>
                                          <p:spTgt spid="141"/>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186"/>
                                        </p:tgtEl>
                                        <p:attrNameLst>
                                          <p:attrName>style.visibility</p:attrName>
                                        </p:attrNameLst>
                                      </p:cBhvr>
                                      <p:to>
                                        <p:strVal val="visible"/>
                                      </p:to>
                                    </p:set>
                                    <p:animEffect transition="in" filter="fade">
                                      <p:cBhvr>
                                        <p:cTn id="21" dur="1000"/>
                                        <p:tgtEl>
                                          <p:spTgt spid="186"/>
                                        </p:tgtEl>
                                      </p:cBhvr>
                                    </p:animEffect>
                                  </p:childTnLst>
                                </p:cTn>
                              </p:par>
                            </p:childTnLst>
                          </p:cTn>
                        </p:par>
                        <p:par>
                          <p:cTn id="22" fill="hold">
                            <p:stCondLst>
                              <p:cond delay="3000"/>
                            </p:stCondLst>
                            <p:childTnLst>
                              <p:par>
                                <p:cTn id="23" presetID="10" presetClass="entr" presetSubtype="0" fill="hold" grpId="0" nodeType="afterEffect">
                                  <p:stCondLst>
                                    <p:cond delay="0"/>
                                  </p:stCondLst>
                                  <p:childTnLst>
                                    <p:set>
                                      <p:cBhvr>
                                        <p:cTn id="24" dur="1" fill="hold">
                                          <p:stCondLst>
                                            <p:cond delay="0"/>
                                          </p:stCondLst>
                                        </p:cTn>
                                        <p:tgtEl>
                                          <p:spTgt spid="137"/>
                                        </p:tgtEl>
                                        <p:attrNameLst>
                                          <p:attrName>style.visibility</p:attrName>
                                        </p:attrNameLst>
                                      </p:cBhvr>
                                      <p:to>
                                        <p:strVal val="visible"/>
                                      </p:to>
                                    </p:set>
                                    <p:animEffect transition="in" filter="fade">
                                      <p:cBhvr>
                                        <p:cTn id="25" dur="1000"/>
                                        <p:tgtEl>
                                          <p:spTgt spid="137"/>
                                        </p:tgtEl>
                                      </p:cBhvr>
                                    </p:animEffect>
                                  </p:childTnLst>
                                </p:cTn>
                              </p:par>
                            </p:childTnLst>
                          </p:cTn>
                        </p:par>
                        <p:par>
                          <p:cTn id="26" fill="hold">
                            <p:stCondLst>
                              <p:cond delay="4000"/>
                            </p:stCondLst>
                            <p:childTnLst>
                              <p:par>
                                <p:cTn id="27" presetID="10" presetClass="entr" presetSubtype="0" fill="hold" grpId="0" nodeType="afterEffect">
                                  <p:stCondLst>
                                    <p:cond delay="0"/>
                                  </p:stCondLst>
                                  <p:childTnLst>
                                    <p:set>
                                      <p:cBhvr>
                                        <p:cTn id="28" dur="1" fill="hold">
                                          <p:stCondLst>
                                            <p:cond delay="0"/>
                                          </p:stCondLst>
                                        </p:cTn>
                                        <p:tgtEl>
                                          <p:spTgt spid="79"/>
                                        </p:tgtEl>
                                        <p:attrNameLst>
                                          <p:attrName>style.visibility</p:attrName>
                                        </p:attrNameLst>
                                      </p:cBhvr>
                                      <p:to>
                                        <p:strVal val="visible"/>
                                      </p:to>
                                    </p:set>
                                    <p:animEffect transition="in" filter="fade">
                                      <p:cBhvr>
                                        <p:cTn id="29" dur="1000"/>
                                        <p:tgtEl>
                                          <p:spTgt spid="79"/>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nodeType="clickEffect">
                                  <p:stCondLst>
                                    <p:cond delay="0"/>
                                  </p:stCondLst>
                                  <p:childTnLst>
                                    <p:set>
                                      <p:cBhvr>
                                        <p:cTn id="33" dur="1" fill="hold">
                                          <p:stCondLst>
                                            <p:cond delay="0"/>
                                          </p:stCondLst>
                                        </p:cTn>
                                        <p:tgtEl>
                                          <p:spTgt spid="10"/>
                                        </p:tgtEl>
                                        <p:attrNameLst>
                                          <p:attrName>style.visibility</p:attrName>
                                        </p:attrNameLst>
                                      </p:cBhvr>
                                      <p:to>
                                        <p:strVal val="visible"/>
                                      </p:to>
                                    </p:set>
                                    <p:animEffect transition="in" filter="fade">
                                      <p:cBhvr>
                                        <p:cTn id="34" dur="1000"/>
                                        <p:tgtEl>
                                          <p:spTgt spid="10"/>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13"/>
                                        </p:tgtEl>
                                        <p:attrNameLst>
                                          <p:attrName>style.visibility</p:attrName>
                                        </p:attrNameLst>
                                      </p:cBhvr>
                                      <p:to>
                                        <p:strVal val="visible"/>
                                      </p:to>
                                    </p:set>
                                    <p:animEffect transition="in" filter="fade">
                                      <p:cBhvr>
                                        <p:cTn id="37" dur="1000"/>
                                        <p:tgtEl>
                                          <p:spTgt spid="13"/>
                                        </p:tgtEl>
                                      </p:cBhvr>
                                    </p:animEffect>
                                  </p:childTnLst>
                                </p:cTn>
                              </p:par>
                            </p:childTnLst>
                          </p:cTn>
                        </p:par>
                        <p:par>
                          <p:cTn id="38" fill="hold">
                            <p:stCondLst>
                              <p:cond delay="1000"/>
                            </p:stCondLst>
                            <p:childTnLst>
                              <p:par>
                                <p:cTn id="39" presetID="10" presetClass="entr" presetSubtype="0" fill="hold" grpId="0" nodeType="afterEffect">
                                  <p:stCondLst>
                                    <p:cond delay="0"/>
                                  </p:stCondLst>
                                  <p:childTnLst>
                                    <p:set>
                                      <p:cBhvr>
                                        <p:cTn id="40" dur="1" fill="hold">
                                          <p:stCondLst>
                                            <p:cond delay="0"/>
                                          </p:stCondLst>
                                        </p:cTn>
                                        <p:tgtEl>
                                          <p:spTgt spid="87"/>
                                        </p:tgtEl>
                                        <p:attrNameLst>
                                          <p:attrName>style.visibility</p:attrName>
                                        </p:attrNameLst>
                                      </p:cBhvr>
                                      <p:to>
                                        <p:strVal val="visible"/>
                                      </p:to>
                                    </p:set>
                                    <p:animEffect transition="in" filter="fade">
                                      <p:cBhvr>
                                        <p:cTn id="41" dur="1000"/>
                                        <p:tgtEl>
                                          <p:spTgt spid="87"/>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nodeType="clickEffect">
                                  <p:stCondLst>
                                    <p:cond delay="0"/>
                                  </p:stCondLst>
                                  <p:childTnLst>
                                    <p:set>
                                      <p:cBhvr>
                                        <p:cTn id="45" dur="1" fill="hold">
                                          <p:stCondLst>
                                            <p:cond delay="0"/>
                                          </p:stCondLst>
                                        </p:cTn>
                                        <p:tgtEl>
                                          <p:spTgt spid="46"/>
                                        </p:tgtEl>
                                        <p:attrNameLst>
                                          <p:attrName>style.visibility</p:attrName>
                                        </p:attrNameLst>
                                      </p:cBhvr>
                                      <p:to>
                                        <p:strVal val="visible"/>
                                      </p:to>
                                    </p:set>
                                    <p:animEffect transition="in" filter="fade">
                                      <p:cBhvr>
                                        <p:cTn id="46" dur="1000"/>
                                        <p:tgtEl>
                                          <p:spTgt spid="46"/>
                                        </p:tgtEl>
                                      </p:cBhvr>
                                    </p:animEffect>
                                  </p:childTnLst>
                                </p:cTn>
                              </p:par>
                              <p:par>
                                <p:cTn id="47" presetID="10" presetClass="entr" presetSubtype="0" fill="hold" grpId="0" nodeType="withEffect">
                                  <p:stCondLst>
                                    <p:cond delay="0"/>
                                  </p:stCondLst>
                                  <p:childTnLst>
                                    <p:set>
                                      <p:cBhvr>
                                        <p:cTn id="48" dur="1" fill="hold">
                                          <p:stCondLst>
                                            <p:cond delay="0"/>
                                          </p:stCondLst>
                                        </p:cTn>
                                        <p:tgtEl>
                                          <p:spTgt spid="77"/>
                                        </p:tgtEl>
                                        <p:attrNameLst>
                                          <p:attrName>style.visibility</p:attrName>
                                        </p:attrNameLst>
                                      </p:cBhvr>
                                      <p:to>
                                        <p:strVal val="visible"/>
                                      </p:to>
                                    </p:set>
                                    <p:animEffect transition="in" filter="fade">
                                      <p:cBhvr>
                                        <p:cTn id="49" dur="1000"/>
                                        <p:tgtEl>
                                          <p:spTgt spid="77"/>
                                        </p:tgtEl>
                                      </p:cBhvr>
                                    </p:animEffect>
                                  </p:childTnLst>
                                </p:cTn>
                              </p:par>
                            </p:childTnLst>
                          </p:cTn>
                        </p:par>
                        <p:par>
                          <p:cTn id="50" fill="hold">
                            <p:stCondLst>
                              <p:cond delay="1000"/>
                            </p:stCondLst>
                            <p:childTnLst>
                              <p:par>
                                <p:cTn id="51" presetID="10" presetClass="entr" presetSubtype="0" fill="hold" grpId="0" nodeType="afterEffect">
                                  <p:stCondLst>
                                    <p:cond delay="0"/>
                                  </p:stCondLst>
                                  <p:childTnLst>
                                    <p:set>
                                      <p:cBhvr>
                                        <p:cTn id="52" dur="1" fill="hold">
                                          <p:stCondLst>
                                            <p:cond delay="0"/>
                                          </p:stCondLst>
                                        </p:cTn>
                                        <p:tgtEl>
                                          <p:spTgt spid="89"/>
                                        </p:tgtEl>
                                        <p:attrNameLst>
                                          <p:attrName>style.visibility</p:attrName>
                                        </p:attrNameLst>
                                      </p:cBhvr>
                                      <p:to>
                                        <p:strVal val="visible"/>
                                      </p:to>
                                    </p:set>
                                    <p:animEffect transition="in" filter="fade">
                                      <p:cBhvr>
                                        <p:cTn id="53" dur="1000"/>
                                        <p:tgtEl>
                                          <p:spTgt spid="89"/>
                                        </p:tgtEl>
                                      </p:cBhvr>
                                    </p:animEffect>
                                  </p:childTnLst>
                                </p:cTn>
                              </p:par>
                            </p:childTnLst>
                          </p:cTn>
                        </p:par>
                        <p:par>
                          <p:cTn id="54" fill="hold">
                            <p:stCondLst>
                              <p:cond delay="2000"/>
                            </p:stCondLst>
                            <p:childTnLst>
                              <p:par>
                                <p:cTn id="55" presetID="10" presetClass="entr" presetSubtype="0" fill="hold" nodeType="afterEffect">
                                  <p:stCondLst>
                                    <p:cond delay="0"/>
                                  </p:stCondLst>
                                  <p:childTnLst>
                                    <p:set>
                                      <p:cBhvr>
                                        <p:cTn id="56" dur="1" fill="hold">
                                          <p:stCondLst>
                                            <p:cond delay="0"/>
                                          </p:stCondLst>
                                        </p:cTn>
                                        <p:tgtEl>
                                          <p:spTgt spid="49"/>
                                        </p:tgtEl>
                                        <p:attrNameLst>
                                          <p:attrName>style.visibility</p:attrName>
                                        </p:attrNameLst>
                                      </p:cBhvr>
                                      <p:to>
                                        <p:strVal val="visible"/>
                                      </p:to>
                                    </p:set>
                                    <p:animEffect transition="in" filter="fade">
                                      <p:cBhvr>
                                        <p:cTn id="57" dur="1000"/>
                                        <p:tgtEl>
                                          <p:spTgt spid="49"/>
                                        </p:tgtEl>
                                      </p:cBhvr>
                                    </p:animEffect>
                                  </p:childTnLst>
                                </p:cTn>
                              </p:par>
                            </p:childTnLst>
                          </p:cTn>
                        </p:par>
                        <p:par>
                          <p:cTn id="58" fill="hold">
                            <p:stCondLst>
                              <p:cond delay="3000"/>
                            </p:stCondLst>
                            <p:childTnLst>
                              <p:par>
                                <p:cTn id="59" presetID="10" presetClass="entr" presetSubtype="0" fill="hold" grpId="0" nodeType="afterEffect">
                                  <p:stCondLst>
                                    <p:cond delay="0"/>
                                  </p:stCondLst>
                                  <p:childTnLst>
                                    <p:set>
                                      <p:cBhvr>
                                        <p:cTn id="60" dur="1" fill="hold">
                                          <p:stCondLst>
                                            <p:cond delay="0"/>
                                          </p:stCondLst>
                                        </p:cTn>
                                        <p:tgtEl>
                                          <p:spTgt spid="91"/>
                                        </p:tgtEl>
                                        <p:attrNameLst>
                                          <p:attrName>style.visibility</p:attrName>
                                        </p:attrNameLst>
                                      </p:cBhvr>
                                      <p:to>
                                        <p:strVal val="visible"/>
                                      </p:to>
                                    </p:set>
                                    <p:animEffect transition="in" filter="fade">
                                      <p:cBhvr>
                                        <p:cTn id="61" dur="1000"/>
                                        <p:tgtEl>
                                          <p:spTgt spid="91"/>
                                        </p:tgtEl>
                                      </p:cBhvr>
                                    </p:animEffect>
                                  </p:childTnLst>
                                </p:cTn>
                              </p:par>
                            </p:childTnLst>
                          </p:cTn>
                        </p:par>
                      </p:childTnLst>
                    </p:cTn>
                  </p:par>
                  <p:par>
                    <p:cTn id="62" fill="hold">
                      <p:stCondLst>
                        <p:cond delay="indefinite"/>
                      </p:stCondLst>
                      <p:childTnLst>
                        <p:par>
                          <p:cTn id="63" fill="hold">
                            <p:stCondLst>
                              <p:cond delay="0"/>
                            </p:stCondLst>
                            <p:childTnLst>
                              <p:par>
                                <p:cTn id="64" presetID="10" presetClass="entr" presetSubtype="0" fill="hold" grpId="0" nodeType="clickEffect">
                                  <p:stCondLst>
                                    <p:cond delay="0"/>
                                  </p:stCondLst>
                                  <p:childTnLst>
                                    <p:set>
                                      <p:cBhvr>
                                        <p:cTn id="65" dur="1" fill="hold">
                                          <p:stCondLst>
                                            <p:cond delay="0"/>
                                          </p:stCondLst>
                                        </p:cTn>
                                        <p:tgtEl>
                                          <p:spTgt spid="100"/>
                                        </p:tgtEl>
                                        <p:attrNameLst>
                                          <p:attrName>style.visibility</p:attrName>
                                        </p:attrNameLst>
                                      </p:cBhvr>
                                      <p:to>
                                        <p:strVal val="visible"/>
                                      </p:to>
                                    </p:set>
                                    <p:animEffect transition="in" filter="fade">
                                      <p:cBhvr>
                                        <p:cTn id="66" dur="1000"/>
                                        <p:tgtEl>
                                          <p:spTgt spid="100"/>
                                        </p:tgtEl>
                                      </p:cBhvr>
                                    </p:animEffect>
                                  </p:childTnLst>
                                </p:cTn>
                              </p:par>
                            </p:childTnLst>
                          </p:cTn>
                        </p:par>
                        <p:par>
                          <p:cTn id="67" fill="hold">
                            <p:stCondLst>
                              <p:cond delay="1000"/>
                            </p:stCondLst>
                            <p:childTnLst>
                              <p:par>
                                <p:cTn id="68" presetID="10" presetClass="entr" presetSubtype="0" fill="hold" nodeType="afterEffect">
                                  <p:stCondLst>
                                    <p:cond delay="0"/>
                                  </p:stCondLst>
                                  <p:childTnLst>
                                    <p:set>
                                      <p:cBhvr>
                                        <p:cTn id="69" dur="1" fill="hold">
                                          <p:stCondLst>
                                            <p:cond delay="0"/>
                                          </p:stCondLst>
                                        </p:cTn>
                                        <p:tgtEl>
                                          <p:spTgt spid="61"/>
                                        </p:tgtEl>
                                        <p:attrNameLst>
                                          <p:attrName>style.visibility</p:attrName>
                                        </p:attrNameLst>
                                      </p:cBhvr>
                                      <p:to>
                                        <p:strVal val="visible"/>
                                      </p:to>
                                    </p:set>
                                    <p:animEffect transition="in" filter="fade">
                                      <p:cBhvr>
                                        <p:cTn id="70" dur="1000"/>
                                        <p:tgtEl>
                                          <p:spTgt spid="61"/>
                                        </p:tgtEl>
                                      </p:cBhvr>
                                    </p:animEffect>
                                  </p:childTnLst>
                                </p:cTn>
                              </p:par>
                              <p:par>
                                <p:cTn id="71" presetID="10" presetClass="entr" presetSubtype="0" fill="hold" grpId="0" nodeType="withEffect">
                                  <p:stCondLst>
                                    <p:cond delay="0"/>
                                  </p:stCondLst>
                                  <p:childTnLst>
                                    <p:set>
                                      <p:cBhvr>
                                        <p:cTn id="72" dur="1" fill="hold">
                                          <p:stCondLst>
                                            <p:cond delay="0"/>
                                          </p:stCondLst>
                                        </p:cTn>
                                        <p:tgtEl>
                                          <p:spTgt spid="78"/>
                                        </p:tgtEl>
                                        <p:attrNameLst>
                                          <p:attrName>style.visibility</p:attrName>
                                        </p:attrNameLst>
                                      </p:cBhvr>
                                      <p:to>
                                        <p:strVal val="visible"/>
                                      </p:to>
                                    </p:set>
                                    <p:animEffect transition="in" filter="fade">
                                      <p:cBhvr>
                                        <p:cTn id="73" dur="1000"/>
                                        <p:tgtEl>
                                          <p:spTgt spid="78"/>
                                        </p:tgtEl>
                                      </p:cBhvr>
                                    </p:animEffect>
                                  </p:childTnLst>
                                </p:cTn>
                              </p:par>
                            </p:childTnLst>
                          </p:cTn>
                        </p:par>
                        <p:par>
                          <p:cTn id="74" fill="hold">
                            <p:stCondLst>
                              <p:cond delay="2000"/>
                            </p:stCondLst>
                            <p:childTnLst>
                              <p:par>
                                <p:cTn id="75" presetID="10" presetClass="entr" presetSubtype="0" fill="hold" grpId="0" nodeType="afterEffect">
                                  <p:stCondLst>
                                    <p:cond delay="0"/>
                                  </p:stCondLst>
                                  <p:childTnLst>
                                    <p:set>
                                      <p:cBhvr>
                                        <p:cTn id="76" dur="1" fill="hold">
                                          <p:stCondLst>
                                            <p:cond delay="0"/>
                                          </p:stCondLst>
                                        </p:cTn>
                                        <p:tgtEl>
                                          <p:spTgt spid="93"/>
                                        </p:tgtEl>
                                        <p:attrNameLst>
                                          <p:attrName>style.visibility</p:attrName>
                                        </p:attrNameLst>
                                      </p:cBhvr>
                                      <p:to>
                                        <p:strVal val="visible"/>
                                      </p:to>
                                    </p:set>
                                    <p:animEffect transition="in" filter="fade">
                                      <p:cBhvr>
                                        <p:cTn id="77" dur="1000"/>
                                        <p:tgtEl>
                                          <p:spTgt spid="93"/>
                                        </p:tgtEl>
                                      </p:cBhvr>
                                    </p:animEffect>
                                  </p:childTnLst>
                                </p:cTn>
                              </p:par>
                            </p:childTnLst>
                          </p:cTn>
                        </p:par>
                        <p:par>
                          <p:cTn id="78" fill="hold">
                            <p:stCondLst>
                              <p:cond delay="3000"/>
                            </p:stCondLst>
                            <p:childTnLst>
                              <p:par>
                                <p:cTn id="79" presetID="10" presetClass="entr" presetSubtype="0" fill="hold" nodeType="afterEffect">
                                  <p:stCondLst>
                                    <p:cond delay="0"/>
                                  </p:stCondLst>
                                  <p:childTnLst>
                                    <p:set>
                                      <p:cBhvr>
                                        <p:cTn id="80" dur="1" fill="hold">
                                          <p:stCondLst>
                                            <p:cond delay="0"/>
                                          </p:stCondLst>
                                        </p:cTn>
                                        <p:tgtEl>
                                          <p:spTgt spid="44"/>
                                        </p:tgtEl>
                                        <p:attrNameLst>
                                          <p:attrName>style.visibility</p:attrName>
                                        </p:attrNameLst>
                                      </p:cBhvr>
                                      <p:to>
                                        <p:strVal val="visible"/>
                                      </p:to>
                                    </p:set>
                                    <p:animEffect transition="in" filter="fade">
                                      <p:cBhvr>
                                        <p:cTn id="81" dur="1000"/>
                                        <p:tgtEl>
                                          <p:spTgt spid="44"/>
                                        </p:tgtEl>
                                      </p:cBhvr>
                                    </p:animEffect>
                                  </p:childTnLst>
                                </p:cTn>
                              </p:par>
                            </p:childTnLst>
                          </p:cTn>
                        </p:par>
                      </p:childTnLst>
                    </p:cTn>
                  </p:par>
                  <p:par>
                    <p:cTn id="82" fill="hold">
                      <p:stCondLst>
                        <p:cond delay="indefinite"/>
                      </p:stCondLst>
                      <p:childTnLst>
                        <p:par>
                          <p:cTn id="83" fill="hold">
                            <p:stCondLst>
                              <p:cond delay="0"/>
                            </p:stCondLst>
                            <p:childTnLst>
                              <p:par>
                                <p:cTn id="84" presetID="10" presetClass="entr" presetSubtype="0" fill="hold" grpId="0" nodeType="clickEffect">
                                  <p:stCondLst>
                                    <p:cond delay="0"/>
                                  </p:stCondLst>
                                  <p:childTnLst>
                                    <p:set>
                                      <p:cBhvr>
                                        <p:cTn id="85" dur="1" fill="hold">
                                          <p:stCondLst>
                                            <p:cond delay="0"/>
                                          </p:stCondLst>
                                        </p:cTn>
                                        <p:tgtEl>
                                          <p:spTgt spid="80"/>
                                        </p:tgtEl>
                                        <p:attrNameLst>
                                          <p:attrName>style.visibility</p:attrName>
                                        </p:attrNameLst>
                                      </p:cBhvr>
                                      <p:to>
                                        <p:strVal val="visible"/>
                                      </p:to>
                                    </p:set>
                                    <p:animEffect transition="in" filter="fade">
                                      <p:cBhvr>
                                        <p:cTn id="86" dur="1000"/>
                                        <p:tgtEl>
                                          <p:spTgt spid="80"/>
                                        </p:tgtEl>
                                      </p:cBhvr>
                                    </p:animEffect>
                                  </p:childTnLst>
                                </p:cTn>
                              </p:par>
                            </p:childTnLst>
                          </p:cTn>
                        </p:par>
                        <p:par>
                          <p:cTn id="87" fill="hold">
                            <p:stCondLst>
                              <p:cond delay="1000"/>
                            </p:stCondLst>
                            <p:childTnLst>
                              <p:par>
                                <p:cTn id="88" presetID="10" presetClass="entr" presetSubtype="0" fill="hold" nodeType="afterEffect">
                                  <p:stCondLst>
                                    <p:cond delay="0"/>
                                  </p:stCondLst>
                                  <p:childTnLst>
                                    <p:set>
                                      <p:cBhvr>
                                        <p:cTn id="89" dur="1" fill="hold">
                                          <p:stCondLst>
                                            <p:cond delay="0"/>
                                          </p:stCondLst>
                                        </p:cTn>
                                        <p:tgtEl>
                                          <p:spTgt spid="29"/>
                                        </p:tgtEl>
                                        <p:attrNameLst>
                                          <p:attrName>style.visibility</p:attrName>
                                        </p:attrNameLst>
                                      </p:cBhvr>
                                      <p:to>
                                        <p:strVal val="visible"/>
                                      </p:to>
                                    </p:set>
                                    <p:animEffect transition="in" filter="fade">
                                      <p:cBhvr>
                                        <p:cTn id="90" dur="1000"/>
                                        <p:tgtEl>
                                          <p:spTgt spid="29"/>
                                        </p:tgtEl>
                                      </p:cBhvr>
                                    </p:animEffect>
                                  </p:childTnLst>
                                </p:cTn>
                              </p:par>
                            </p:childTnLst>
                          </p:cTn>
                        </p:par>
                        <p:par>
                          <p:cTn id="91" fill="hold">
                            <p:stCondLst>
                              <p:cond delay="2000"/>
                            </p:stCondLst>
                            <p:childTnLst>
                              <p:par>
                                <p:cTn id="92" presetID="10" presetClass="entr" presetSubtype="0" fill="hold" grpId="0" nodeType="afterEffect">
                                  <p:stCondLst>
                                    <p:cond delay="0"/>
                                  </p:stCondLst>
                                  <p:childTnLst>
                                    <p:set>
                                      <p:cBhvr>
                                        <p:cTn id="93" dur="1" fill="hold">
                                          <p:stCondLst>
                                            <p:cond delay="0"/>
                                          </p:stCondLst>
                                        </p:cTn>
                                        <p:tgtEl>
                                          <p:spTgt spid="81"/>
                                        </p:tgtEl>
                                        <p:attrNameLst>
                                          <p:attrName>style.visibility</p:attrName>
                                        </p:attrNameLst>
                                      </p:cBhvr>
                                      <p:to>
                                        <p:strVal val="visible"/>
                                      </p:to>
                                    </p:set>
                                    <p:animEffect transition="in" filter="fade">
                                      <p:cBhvr>
                                        <p:cTn id="94" dur="1000"/>
                                        <p:tgtEl>
                                          <p:spTgt spid="81"/>
                                        </p:tgtEl>
                                      </p:cBhvr>
                                    </p:animEffect>
                                  </p:childTnLst>
                                </p:cTn>
                              </p:par>
                            </p:childTnLst>
                          </p:cTn>
                        </p:par>
                        <p:par>
                          <p:cTn id="95" fill="hold">
                            <p:stCondLst>
                              <p:cond delay="3000"/>
                            </p:stCondLst>
                            <p:childTnLst>
                              <p:par>
                                <p:cTn id="96" presetID="10" presetClass="entr" presetSubtype="0" fill="hold" nodeType="afterEffect">
                                  <p:stCondLst>
                                    <p:cond delay="0"/>
                                  </p:stCondLst>
                                  <p:childTnLst>
                                    <p:set>
                                      <p:cBhvr>
                                        <p:cTn id="97" dur="1" fill="hold">
                                          <p:stCondLst>
                                            <p:cond delay="0"/>
                                          </p:stCondLst>
                                        </p:cTn>
                                        <p:tgtEl>
                                          <p:spTgt spid="30"/>
                                        </p:tgtEl>
                                        <p:attrNameLst>
                                          <p:attrName>style.visibility</p:attrName>
                                        </p:attrNameLst>
                                      </p:cBhvr>
                                      <p:to>
                                        <p:strVal val="visible"/>
                                      </p:to>
                                    </p:set>
                                    <p:animEffect transition="in" filter="fade">
                                      <p:cBhvr>
                                        <p:cTn id="98" dur="1000"/>
                                        <p:tgtEl>
                                          <p:spTgt spid="30"/>
                                        </p:tgtEl>
                                      </p:cBhvr>
                                    </p:animEffect>
                                  </p:childTnLst>
                                </p:cTn>
                              </p:par>
                            </p:childTnLst>
                          </p:cTn>
                        </p:par>
                      </p:childTnLst>
                    </p:cTn>
                  </p:par>
                  <p:par>
                    <p:cTn id="99" fill="hold">
                      <p:stCondLst>
                        <p:cond delay="indefinite"/>
                      </p:stCondLst>
                      <p:childTnLst>
                        <p:par>
                          <p:cTn id="100" fill="hold">
                            <p:stCondLst>
                              <p:cond delay="0"/>
                            </p:stCondLst>
                            <p:childTnLst>
                              <p:par>
                                <p:cTn id="101" presetID="10" presetClass="entr" presetSubtype="0" fill="hold" grpId="0" nodeType="clickEffect">
                                  <p:stCondLst>
                                    <p:cond delay="0"/>
                                  </p:stCondLst>
                                  <p:childTnLst>
                                    <p:set>
                                      <p:cBhvr>
                                        <p:cTn id="102" dur="1" fill="hold">
                                          <p:stCondLst>
                                            <p:cond delay="0"/>
                                          </p:stCondLst>
                                        </p:cTn>
                                        <p:tgtEl>
                                          <p:spTgt spid="75"/>
                                        </p:tgtEl>
                                        <p:attrNameLst>
                                          <p:attrName>style.visibility</p:attrName>
                                        </p:attrNameLst>
                                      </p:cBhvr>
                                      <p:to>
                                        <p:strVal val="visible"/>
                                      </p:to>
                                    </p:set>
                                    <p:animEffect transition="in" filter="fade">
                                      <p:cBhvr>
                                        <p:cTn id="103" dur="1000"/>
                                        <p:tgtEl>
                                          <p:spTgt spid="75"/>
                                        </p:tgtEl>
                                      </p:cBhvr>
                                    </p:animEffect>
                                  </p:childTnLst>
                                </p:cTn>
                              </p:par>
                            </p:childTnLst>
                          </p:cTn>
                        </p:par>
                        <p:par>
                          <p:cTn id="104" fill="hold">
                            <p:stCondLst>
                              <p:cond delay="1000"/>
                            </p:stCondLst>
                            <p:childTnLst>
                              <p:par>
                                <p:cTn id="105" presetID="10" presetClass="entr" presetSubtype="0" fill="hold" nodeType="afterEffect">
                                  <p:stCondLst>
                                    <p:cond delay="0"/>
                                  </p:stCondLst>
                                  <p:childTnLst>
                                    <p:set>
                                      <p:cBhvr>
                                        <p:cTn id="106" dur="1" fill="hold">
                                          <p:stCondLst>
                                            <p:cond delay="0"/>
                                          </p:stCondLst>
                                        </p:cTn>
                                        <p:tgtEl>
                                          <p:spTgt spid="58"/>
                                        </p:tgtEl>
                                        <p:attrNameLst>
                                          <p:attrName>style.visibility</p:attrName>
                                        </p:attrNameLst>
                                      </p:cBhvr>
                                      <p:to>
                                        <p:strVal val="visible"/>
                                      </p:to>
                                    </p:set>
                                    <p:animEffect transition="in" filter="fade">
                                      <p:cBhvr>
                                        <p:cTn id="107" dur="1000"/>
                                        <p:tgtEl>
                                          <p:spTgt spid="58"/>
                                        </p:tgtEl>
                                      </p:cBhvr>
                                    </p:animEffect>
                                  </p:childTnLst>
                                </p:cTn>
                              </p:par>
                            </p:childTnLst>
                          </p:cTn>
                        </p:par>
                      </p:childTnLst>
                    </p:cTn>
                  </p:par>
                  <p:par>
                    <p:cTn id="108" fill="hold">
                      <p:stCondLst>
                        <p:cond delay="indefinite"/>
                      </p:stCondLst>
                      <p:childTnLst>
                        <p:par>
                          <p:cTn id="109" fill="hold">
                            <p:stCondLst>
                              <p:cond delay="0"/>
                            </p:stCondLst>
                            <p:childTnLst>
                              <p:par>
                                <p:cTn id="110" presetID="10" presetClass="entr" presetSubtype="0" fill="hold" grpId="0" nodeType="clickEffect">
                                  <p:stCondLst>
                                    <p:cond delay="0"/>
                                  </p:stCondLst>
                                  <p:childTnLst>
                                    <p:set>
                                      <p:cBhvr>
                                        <p:cTn id="111" dur="1" fill="hold">
                                          <p:stCondLst>
                                            <p:cond delay="0"/>
                                          </p:stCondLst>
                                        </p:cTn>
                                        <p:tgtEl>
                                          <p:spTgt spid="65"/>
                                        </p:tgtEl>
                                        <p:attrNameLst>
                                          <p:attrName>style.visibility</p:attrName>
                                        </p:attrNameLst>
                                      </p:cBhvr>
                                      <p:to>
                                        <p:strVal val="visible"/>
                                      </p:to>
                                    </p:set>
                                    <p:animEffect transition="in" filter="fade">
                                      <p:cBhvr>
                                        <p:cTn id="112" dur="1000"/>
                                        <p:tgtEl>
                                          <p:spTgt spid="65"/>
                                        </p:tgtEl>
                                      </p:cBhvr>
                                    </p:animEffect>
                                  </p:childTnLst>
                                </p:cTn>
                              </p:par>
                            </p:childTnLst>
                          </p:cTn>
                        </p:par>
                        <p:par>
                          <p:cTn id="113" fill="hold">
                            <p:stCondLst>
                              <p:cond delay="1000"/>
                            </p:stCondLst>
                            <p:childTnLst>
                              <p:par>
                                <p:cTn id="114" presetID="10" presetClass="entr" presetSubtype="0" fill="hold" nodeType="afterEffect">
                                  <p:stCondLst>
                                    <p:cond delay="0"/>
                                  </p:stCondLst>
                                  <p:childTnLst>
                                    <p:set>
                                      <p:cBhvr>
                                        <p:cTn id="115" dur="1" fill="hold">
                                          <p:stCondLst>
                                            <p:cond delay="0"/>
                                          </p:stCondLst>
                                        </p:cTn>
                                        <p:tgtEl>
                                          <p:spTgt spid="64"/>
                                        </p:tgtEl>
                                        <p:attrNameLst>
                                          <p:attrName>style.visibility</p:attrName>
                                        </p:attrNameLst>
                                      </p:cBhvr>
                                      <p:to>
                                        <p:strVal val="visible"/>
                                      </p:to>
                                    </p:set>
                                    <p:animEffect transition="in" filter="fade">
                                      <p:cBhvr>
                                        <p:cTn id="116" dur="1000"/>
                                        <p:tgtEl>
                                          <p:spTgt spid="64"/>
                                        </p:tgtEl>
                                      </p:cBhvr>
                                    </p:animEffect>
                                  </p:childTnLst>
                                </p:cTn>
                              </p:par>
                              <p:par>
                                <p:cTn id="117" presetID="10" presetClass="entr" presetSubtype="0" fill="hold" grpId="0" nodeType="withEffect">
                                  <p:stCondLst>
                                    <p:cond delay="0"/>
                                  </p:stCondLst>
                                  <p:childTnLst>
                                    <p:set>
                                      <p:cBhvr>
                                        <p:cTn id="118" dur="1" fill="hold">
                                          <p:stCondLst>
                                            <p:cond delay="0"/>
                                          </p:stCondLst>
                                        </p:cTn>
                                        <p:tgtEl>
                                          <p:spTgt spid="76"/>
                                        </p:tgtEl>
                                        <p:attrNameLst>
                                          <p:attrName>style.visibility</p:attrName>
                                        </p:attrNameLst>
                                      </p:cBhvr>
                                      <p:to>
                                        <p:strVal val="visible"/>
                                      </p:to>
                                    </p:set>
                                    <p:animEffect transition="in" filter="fade">
                                      <p:cBhvr>
                                        <p:cTn id="119" dur="1000"/>
                                        <p:tgtEl>
                                          <p:spTgt spid="76"/>
                                        </p:tgtEl>
                                      </p:cBhvr>
                                    </p:animEffect>
                                  </p:childTnLst>
                                </p:cTn>
                              </p:par>
                            </p:childTnLst>
                          </p:cTn>
                        </p:par>
                        <p:par>
                          <p:cTn id="120" fill="hold">
                            <p:stCondLst>
                              <p:cond delay="2000"/>
                            </p:stCondLst>
                            <p:childTnLst>
                              <p:par>
                                <p:cTn id="121" presetID="10" presetClass="entr" presetSubtype="0" fill="hold" grpId="0" nodeType="afterEffect">
                                  <p:stCondLst>
                                    <p:cond delay="0"/>
                                  </p:stCondLst>
                                  <p:childTnLst>
                                    <p:set>
                                      <p:cBhvr>
                                        <p:cTn id="122" dur="1" fill="hold">
                                          <p:stCondLst>
                                            <p:cond delay="0"/>
                                          </p:stCondLst>
                                        </p:cTn>
                                        <p:tgtEl>
                                          <p:spTgt spid="66"/>
                                        </p:tgtEl>
                                        <p:attrNameLst>
                                          <p:attrName>style.visibility</p:attrName>
                                        </p:attrNameLst>
                                      </p:cBhvr>
                                      <p:to>
                                        <p:strVal val="visible"/>
                                      </p:to>
                                    </p:set>
                                    <p:animEffect transition="in" filter="fade">
                                      <p:cBhvr>
                                        <p:cTn id="123" dur="1000"/>
                                        <p:tgtEl>
                                          <p:spTgt spid="66"/>
                                        </p:tgtEl>
                                      </p:cBhvr>
                                    </p:animEffect>
                                  </p:childTnLst>
                                </p:cTn>
                              </p:par>
                            </p:childTnLst>
                          </p:cTn>
                        </p:par>
                        <p:par>
                          <p:cTn id="124" fill="hold">
                            <p:stCondLst>
                              <p:cond delay="3000"/>
                            </p:stCondLst>
                            <p:childTnLst>
                              <p:par>
                                <p:cTn id="125" presetID="10" presetClass="entr" presetSubtype="0" fill="hold" nodeType="afterEffect">
                                  <p:stCondLst>
                                    <p:cond delay="0"/>
                                  </p:stCondLst>
                                  <p:childTnLst>
                                    <p:set>
                                      <p:cBhvr>
                                        <p:cTn id="126" dur="1" fill="hold">
                                          <p:stCondLst>
                                            <p:cond delay="0"/>
                                          </p:stCondLst>
                                        </p:cTn>
                                        <p:tgtEl>
                                          <p:spTgt spid="67"/>
                                        </p:tgtEl>
                                        <p:attrNameLst>
                                          <p:attrName>style.visibility</p:attrName>
                                        </p:attrNameLst>
                                      </p:cBhvr>
                                      <p:to>
                                        <p:strVal val="visible"/>
                                      </p:to>
                                    </p:set>
                                    <p:animEffect transition="in" filter="fade">
                                      <p:cBhvr>
                                        <p:cTn id="127" dur="1000"/>
                                        <p:tgtEl>
                                          <p:spTgt spid="67"/>
                                        </p:tgtEl>
                                      </p:cBhvr>
                                    </p:animEffect>
                                  </p:childTnLst>
                                </p:cTn>
                              </p:par>
                            </p:childTnLst>
                          </p:cTn>
                        </p:par>
                        <p:par>
                          <p:cTn id="128" fill="hold">
                            <p:stCondLst>
                              <p:cond delay="4000"/>
                            </p:stCondLst>
                            <p:childTnLst>
                              <p:par>
                                <p:cTn id="129" presetID="10" presetClass="entr" presetSubtype="0" fill="hold" grpId="0" nodeType="afterEffect">
                                  <p:stCondLst>
                                    <p:cond delay="0"/>
                                  </p:stCondLst>
                                  <p:childTnLst>
                                    <p:set>
                                      <p:cBhvr>
                                        <p:cTn id="130" dur="1" fill="hold">
                                          <p:stCondLst>
                                            <p:cond delay="0"/>
                                          </p:stCondLst>
                                        </p:cTn>
                                        <p:tgtEl>
                                          <p:spTgt spid="68"/>
                                        </p:tgtEl>
                                        <p:attrNameLst>
                                          <p:attrName>style.visibility</p:attrName>
                                        </p:attrNameLst>
                                      </p:cBhvr>
                                      <p:to>
                                        <p:strVal val="visible"/>
                                      </p:to>
                                    </p:set>
                                    <p:animEffect transition="in" filter="fade">
                                      <p:cBhvr>
                                        <p:cTn id="131" dur="1000"/>
                                        <p:tgtEl>
                                          <p:spTgt spid="68"/>
                                        </p:tgtEl>
                                      </p:cBhvr>
                                    </p:animEffect>
                                  </p:childTnLst>
                                </p:cTn>
                              </p:par>
                            </p:childTnLst>
                          </p:cTn>
                        </p:par>
                        <p:par>
                          <p:cTn id="132" fill="hold">
                            <p:stCondLst>
                              <p:cond delay="5000"/>
                            </p:stCondLst>
                            <p:childTnLst>
                              <p:par>
                                <p:cTn id="133" presetID="10" presetClass="entr" presetSubtype="0" fill="hold" nodeType="afterEffect">
                                  <p:stCondLst>
                                    <p:cond delay="0"/>
                                  </p:stCondLst>
                                  <p:childTnLst>
                                    <p:set>
                                      <p:cBhvr>
                                        <p:cTn id="134" dur="1" fill="hold">
                                          <p:stCondLst>
                                            <p:cond delay="0"/>
                                          </p:stCondLst>
                                        </p:cTn>
                                        <p:tgtEl>
                                          <p:spTgt spid="70"/>
                                        </p:tgtEl>
                                        <p:attrNameLst>
                                          <p:attrName>style.visibility</p:attrName>
                                        </p:attrNameLst>
                                      </p:cBhvr>
                                      <p:to>
                                        <p:strVal val="visible"/>
                                      </p:to>
                                    </p:set>
                                    <p:animEffect transition="in" filter="fade">
                                      <p:cBhvr>
                                        <p:cTn id="135" dur="1000"/>
                                        <p:tgtEl>
                                          <p:spTgt spid="70"/>
                                        </p:tgtEl>
                                      </p:cBhvr>
                                    </p:animEffect>
                                  </p:childTnLst>
                                </p:cTn>
                              </p:par>
                            </p:childTnLst>
                          </p:cTn>
                        </p:par>
                      </p:childTnLst>
                    </p:cTn>
                  </p:par>
                  <p:par>
                    <p:cTn id="136" fill="hold">
                      <p:stCondLst>
                        <p:cond delay="indefinite"/>
                      </p:stCondLst>
                      <p:childTnLst>
                        <p:par>
                          <p:cTn id="137" fill="hold">
                            <p:stCondLst>
                              <p:cond delay="0"/>
                            </p:stCondLst>
                            <p:childTnLst>
                              <p:par>
                                <p:cTn id="138" presetID="10" presetClass="entr" presetSubtype="0" fill="hold" grpId="0" nodeType="clickEffect">
                                  <p:stCondLst>
                                    <p:cond delay="0"/>
                                  </p:stCondLst>
                                  <p:childTnLst>
                                    <p:set>
                                      <p:cBhvr>
                                        <p:cTn id="139" dur="1" fill="hold">
                                          <p:stCondLst>
                                            <p:cond delay="0"/>
                                          </p:stCondLst>
                                        </p:cTn>
                                        <p:tgtEl>
                                          <p:spTgt spid="69"/>
                                        </p:tgtEl>
                                        <p:attrNameLst>
                                          <p:attrName>style.visibility</p:attrName>
                                        </p:attrNameLst>
                                      </p:cBhvr>
                                      <p:to>
                                        <p:strVal val="visible"/>
                                      </p:to>
                                    </p:set>
                                    <p:animEffect transition="in" filter="fade">
                                      <p:cBhvr>
                                        <p:cTn id="140" dur="1000"/>
                                        <p:tgtEl>
                                          <p:spTgt spid="69"/>
                                        </p:tgtEl>
                                      </p:cBhvr>
                                    </p:animEffect>
                                  </p:childTnLst>
                                </p:cTn>
                              </p:par>
                            </p:childTnLst>
                          </p:cTn>
                        </p:par>
                        <p:par>
                          <p:cTn id="141" fill="hold">
                            <p:stCondLst>
                              <p:cond delay="1000"/>
                            </p:stCondLst>
                            <p:childTnLst>
                              <p:par>
                                <p:cTn id="142" presetID="10" presetClass="entr" presetSubtype="0" fill="hold" nodeType="afterEffect">
                                  <p:stCondLst>
                                    <p:cond delay="0"/>
                                  </p:stCondLst>
                                  <p:childTnLst>
                                    <p:set>
                                      <p:cBhvr>
                                        <p:cTn id="143" dur="1" fill="hold">
                                          <p:stCondLst>
                                            <p:cond delay="0"/>
                                          </p:stCondLst>
                                        </p:cTn>
                                        <p:tgtEl>
                                          <p:spTgt spid="73"/>
                                        </p:tgtEl>
                                        <p:attrNameLst>
                                          <p:attrName>style.visibility</p:attrName>
                                        </p:attrNameLst>
                                      </p:cBhvr>
                                      <p:to>
                                        <p:strVal val="visible"/>
                                      </p:to>
                                    </p:set>
                                    <p:animEffect transition="in" filter="fade">
                                      <p:cBhvr>
                                        <p:cTn id="144" dur="1000"/>
                                        <p:tgtEl>
                                          <p:spTgt spid="73"/>
                                        </p:tgtEl>
                                      </p:cBhvr>
                                    </p:animEffect>
                                  </p:childTnLst>
                                </p:cTn>
                              </p:par>
                              <p:par>
                                <p:cTn id="145" presetID="10" presetClass="entr" presetSubtype="0" fill="hold" grpId="0" nodeType="withEffect">
                                  <p:stCondLst>
                                    <p:cond delay="0"/>
                                  </p:stCondLst>
                                  <p:childTnLst>
                                    <p:set>
                                      <p:cBhvr>
                                        <p:cTn id="146" dur="1" fill="hold">
                                          <p:stCondLst>
                                            <p:cond delay="0"/>
                                          </p:stCondLst>
                                        </p:cTn>
                                        <p:tgtEl>
                                          <p:spTgt spid="60"/>
                                        </p:tgtEl>
                                        <p:attrNameLst>
                                          <p:attrName>style.visibility</p:attrName>
                                        </p:attrNameLst>
                                      </p:cBhvr>
                                      <p:to>
                                        <p:strVal val="visible"/>
                                      </p:to>
                                    </p:set>
                                    <p:animEffect transition="in" filter="fade">
                                      <p:cBhvr>
                                        <p:cTn id="147" dur="1000"/>
                                        <p:tgtEl>
                                          <p:spTgt spid="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76" grpId="0"/>
      <p:bldP spid="77" grpId="0"/>
      <p:bldP spid="78" grpId="0"/>
      <p:bldP spid="79" grpId="0" animBg="1"/>
      <p:bldP spid="59" grpId="0" animBg="1"/>
      <p:bldP spid="60" grpId="0"/>
      <p:bldP spid="65" grpId="0" animBg="1"/>
      <p:bldP spid="66" grpId="0" animBg="1"/>
      <p:bldP spid="68" grpId="0" animBg="1"/>
      <p:bldP spid="69" grpId="0" animBg="1"/>
      <p:bldP spid="75" grpId="0" animBg="1"/>
      <p:bldP spid="80" grpId="0" animBg="1"/>
      <p:bldP spid="81" grpId="0" animBg="1"/>
      <p:bldP spid="83" grpId="0" animBg="1"/>
      <p:bldP spid="87" grpId="0" animBg="1"/>
      <p:bldP spid="89" grpId="0" animBg="1"/>
      <p:bldP spid="91" grpId="0" animBg="1"/>
      <p:bldP spid="93" grpId="0" animBg="1"/>
      <p:bldP spid="100" grpId="0" animBg="1"/>
      <p:bldP spid="137" grpId="0" animBg="1"/>
      <p:bldP spid="186" grpId="0"/>
      <p:bldP spid="43"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1D58501-CEE9-4FC9-93B4-655DF1A5A47E}"/>
              </a:ext>
            </a:extLst>
          </p:cNvPr>
          <p:cNvSpPr>
            <a:spLocks noGrp="1"/>
          </p:cNvSpPr>
          <p:nvPr>
            <p:ph type="dt" sz="half" idx="10"/>
          </p:nvPr>
        </p:nvSpPr>
        <p:spPr/>
        <p:txBody>
          <a:bodyPr/>
          <a:lstStyle/>
          <a:p>
            <a:fld id="{E001E81F-CAD3-412B-8E6F-53481B321DC6}" type="datetime4">
              <a:rPr lang="en-US" smtClean="0"/>
              <a:t>January 27, 2019</a:t>
            </a:fld>
            <a:endParaRPr lang="en-US" dirty="0"/>
          </a:p>
        </p:txBody>
      </p:sp>
      <p:sp>
        <p:nvSpPr>
          <p:cNvPr id="3" name="Slide Number Placeholder 2">
            <a:extLst>
              <a:ext uri="{FF2B5EF4-FFF2-40B4-BE49-F238E27FC236}">
                <a16:creationId xmlns:a16="http://schemas.microsoft.com/office/drawing/2014/main" id="{3CDF637A-08D3-45B2-9931-3EA3263F040A}"/>
              </a:ext>
            </a:extLst>
          </p:cNvPr>
          <p:cNvSpPr>
            <a:spLocks noGrp="1"/>
          </p:cNvSpPr>
          <p:nvPr>
            <p:ph type="sldNum" sz="quarter" idx="11"/>
          </p:nvPr>
        </p:nvSpPr>
        <p:spPr/>
        <p:txBody>
          <a:bodyPr/>
          <a:lstStyle/>
          <a:p>
            <a:pPr algn="ctr"/>
            <a:fld id="{6B918772-37A3-47DC-BE01-33CAE9FCB74A}" type="slidenum">
              <a:rPr lang="en-US" smtClean="0"/>
              <a:pPr algn="ctr"/>
              <a:t>5</a:t>
            </a:fld>
            <a:endParaRPr lang="en-US" dirty="0"/>
          </a:p>
        </p:txBody>
      </p:sp>
      <p:sp>
        <p:nvSpPr>
          <p:cNvPr id="4" name="TextBox 3">
            <a:extLst>
              <a:ext uri="{FF2B5EF4-FFF2-40B4-BE49-F238E27FC236}">
                <a16:creationId xmlns:a16="http://schemas.microsoft.com/office/drawing/2014/main" id="{D1945F2A-0D2B-4D5B-99B0-2FEBEFEC7D21}"/>
              </a:ext>
            </a:extLst>
          </p:cNvPr>
          <p:cNvSpPr txBox="1"/>
          <p:nvPr/>
        </p:nvSpPr>
        <p:spPr>
          <a:xfrm>
            <a:off x="508000" y="219464"/>
            <a:ext cx="9336787" cy="883319"/>
          </a:xfrm>
          <a:prstGeom prst="rect">
            <a:avLst/>
          </a:prstGeom>
          <a:noFill/>
        </p:spPr>
        <p:txBody>
          <a:bodyPr wrap="square" rtlCol="0">
            <a:spAutoFit/>
          </a:bodyPr>
          <a:lstStyle/>
          <a:p>
            <a:r>
              <a:rPr lang="en-GB" sz="5140" dirty="0"/>
              <a:t>LRM and RDA elements</a:t>
            </a:r>
            <a:endParaRPr lang="en-US" sz="5140" dirty="0"/>
          </a:p>
        </p:txBody>
      </p:sp>
      <p:sp>
        <p:nvSpPr>
          <p:cNvPr id="5" name="TextBox 4">
            <a:extLst>
              <a:ext uri="{FF2B5EF4-FFF2-40B4-BE49-F238E27FC236}">
                <a16:creationId xmlns:a16="http://schemas.microsoft.com/office/drawing/2014/main" id="{9B3054DB-59EA-48D1-8050-F36397A1DDC1}"/>
              </a:ext>
            </a:extLst>
          </p:cNvPr>
          <p:cNvSpPr txBox="1"/>
          <p:nvPr/>
        </p:nvSpPr>
        <p:spPr>
          <a:xfrm>
            <a:off x="508000" y="1575597"/>
            <a:ext cx="10515601" cy="1323439"/>
          </a:xfrm>
          <a:prstGeom prst="rect">
            <a:avLst/>
          </a:prstGeom>
          <a:noFill/>
        </p:spPr>
        <p:txBody>
          <a:bodyPr wrap="square" rtlCol="0">
            <a:spAutoFit/>
          </a:bodyPr>
          <a:lstStyle/>
          <a:p>
            <a:r>
              <a:rPr lang="en-US" sz="4000" dirty="0"/>
              <a:t>Most RDA elements are sub-types of LRM elements	</a:t>
            </a:r>
          </a:p>
        </p:txBody>
      </p:sp>
      <p:sp>
        <p:nvSpPr>
          <p:cNvPr id="6" name="TextBox 5">
            <a:extLst>
              <a:ext uri="{FF2B5EF4-FFF2-40B4-BE49-F238E27FC236}">
                <a16:creationId xmlns:a16="http://schemas.microsoft.com/office/drawing/2014/main" id="{0D96580D-FCE6-4A0B-9B0F-C48973AC9002}"/>
              </a:ext>
            </a:extLst>
          </p:cNvPr>
          <p:cNvSpPr txBox="1"/>
          <p:nvPr/>
        </p:nvSpPr>
        <p:spPr>
          <a:xfrm>
            <a:off x="508000" y="3201344"/>
            <a:ext cx="11798283" cy="2554545"/>
          </a:xfrm>
          <a:prstGeom prst="rect">
            <a:avLst/>
          </a:prstGeom>
          <a:noFill/>
        </p:spPr>
        <p:txBody>
          <a:bodyPr wrap="square" rtlCol="0">
            <a:spAutoFit/>
          </a:bodyPr>
          <a:lstStyle/>
          <a:p>
            <a:r>
              <a:rPr lang="en-US" sz="4000" dirty="0"/>
              <a:t>Many RDA attribute elements become relationship elements</a:t>
            </a:r>
          </a:p>
          <a:p>
            <a:pPr marL="719138"/>
            <a:r>
              <a:rPr lang="en-US" sz="4000" dirty="0"/>
              <a:t>New entities: “date of birth” relates a Person to a Timespan	</a:t>
            </a:r>
          </a:p>
        </p:txBody>
      </p:sp>
      <p:sp>
        <p:nvSpPr>
          <p:cNvPr id="7" name="TextBox 6">
            <a:extLst>
              <a:ext uri="{FF2B5EF4-FFF2-40B4-BE49-F238E27FC236}">
                <a16:creationId xmlns:a16="http://schemas.microsoft.com/office/drawing/2014/main" id="{6BC2E13A-EFE5-4D66-9818-C3648E3B40B8}"/>
              </a:ext>
            </a:extLst>
          </p:cNvPr>
          <p:cNvSpPr txBox="1"/>
          <p:nvPr/>
        </p:nvSpPr>
        <p:spPr>
          <a:xfrm>
            <a:off x="578774" y="6230945"/>
            <a:ext cx="10515601" cy="1323439"/>
          </a:xfrm>
          <a:prstGeom prst="rect">
            <a:avLst/>
          </a:prstGeom>
          <a:noFill/>
        </p:spPr>
        <p:txBody>
          <a:bodyPr wrap="square" rtlCol="0">
            <a:spAutoFit/>
          </a:bodyPr>
          <a:lstStyle/>
          <a:p>
            <a:r>
              <a:rPr lang="en-US" sz="4000" dirty="0"/>
              <a:t>LRM Res attributes added to all RDA entities</a:t>
            </a:r>
          </a:p>
          <a:p>
            <a:pPr marL="719138"/>
            <a:r>
              <a:rPr lang="en-US" sz="4000" dirty="0"/>
              <a:t>category of person; note on place	</a:t>
            </a:r>
          </a:p>
        </p:txBody>
      </p:sp>
    </p:spTree>
    <p:extLst>
      <p:ext uri="{BB962C8B-B14F-4D97-AF65-F5344CB8AC3E}">
        <p14:creationId xmlns:p14="http://schemas.microsoft.com/office/powerpoint/2010/main" val="4304555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584200" y="527586"/>
            <a:ext cx="7050787" cy="1674305"/>
          </a:xfrm>
          <a:prstGeom prst="rect">
            <a:avLst/>
          </a:prstGeom>
          <a:noFill/>
        </p:spPr>
        <p:txBody>
          <a:bodyPr wrap="square" rtlCol="0">
            <a:spAutoFit/>
          </a:bodyPr>
          <a:lstStyle/>
          <a:p>
            <a:r>
              <a:rPr lang="en-GB" sz="5140" dirty="0"/>
              <a:t>LRM-E4-A4 Manifestation statements</a:t>
            </a:r>
            <a:endParaRPr lang="en-US" sz="5140" dirty="0"/>
          </a:p>
        </p:txBody>
      </p:sp>
      <p:sp>
        <p:nvSpPr>
          <p:cNvPr id="2" name="TextBox 1"/>
          <p:cNvSpPr txBox="1"/>
          <p:nvPr/>
        </p:nvSpPr>
        <p:spPr>
          <a:xfrm>
            <a:off x="584200" y="2457450"/>
            <a:ext cx="10373083" cy="3783728"/>
          </a:xfrm>
          <a:prstGeom prst="rect">
            <a:avLst/>
          </a:prstGeom>
          <a:noFill/>
        </p:spPr>
        <p:txBody>
          <a:bodyPr wrap="square" rtlCol="0">
            <a:spAutoFit/>
          </a:bodyPr>
          <a:lstStyle/>
          <a:p>
            <a:r>
              <a:rPr lang="en-GB" sz="3998" dirty="0"/>
              <a:t>A statement appearing in the </a:t>
            </a:r>
            <a:r>
              <a:rPr lang="en-GB" sz="3998" i="1" dirty="0"/>
              <a:t>manifestation </a:t>
            </a:r>
            <a:r>
              <a:rPr lang="en-GB" sz="3998" dirty="0"/>
              <a:t>and</a:t>
            </a:r>
          </a:p>
          <a:p>
            <a:r>
              <a:rPr lang="en-GB" sz="3998" dirty="0"/>
              <a:t>deemed to be significant for users to understand</a:t>
            </a:r>
          </a:p>
          <a:p>
            <a:r>
              <a:rPr lang="en-GB" sz="3998" dirty="0"/>
              <a:t>how the resource represents itself.</a:t>
            </a:r>
          </a:p>
          <a:p>
            <a:r>
              <a:rPr lang="en-GB" sz="3998" dirty="0"/>
              <a:t>… </a:t>
            </a:r>
            <a:r>
              <a:rPr lang="en-GB" sz="3998" b="1" dirty="0"/>
              <a:t>normally transcribed </a:t>
            </a:r>
            <a:r>
              <a:rPr lang="en-GB" sz="3998" dirty="0"/>
              <a:t>from a source … in a</a:t>
            </a:r>
          </a:p>
          <a:p>
            <a:r>
              <a:rPr lang="en-GB" sz="3998" dirty="0"/>
              <a:t>manifestation. Transcription conventions are</a:t>
            </a:r>
          </a:p>
          <a:p>
            <a:r>
              <a:rPr lang="en-GB" sz="3998" dirty="0"/>
              <a:t>codified by each implementation.</a:t>
            </a:r>
          </a:p>
        </p:txBody>
      </p:sp>
      <p:sp>
        <p:nvSpPr>
          <p:cNvPr id="8" name="TextBox 7"/>
          <p:cNvSpPr txBox="1"/>
          <p:nvPr/>
        </p:nvSpPr>
        <p:spPr>
          <a:xfrm>
            <a:off x="2489200" y="6583242"/>
            <a:ext cx="7312451" cy="883319"/>
          </a:xfrm>
          <a:prstGeom prst="rect">
            <a:avLst/>
          </a:prstGeom>
          <a:noFill/>
          <a:ln w="19050">
            <a:solidFill>
              <a:schemeClr val="tx1"/>
            </a:solidFill>
          </a:ln>
        </p:spPr>
        <p:txBody>
          <a:bodyPr wrap="none" rtlCol="0">
            <a:spAutoFit/>
          </a:bodyPr>
          <a:lstStyle/>
          <a:p>
            <a:r>
              <a:rPr lang="en-GB" sz="5140" dirty="0"/>
              <a:t>Principle of representation</a:t>
            </a:r>
          </a:p>
        </p:txBody>
      </p:sp>
      <p:sp>
        <p:nvSpPr>
          <p:cNvPr id="4" name="Rectangle 3"/>
          <p:cNvSpPr/>
          <p:nvPr/>
        </p:nvSpPr>
        <p:spPr>
          <a:xfrm>
            <a:off x="584200" y="3714583"/>
            <a:ext cx="7410675" cy="657410"/>
          </a:xfrm>
          <a:prstGeom prst="rect">
            <a:avLst/>
          </a:prstGeom>
          <a:noFill/>
          <a:ln w="381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570"/>
          </a:p>
        </p:txBody>
      </p:sp>
      <p:sp>
        <p:nvSpPr>
          <p:cNvPr id="7" name="TextBox 6"/>
          <p:cNvSpPr txBox="1"/>
          <p:nvPr/>
        </p:nvSpPr>
        <p:spPr>
          <a:xfrm>
            <a:off x="3937426" y="7715250"/>
            <a:ext cx="3959225" cy="707566"/>
          </a:xfrm>
          <a:prstGeom prst="rect">
            <a:avLst/>
          </a:prstGeom>
          <a:noFill/>
        </p:spPr>
        <p:txBody>
          <a:bodyPr wrap="none" rtlCol="0">
            <a:spAutoFit/>
          </a:bodyPr>
          <a:lstStyle/>
          <a:p>
            <a:r>
              <a:rPr lang="en-GB" sz="3998" dirty="0"/>
              <a:t>User task: Identify</a:t>
            </a:r>
          </a:p>
        </p:txBody>
      </p:sp>
    </p:spTree>
    <p:extLst>
      <p:ext uri="{BB962C8B-B14F-4D97-AF65-F5344CB8AC3E}">
        <p14:creationId xmlns:p14="http://schemas.microsoft.com/office/powerpoint/2010/main" val="39494967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1000"/>
                                        <p:tgtEl>
                                          <p:spTgt spid="8"/>
                                        </p:tgtEl>
                                      </p:cBhvr>
                                    </p:animEffect>
                                  </p:childTnLst>
                                </p:cTn>
                              </p:par>
                            </p:childTnLst>
                          </p:cTn>
                        </p:par>
                        <p:par>
                          <p:cTn id="13" fill="hold">
                            <p:stCondLst>
                              <p:cond delay="1000"/>
                            </p:stCondLst>
                            <p:childTnLst>
                              <p:par>
                                <p:cTn id="14" presetID="10" presetClass="entr" presetSubtype="0" fill="hold" grpId="0" nodeType="after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fade">
                                      <p:cBhvr>
                                        <p:cTn id="16"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4" grpId="0" animBg="1"/>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A5455E2-8AE2-489A-8255-80AE95DBF69B}"/>
              </a:ext>
            </a:extLst>
          </p:cNvPr>
          <p:cNvSpPr txBox="1"/>
          <p:nvPr/>
        </p:nvSpPr>
        <p:spPr>
          <a:xfrm>
            <a:off x="431800" y="476250"/>
            <a:ext cx="9336787" cy="1674305"/>
          </a:xfrm>
          <a:prstGeom prst="rect">
            <a:avLst/>
          </a:prstGeom>
          <a:noFill/>
        </p:spPr>
        <p:txBody>
          <a:bodyPr wrap="square" rtlCol="0">
            <a:spAutoFit/>
          </a:bodyPr>
          <a:lstStyle/>
          <a:p>
            <a:r>
              <a:rPr lang="en-GB" sz="5140" dirty="0"/>
              <a:t>RDA Manifestation statement elements</a:t>
            </a:r>
            <a:endParaRPr lang="en-US" sz="5140" dirty="0"/>
          </a:p>
        </p:txBody>
      </p:sp>
      <p:sp>
        <p:nvSpPr>
          <p:cNvPr id="6" name="TextBox 5">
            <a:extLst>
              <a:ext uri="{FF2B5EF4-FFF2-40B4-BE49-F238E27FC236}">
                <a16:creationId xmlns:a16="http://schemas.microsoft.com/office/drawing/2014/main" id="{7DCB200B-C3AD-42CC-AB0A-A970D80807C6}"/>
              </a:ext>
            </a:extLst>
          </p:cNvPr>
          <p:cNvSpPr txBox="1"/>
          <p:nvPr/>
        </p:nvSpPr>
        <p:spPr>
          <a:xfrm>
            <a:off x="431800" y="2286981"/>
            <a:ext cx="10511019" cy="1322798"/>
          </a:xfrm>
          <a:prstGeom prst="rect">
            <a:avLst/>
          </a:prstGeom>
          <a:noFill/>
          <a:ln w="19050">
            <a:noFill/>
          </a:ln>
        </p:spPr>
        <p:txBody>
          <a:bodyPr wrap="none" rtlCol="0">
            <a:spAutoFit/>
          </a:bodyPr>
          <a:lstStyle/>
          <a:p>
            <a:r>
              <a:rPr lang="en-GB" sz="3998" dirty="0"/>
              <a:t>Broad level of granularity:</a:t>
            </a:r>
          </a:p>
          <a:p>
            <a:pPr marL="719138"/>
            <a:r>
              <a:rPr lang="en-GB" sz="3998" dirty="0"/>
              <a:t>Covers wide range of layouts on manifestation</a:t>
            </a:r>
          </a:p>
        </p:txBody>
      </p:sp>
      <p:sp>
        <p:nvSpPr>
          <p:cNvPr id="7" name="TextBox 6">
            <a:extLst>
              <a:ext uri="{FF2B5EF4-FFF2-40B4-BE49-F238E27FC236}">
                <a16:creationId xmlns:a16="http://schemas.microsoft.com/office/drawing/2014/main" id="{6F03D469-6DBE-4E11-8E02-3AD87AEF138C}"/>
              </a:ext>
            </a:extLst>
          </p:cNvPr>
          <p:cNvSpPr txBox="1"/>
          <p:nvPr/>
        </p:nvSpPr>
        <p:spPr>
          <a:xfrm>
            <a:off x="431800" y="3750741"/>
            <a:ext cx="8470780" cy="1322798"/>
          </a:xfrm>
          <a:prstGeom prst="rect">
            <a:avLst/>
          </a:prstGeom>
          <a:noFill/>
          <a:ln w="19050">
            <a:noFill/>
          </a:ln>
        </p:spPr>
        <p:txBody>
          <a:bodyPr wrap="none" rtlCol="0">
            <a:spAutoFit/>
          </a:bodyPr>
          <a:lstStyle/>
          <a:p>
            <a:r>
              <a:rPr lang="en-GB" sz="3998" dirty="0"/>
              <a:t>One level of hierarchy:</a:t>
            </a:r>
          </a:p>
          <a:p>
            <a:pPr marL="719138"/>
            <a:r>
              <a:rPr lang="en-GB" sz="3998" dirty="0"/>
              <a:t>All specific statements are sub-types</a:t>
            </a:r>
          </a:p>
        </p:txBody>
      </p:sp>
      <p:sp>
        <p:nvSpPr>
          <p:cNvPr id="8" name="TextBox 7">
            <a:extLst>
              <a:ext uri="{FF2B5EF4-FFF2-40B4-BE49-F238E27FC236}">
                <a16:creationId xmlns:a16="http://schemas.microsoft.com/office/drawing/2014/main" id="{A77DF10C-9B8F-4071-BE6B-162F508C8969}"/>
              </a:ext>
            </a:extLst>
          </p:cNvPr>
          <p:cNvSpPr txBox="1"/>
          <p:nvPr/>
        </p:nvSpPr>
        <p:spPr>
          <a:xfrm>
            <a:off x="1193800" y="5276850"/>
            <a:ext cx="11506200" cy="3168496"/>
          </a:xfrm>
          <a:prstGeom prst="rect">
            <a:avLst/>
          </a:prstGeom>
          <a:solidFill>
            <a:schemeClr val="bg1"/>
          </a:solidFill>
          <a:ln w="28575">
            <a:solidFill>
              <a:schemeClr val="accent1"/>
            </a:solidFill>
          </a:ln>
        </p:spPr>
        <p:txBody>
          <a:bodyPr wrap="square" rtlCol="0">
            <a:spAutoFit/>
          </a:bodyPr>
          <a:lstStyle/>
          <a:p>
            <a:r>
              <a:rPr lang="en-GB" sz="3998" dirty="0"/>
              <a:t>Manifestation statement</a:t>
            </a:r>
          </a:p>
          <a:p>
            <a:r>
              <a:rPr lang="en-GB" sz="3998" dirty="0"/>
              <a:t>&gt; Manifestation title and responsibility statement</a:t>
            </a:r>
          </a:p>
          <a:p>
            <a:r>
              <a:rPr lang="en-GB" sz="3998" dirty="0"/>
              <a:t>&gt; Manifestation edition statement</a:t>
            </a:r>
          </a:p>
          <a:p>
            <a:r>
              <a:rPr lang="en-GB" sz="3998" dirty="0"/>
              <a:t>&gt; Manifestation identifier statement</a:t>
            </a:r>
          </a:p>
          <a:p>
            <a:r>
              <a:rPr lang="en-GB" sz="3998" dirty="0"/>
              <a:t>&gt; …</a:t>
            </a:r>
          </a:p>
        </p:txBody>
      </p:sp>
    </p:spTree>
    <p:extLst>
      <p:ext uri="{BB962C8B-B14F-4D97-AF65-F5344CB8AC3E}">
        <p14:creationId xmlns:p14="http://schemas.microsoft.com/office/powerpoint/2010/main" val="35918358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51929BA-B3F1-4404-A845-FA722EA82B15}"/>
              </a:ext>
            </a:extLst>
          </p:cNvPr>
          <p:cNvSpPr>
            <a:spLocks noGrp="1"/>
          </p:cNvSpPr>
          <p:nvPr>
            <p:ph type="dt" sz="half" idx="10"/>
          </p:nvPr>
        </p:nvSpPr>
        <p:spPr/>
        <p:txBody>
          <a:bodyPr/>
          <a:lstStyle/>
          <a:p>
            <a:fld id="{E001E81F-CAD3-412B-8E6F-53481B321DC6}" type="datetime4">
              <a:rPr lang="en-US" smtClean="0"/>
              <a:t>January 27, 2019</a:t>
            </a:fld>
            <a:endParaRPr lang="en-US" dirty="0"/>
          </a:p>
        </p:txBody>
      </p:sp>
      <p:sp>
        <p:nvSpPr>
          <p:cNvPr id="3" name="Slide Number Placeholder 2">
            <a:extLst>
              <a:ext uri="{FF2B5EF4-FFF2-40B4-BE49-F238E27FC236}">
                <a16:creationId xmlns:a16="http://schemas.microsoft.com/office/drawing/2014/main" id="{70C60F8D-1BFB-477A-8181-434AADE216CA}"/>
              </a:ext>
            </a:extLst>
          </p:cNvPr>
          <p:cNvSpPr>
            <a:spLocks noGrp="1"/>
          </p:cNvSpPr>
          <p:nvPr>
            <p:ph type="sldNum" sz="quarter" idx="11"/>
          </p:nvPr>
        </p:nvSpPr>
        <p:spPr/>
        <p:txBody>
          <a:bodyPr/>
          <a:lstStyle/>
          <a:p>
            <a:pPr algn="ctr"/>
            <a:fld id="{6B918772-37A3-47DC-BE01-33CAE9FCB74A}" type="slidenum">
              <a:rPr lang="en-US" smtClean="0"/>
              <a:pPr algn="ctr"/>
              <a:t>8</a:t>
            </a:fld>
            <a:endParaRPr lang="en-US" dirty="0"/>
          </a:p>
        </p:txBody>
      </p:sp>
      <p:sp>
        <p:nvSpPr>
          <p:cNvPr id="4" name="TextBox 3">
            <a:extLst>
              <a:ext uri="{FF2B5EF4-FFF2-40B4-BE49-F238E27FC236}">
                <a16:creationId xmlns:a16="http://schemas.microsoft.com/office/drawing/2014/main" id="{6AD9D978-87B2-4AAB-915B-A7485CBBCE30}"/>
              </a:ext>
            </a:extLst>
          </p:cNvPr>
          <p:cNvSpPr txBox="1"/>
          <p:nvPr/>
        </p:nvSpPr>
        <p:spPr>
          <a:xfrm>
            <a:off x="431801" y="476250"/>
            <a:ext cx="8153400" cy="883319"/>
          </a:xfrm>
          <a:prstGeom prst="rect">
            <a:avLst/>
          </a:prstGeom>
          <a:noFill/>
        </p:spPr>
        <p:txBody>
          <a:bodyPr wrap="square" rtlCol="0">
            <a:spAutoFit/>
          </a:bodyPr>
          <a:lstStyle/>
          <a:p>
            <a:r>
              <a:rPr lang="en-GB" sz="5140" dirty="0"/>
              <a:t>RDA Manifestation statement</a:t>
            </a:r>
            <a:endParaRPr lang="en-US" sz="5140" dirty="0"/>
          </a:p>
        </p:txBody>
      </p:sp>
      <p:sp>
        <p:nvSpPr>
          <p:cNvPr id="5" name="TextBox 4">
            <a:extLst>
              <a:ext uri="{FF2B5EF4-FFF2-40B4-BE49-F238E27FC236}">
                <a16:creationId xmlns:a16="http://schemas.microsoft.com/office/drawing/2014/main" id="{5791BB97-F46E-48FE-892B-D01A9625F281}"/>
              </a:ext>
            </a:extLst>
          </p:cNvPr>
          <p:cNvSpPr txBox="1"/>
          <p:nvPr/>
        </p:nvSpPr>
        <p:spPr>
          <a:xfrm>
            <a:off x="431801" y="2899529"/>
            <a:ext cx="10745955" cy="707566"/>
          </a:xfrm>
          <a:prstGeom prst="rect">
            <a:avLst/>
          </a:prstGeom>
          <a:noFill/>
          <a:ln w="19050">
            <a:noFill/>
          </a:ln>
        </p:spPr>
        <p:txBody>
          <a:bodyPr wrap="none" rtlCol="0">
            <a:spAutoFit/>
          </a:bodyPr>
          <a:lstStyle/>
          <a:p>
            <a:r>
              <a:rPr lang="en-GB" sz="3998" dirty="0"/>
              <a:t>Recording method: unstructured description (only)</a:t>
            </a:r>
          </a:p>
        </p:txBody>
      </p:sp>
      <p:sp>
        <p:nvSpPr>
          <p:cNvPr id="6" name="TextBox 5">
            <a:extLst>
              <a:ext uri="{FF2B5EF4-FFF2-40B4-BE49-F238E27FC236}">
                <a16:creationId xmlns:a16="http://schemas.microsoft.com/office/drawing/2014/main" id="{59C161F6-63B2-4040-BD5A-943122C37383}"/>
              </a:ext>
            </a:extLst>
          </p:cNvPr>
          <p:cNvSpPr txBox="1"/>
          <p:nvPr/>
        </p:nvSpPr>
        <p:spPr>
          <a:xfrm>
            <a:off x="431801" y="4286250"/>
            <a:ext cx="12115799" cy="3168496"/>
          </a:xfrm>
          <a:prstGeom prst="rect">
            <a:avLst/>
          </a:prstGeom>
          <a:noFill/>
          <a:ln w="19050">
            <a:noFill/>
          </a:ln>
        </p:spPr>
        <p:txBody>
          <a:bodyPr wrap="square" rtlCol="0">
            <a:spAutoFit/>
          </a:bodyPr>
          <a:lstStyle/>
          <a:p>
            <a:r>
              <a:rPr lang="en-GB" sz="3998" dirty="0"/>
              <a:t>Transcribed from manifestation being described:</a:t>
            </a:r>
          </a:p>
          <a:p>
            <a:pPr marL="719138"/>
            <a:r>
              <a:rPr lang="en-GB" sz="3998" dirty="0"/>
              <a:t>Basic transcription rules (WYSIWYG, machine-capture)</a:t>
            </a:r>
          </a:p>
          <a:p>
            <a:pPr marL="719138"/>
            <a:r>
              <a:rPr lang="en-GB" sz="3998" dirty="0"/>
              <a:t>Normalized transcription rules (capitalization, punctuation, etc.)</a:t>
            </a:r>
          </a:p>
          <a:p>
            <a:pPr marL="719138"/>
            <a:r>
              <a:rPr lang="en-GB" sz="3998" dirty="0"/>
              <a:t>Other transcription rules (specialized communities)</a:t>
            </a:r>
          </a:p>
        </p:txBody>
      </p:sp>
    </p:spTree>
    <p:extLst>
      <p:ext uri="{BB962C8B-B14F-4D97-AF65-F5344CB8AC3E}">
        <p14:creationId xmlns:p14="http://schemas.microsoft.com/office/powerpoint/2010/main" val="7821643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584200" y="527586"/>
            <a:ext cx="7543800" cy="1674305"/>
          </a:xfrm>
          <a:prstGeom prst="rect">
            <a:avLst/>
          </a:prstGeom>
          <a:noFill/>
        </p:spPr>
        <p:txBody>
          <a:bodyPr wrap="square" rtlCol="0">
            <a:spAutoFit/>
          </a:bodyPr>
          <a:lstStyle/>
          <a:p>
            <a:r>
              <a:rPr lang="en-GB" sz="5140" dirty="0"/>
              <a:t>LRM-E4-A2 Representative expression attribute</a:t>
            </a:r>
            <a:endParaRPr lang="en-US" sz="5140" dirty="0"/>
          </a:p>
        </p:txBody>
      </p:sp>
      <p:sp>
        <p:nvSpPr>
          <p:cNvPr id="2" name="TextBox 1"/>
          <p:cNvSpPr txBox="1"/>
          <p:nvPr/>
        </p:nvSpPr>
        <p:spPr>
          <a:xfrm>
            <a:off x="584200" y="2457450"/>
            <a:ext cx="10373083" cy="2553263"/>
          </a:xfrm>
          <a:prstGeom prst="rect">
            <a:avLst/>
          </a:prstGeom>
          <a:noFill/>
        </p:spPr>
        <p:txBody>
          <a:bodyPr wrap="square" rtlCol="0">
            <a:spAutoFit/>
          </a:bodyPr>
          <a:lstStyle/>
          <a:p>
            <a:r>
              <a:rPr lang="en-US" sz="3998" dirty="0"/>
              <a:t>An attribute which is deemed essential in characterizing the work and whose values are taken from a representative or canonical expression of the work</a:t>
            </a:r>
            <a:r>
              <a:rPr lang="en-GB" sz="3998" dirty="0"/>
              <a:t>.</a:t>
            </a:r>
          </a:p>
        </p:txBody>
      </p:sp>
      <p:sp>
        <p:nvSpPr>
          <p:cNvPr id="9" name="TextBox 8">
            <a:extLst>
              <a:ext uri="{FF2B5EF4-FFF2-40B4-BE49-F238E27FC236}">
                <a16:creationId xmlns:a16="http://schemas.microsoft.com/office/drawing/2014/main" id="{857628C6-016B-4483-89CA-223C3F4A4265}"/>
              </a:ext>
            </a:extLst>
          </p:cNvPr>
          <p:cNvSpPr txBox="1"/>
          <p:nvPr/>
        </p:nvSpPr>
        <p:spPr>
          <a:xfrm>
            <a:off x="1574800" y="5886450"/>
            <a:ext cx="10373083" cy="1322798"/>
          </a:xfrm>
          <a:prstGeom prst="rect">
            <a:avLst/>
          </a:prstGeom>
          <a:noFill/>
          <a:ln w="28575">
            <a:solidFill>
              <a:schemeClr val="accent1"/>
            </a:solidFill>
          </a:ln>
        </p:spPr>
        <p:txBody>
          <a:bodyPr wrap="square" rtlCol="0">
            <a:spAutoFit/>
          </a:bodyPr>
          <a:lstStyle/>
          <a:p>
            <a:r>
              <a:rPr lang="en-GB" sz="3998" dirty="0"/>
              <a:t>Value of Expression element is recorded for a corresponding Work element</a:t>
            </a:r>
          </a:p>
        </p:txBody>
      </p:sp>
    </p:spTree>
    <p:extLst>
      <p:ext uri="{BB962C8B-B14F-4D97-AF65-F5344CB8AC3E}">
        <p14:creationId xmlns:p14="http://schemas.microsoft.com/office/powerpoint/2010/main" val="1998773024"/>
      </p:ext>
    </p:extLst>
  </p:cSld>
  <p:clrMapOvr>
    <a:masterClrMapping/>
  </p:clrMapOvr>
</p:sld>
</file>

<file path=ppt/theme/theme1.xml><?xml version="1.0" encoding="utf-8"?>
<a:theme xmlns:a="http://schemas.openxmlformats.org/drawingml/2006/main" name="Office Theme">
  <a:themeElements>
    <a:clrScheme name="RDA colors">
      <a:dk1>
        <a:sysClr val="windowText" lastClr="000000"/>
      </a:dk1>
      <a:lt1>
        <a:sysClr val="window" lastClr="FFFFFF"/>
      </a:lt1>
      <a:dk2>
        <a:srgbClr val="21328A"/>
      </a:dk2>
      <a:lt2>
        <a:srgbClr val="FECE4E"/>
      </a:lt2>
      <a:accent1>
        <a:srgbClr val="F59B2D"/>
      </a:accent1>
      <a:accent2>
        <a:srgbClr val="59B2DF"/>
      </a:accent2>
      <a:accent3>
        <a:srgbClr val="CF7609"/>
      </a:accent3>
      <a:accent4>
        <a:srgbClr val="8A4F06"/>
      </a:accent4>
      <a:accent5>
        <a:srgbClr val="BFBFBF"/>
      </a:accent5>
      <a:accent6>
        <a:srgbClr val="7F7F7F"/>
      </a:accent6>
      <a:hlink>
        <a:srgbClr val="F59B2D"/>
      </a:hlink>
      <a:folHlink>
        <a:srgbClr val="21328A"/>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RDA template" id="{A9586000-ABCC-4F00-A5EB-CE79DC5CE2ED}" vid="{7EFD873D-87CF-4CB2-A974-3F483C95BD8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3265</TotalTime>
  <Words>3040</Words>
  <Application>Microsoft Office PowerPoint</Application>
  <PresentationFormat>Custom</PresentationFormat>
  <Paragraphs>397</Paragraphs>
  <Slides>25</Slides>
  <Notes>15</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25</vt:i4>
      </vt:variant>
    </vt:vector>
  </HeadingPairs>
  <TitlesOfParts>
    <vt:vector size="31" baseType="lpstr">
      <vt:lpstr>Arial</vt:lpstr>
      <vt:lpstr>Calibri</vt:lpstr>
      <vt:lpstr>Calibri Light</vt:lpstr>
      <vt:lpstr>Wingdings</vt:lpstr>
      <vt:lpstr>Office Theme</vt:lpstr>
      <vt:lpstr>Slide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overview</dc:title>
  <dc:creator>Kimberly Thornton</dc:creator>
  <cp:lastModifiedBy>Gordon Dunsire</cp:lastModifiedBy>
  <cp:revision>121</cp:revision>
  <dcterms:created xsi:type="dcterms:W3CDTF">2018-05-30T16:51:30Z</dcterms:created>
  <dcterms:modified xsi:type="dcterms:W3CDTF">2019-01-27T23:43:04Z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2018-05-30T00:00:00Z</vt:filetime>
  </property>
  <property fmtid="{D5CDD505-2E9C-101B-9397-08002B2CF9AE}" pid="3" name="Creator">
    <vt:lpwstr>Adobe InDesign CC 13.1 (Windows)</vt:lpwstr>
  </property>
  <property fmtid="{D5CDD505-2E9C-101B-9397-08002B2CF9AE}" pid="4" name="LastSaved">
    <vt:filetime>2018-05-30T00:00:00Z</vt:filetime>
  </property>
</Properties>
</file>