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60" r:id="rId2"/>
    <p:sldId id="410" r:id="rId3"/>
    <p:sldId id="489" r:id="rId4"/>
    <p:sldId id="490" r:id="rId5"/>
    <p:sldId id="491" r:id="rId6"/>
    <p:sldId id="492" r:id="rId7"/>
    <p:sldId id="493" r:id="rId8"/>
    <p:sldId id="494" r:id="rId9"/>
    <p:sldId id="480" r:id="rId10"/>
    <p:sldId id="261" r:id="rId11"/>
    <p:sldId id="258" r:id="rId12"/>
    <p:sldId id="454" r:id="rId13"/>
    <p:sldId id="456" r:id="rId14"/>
    <p:sldId id="477" r:id="rId15"/>
    <p:sldId id="481" r:id="rId16"/>
    <p:sldId id="478" r:id="rId17"/>
    <p:sldId id="484" r:id="rId18"/>
    <p:sldId id="495" r:id="rId19"/>
    <p:sldId id="455" r:id="rId20"/>
  </p:sldIdLst>
  <p:sldSz cx="13055600" cy="9791700"/>
  <p:notesSz cx="17475200" cy="9791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1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0" autoAdjust="0"/>
    <p:restoredTop sz="94651" autoAdjust="0"/>
  </p:normalViewPr>
  <p:slideViewPr>
    <p:cSldViewPr>
      <p:cViewPr varScale="1">
        <p:scale>
          <a:sx n="68" d="100"/>
          <a:sy n="68" d="100"/>
        </p:scale>
        <p:origin x="696" y="63"/>
      </p:cViewPr>
      <p:guideLst>
        <p:guide orient="horz" pos="2880"/>
        <p:guide pos="16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8222"/>
    </p:cViewPr>
  </p:sorterViewPr>
  <p:notesViewPr>
    <p:cSldViewPr>
      <p:cViewPr>
        <p:scale>
          <a:sx n="100" d="100"/>
          <a:sy n="100" d="100"/>
        </p:scale>
        <p:origin x="-2274" y="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D02E99-099D-425A-8699-6709177857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8FD7A-9CC0-4599-BD0A-642F10BC2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D9114-80B5-4ED7-B8E5-3A0868472264}" type="datetime4">
              <a:rPr lang="en-US" smtClean="0"/>
              <a:t>November 27, 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4D84F-C05A-462E-8E13-F79B6EFDDF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6C693-50E9-4679-B838-D4E18430BA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3389-A65E-496A-AB6E-7A5B74EF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447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CE7E-43AE-4D7A-AD6D-EFF496C901FD}" type="datetime4">
              <a:rPr lang="en-US" smtClean="0"/>
              <a:t>November 27, 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BB43D-6859-4C14-84A8-D9538C972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207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80CCE7E-43AE-4D7A-AD6D-EFF496C901FD}" type="datetime4">
              <a:rPr lang="en-US" smtClean="0"/>
              <a:t>November 27,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B43D-6859-4C14-84A8-D9538C9727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35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RDA Toolkit Restructure and Redesign (3R) Project has several high-level goals.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A80CCE7E-43AE-4D7A-AD6D-EFF496C901FD}" type="datetime4">
              <a:rPr lang="en-US" smtClean="0"/>
              <a:t>November 27,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7BB43D-6859-4C14-84A8-D9538C9727D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103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F42C2-A0E0-4A3E-AF7F-14900753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ABE-B97B-4A73-B202-6A3F101785E5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9B245-955B-4246-A129-BE33BAC629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20">
            <a:extLst>
              <a:ext uri="{FF2B5EF4-FFF2-40B4-BE49-F238E27FC236}">
                <a16:creationId xmlns:a16="http://schemas.microsoft.com/office/drawing/2014/main" id="{430412D5-F62C-4582-822D-523D66A3740B}"/>
              </a:ext>
            </a:extLst>
          </p:cNvPr>
          <p:cNvSpPr/>
          <p:nvPr userDrawn="1"/>
        </p:nvSpPr>
        <p:spPr>
          <a:xfrm>
            <a:off x="0" y="1"/>
            <a:ext cx="13055600" cy="74470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Holder 3">
            <a:extLst>
              <a:ext uri="{FF2B5EF4-FFF2-40B4-BE49-F238E27FC236}">
                <a16:creationId xmlns:a16="http://schemas.microsoft.com/office/drawing/2014/main" id="{D51EB834-5A36-462F-9766-CF525282904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48808" y="4057651"/>
            <a:ext cx="12106792" cy="1908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402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3823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C43566-6046-4E9C-8D17-ED54F38F8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FB21-2B77-4727-8DA0-73215DD5C57C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AE417-89F3-4937-8D80-F2DD32C664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3FAD77-7179-4530-8741-F8500359AB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D0B4B6A-2A81-4C9F-B649-C12A8B0BD189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B047D8-AC63-4F78-8530-D1DE054AE7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7810" y="2762250"/>
            <a:ext cx="10070412" cy="4343400"/>
          </a:xfrm>
          <a:prstGeom prst="rect">
            <a:avLst/>
          </a:prstGeom>
        </p:spPr>
        <p:txBody>
          <a:bodyPr/>
          <a:lstStyle>
            <a:lvl1pPr>
              <a:defRPr sz="1793"/>
            </a:lvl1pPr>
          </a:lstStyle>
          <a:p>
            <a:pPr lvl="0"/>
            <a:r>
              <a:rPr lang="en-US" dirty="0"/>
              <a:t>Click to insert text.</a:t>
            </a:r>
          </a:p>
        </p:txBody>
      </p:sp>
    </p:spTree>
    <p:extLst>
      <p:ext uri="{BB962C8B-B14F-4D97-AF65-F5344CB8AC3E}">
        <p14:creationId xmlns:p14="http://schemas.microsoft.com/office/powerpoint/2010/main" val="245800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BA9CF6-AB2D-46CF-8D43-4A168618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8080-C00F-4680-BFFC-33C890FA1B6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0936E-F890-4240-8C96-18902985B9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34479D8-3FF8-47A6-AFE0-325303D56120}"/>
              </a:ext>
            </a:extLst>
          </p:cNvPr>
          <p:cNvSpPr/>
          <p:nvPr userDrawn="1"/>
        </p:nvSpPr>
        <p:spPr>
          <a:xfrm>
            <a:off x="0" y="0"/>
            <a:ext cx="4714931" cy="58765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0BCB6BE5-C74F-4DEB-9DB1-035B3B8BF99F}"/>
              </a:ext>
            </a:extLst>
          </p:cNvPr>
          <p:cNvSpPr/>
          <p:nvPr userDrawn="1"/>
        </p:nvSpPr>
        <p:spPr>
          <a:xfrm>
            <a:off x="0" y="793752"/>
            <a:ext cx="5058096" cy="914400"/>
          </a:xfrm>
          <a:custGeom>
            <a:avLst/>
            <a:gdLst/>
            <a:ahLst/>
            <a:cxnLst/>
            <a:rect l="l" t="t" r="r" b="b"/>
            <a:pathLst>
              <a:path w="6770370" h="914400">
                <a:moveTo>
                  <a:pt x="6769963" y="0"/>
                </a:moveTo>
                <a:lnTo>
                  <a:pt x="0" y="0"/>
                </a:lnTo>
                <a:lnTo>
                  <a:pt x="0" y="914400"/>
                </a:lnTo>
                <a:lnTo>
                  <a:pt x="5803036" y="914400"/>
                </a:lnTo>
                <a:lnTo>
                  <a:pt x="6769963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9DB7F-780C-47BB-B26D-B55B3217E60E}"/>
              </a:ext>
            </a:extLst>
          </p:cNvPr>
          <p:cNvSpPr txBox="1"/>
          <p:nvPr userDrawn="1"/>
        </p:nvSpPr>
        <p:spPr>
          <a:xfrm>
            <a:off x="-92983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 </a:t>
            </a:r>
          </a:p>
        </p:txBody>
      </p:sp>
    </p:spTree>
    <p:extLst>
      <p:ext uri="{BB962C8B-B14F-4D97-AF65-F5344CB8AC3E}">
        <p14:creationId xmlns:p14="http://schemas.microsoft.com/office/powerpoint/2010/main" val="147800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833AC-CE29-412E-9586-A2CCCF75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B087-20D5-46FC-9AC3-EF55EF059985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548F-1227-419F-8672-16150B2A2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E9B1FBC-B132-49E1-B55E-D2FA9F7C099B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1BDD7E71-4917-4E7C-ABFD-6A843BCDCA0D}"/>
              </a:ext>
            </a:extLst>
          </p:cNvPr>
          <p:cNvSpPr/>
          <p:nvPr userDrawn="1"/>
        </p:nvSpPr>
        <p:spPr>
          <a:xfrm>
            <a:off x="8405156" y="793752"/>
            <a:ext cx="4650583" cy="914400"/>
          </a:xfrm>
          <a:custGeom>
            <a:avLst/>
            <a:gdLst/>
            <a:ahLst/>
            <a:cxnLst/>
            <a:rect l="l" t="t" r="r" b="b"/>
            <a:pathLst>
              <a:path w="6224905" h="914400">
                <a:moveTo>
                  <a:pt x="6224727" y="0"/>
                </a:moveTo>
                <a:lnTo>
                  <a:pt x="0" y="0"/>
                </a:lnTo>
                <a:lnTo>
                  <a:pt x="966927" y="914400"/>
                </a:lnTo>
                <a:lnTo>
                  <a:pt x="6224727" y="914400"/>
                </a:lnTo>
                <a:lnTo>
                  <a:pt x="6224727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0C29F6-276F-4ED4-8E5F-E4899554D283}"/>
              </a:ext>
            </a:extLst>
          </p:cNvPr>
          <p:cNvSpPr txBox="1"/>
          <p:nvPr userDrawn="1"/>
        </p:nvSpPr>
        <p:spPr>
          <a:xfrm>
            <a:off x="908958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93932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A163D-3886-46C1-8E21-E308A8AB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6631-B86C-466A-BEA1-F9227B57F3C2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00779-0233-4175-AB80-845BB3D39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CBA3B939-BD69-4490-A25D-1CF86986433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990731" y="4057650"/>
            <a:ext cx="8064869" cy="689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4483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Conclusion</a:t>
            </a:r>
            <a:endParaRPr dirty="0"/>
          </a:p>
        </p:txBody>
      </p:sp>
      <p:sp>
        <p:nvSpPr>
          <p:cNvPr id="6" name="bk object 16">
            <a:extLst>
              <a:ext uri="{FF2B5EF4-FFF2-40B4-BE49-F238E27FC236}">
                <a16:creationId xmlns:a16="http://schemas.microsoft.com/office/drawing/2014/main" id="{FAA1E53A-6FBD-4DBE-8C0D-055893377F68}"/>
              </a:ext>
            </a:extLst>
          </p:cNvPr>
          <p:cNvSpPr/>
          <p:nvPr userDrawn="1"/>
        </p:nvSpPr>
        <p:spPr>
          <a:xfrm>
            <a:off x="0" y="1009650"/>
            <a:ext cx="7688230" cy="758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bk object 17">
            <a:extLst>
              <a:ext uri="{FF2B5EF4-FFF2-40B4-BE49-F238E27FC236}">
                <a16:creationId xmlns:a16="http://schemas.microsoft.com/office/drawing/2014/main" id="{C220C9F3-64AA-448A-9B0B-92D658D4D759}"/>
              </a:ext>
            </a:extLst>
          </p:cNvPr>
          <p:cNvSpPr/>
          <p:nvPr userDrawn="1"/>
        </p:nvSpPr>
        <p:spPr>
          <a:xfrm>
            <a:off x="0" y="5556250"/>
            <a:ext cx="1869152" cy="3035300"/>
          </a:xfrm>
          <a:custGeom>
            <a:avLst/>
            <a:gdLst/>
            <a:ahLst/>
            <a:cxnLst/>
            <a:rect l="l" t="t" r="r" b="b"/>
            <a:pathLst>
              <a:path w="2501900" h="3035300">
                <a:moveTo>
                  <a:pt x="0" y="0"/>
                </a:moveTo>
                <a:lnTo>
                  <a:pt x="0" y="3035300"/>
                </a:lnTo>
                <a:lnTo>
                  <a:pt x="2501455" y="3035300"/>
                </a:lnTo>
                <a:lnTo>
                  <a:pt x="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8" name="bk object 19">
            <a:extLst>
              <a:ext uri="{FF2B5EF4-FFF2-40B4-BE49-F238E27FC236}">
                <a16:creationId xmlns:a16="http://schemas.microsoft.com/office/drawing/2014/main" id="{593C4038-930A-43D6-BE50-90E2A5DB29B3}"/>
              </a:ext>
            </a:extLst>
          </p:cNvPr>
          <p:cNvSpPr/>
          <p:nvPr userDrawn="1"/>
        </p:nvSpPr>
        <p:spPr>
          <a:xfrm>
            <a:off x="0" y="342900"/>
            <a:ext cx="13055600" cy="914400"/>
          </a:xfrm>
          <a:custGeom>
            <a:avLst/>
            <a:gdLst/>
            <a:ahLst/>
            <a:cxnLst/>
            <a:rect l="l" t="t" r="r" b="b"/>
            <a:pathLst>
              <a:path w="17475200" h="914400">
                <a:moveTo>
                  <a:pt x="0" y="914400"/>
                </a:moveTo>
                <a:lnTo>
                  <a:pt x="17475200" y="914400"/>
                </a:lnTo>
                <a:lnTo>
                  <a:pt x="174752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9" name="Holder 2">
            <a:extLst>
              <a:ext uri="{FF2B5EF4-FFF2-40B4-BE49-F238E27FC236}">
                <a16:creationId xmlns:a16="http://schemas.microsoft.com/office/drawing/2014/main" id="{E2A89CE0-A685-4873-8C87-2996DED585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0705" y="578764"/>
            <a:ext cx="12254189" cy="321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92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Part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664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E6F2EA-0AF8-4EF4-BD94-B4017F85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EDB0C-E1C2-4B21-AE98-8E76A7AA44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3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</p:spTree>
    <p:extLst>
      <p:ext uri="{BB962C8B-B14F-4D97-AF65-F5344CB8AC3E}">
        <p14:creationId xmlns:p14="http://schemas.microsoft.com/office/powerpoint/2010/main" val="2196764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1B40AA9-D85B-4470-887F-CE34A8661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20D11E-C62D-46C5-97AC-FEF02646AE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7972" y="2914650"/>
            <a:ext cx="9165487" cy="3772168"/>
          </a:xfrm>
          <a:prstGeom prst="rect">
            <a:avLst/>
          </a:prstGeom>
        </p:spPr>
        <p:txBody>
          <a:bodyPr/>
          <a:lstStyle>
            <a:lvl1pPr>
              <a:defRPr sz="1644"/>
            </a:lvl1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96272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30800" y="1285000"/>
            <a:ext cx="10794000" cy="790986"/>
          </a:xfrm>
        </p:spPr>
        <p:txBody>
          <a:bodyPr/>
          <a:lstStyle/>
          <a:p>
            <a:r>
              <a:rPr lang="en-GB" noProof="0" dirty="0"/>
              <a:t>Titre page courante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1130800" y="2570000"/>
            <a:ext cx="10794000" cy="5654000"/>
          </a:xfrm>
        </p:spPr>
        <p:txBody>
          <a:bodyPr/>
          <a:lstStyle>
            <a:lvl1pPr marL="367177" marR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lvl1pPr>
            <a:lvl2pPr marL="550766" marR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2pPr>
            <a:lvl3pPr marL="936642" marR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lvl3pPr>
            <a:lvl4pPr marL="2080671" marR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lvl4pPr>
            <a:lvl5pPr marL="2570241" marR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»"/>
              <a:tabLst/>
              <a:defRPr sz="1499"/>
            </a:lvl5pPr>
          </a:lstStyle>
          <a:p>
            <a:pPr marL="367177" marR="0" lvl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noProof="0" dirty="0"/>
              <a:t>Premier </a:t>
            </a:r>
            <a:r>
              <a:rPr lang="en-GB" noProof="0" dirty="0" err="1"/>
              <a:t>niveau</a:t>
            </a:r>
            <a:endParaRPr lang="en-GB" noProof="0" dirty="0"/>
          </a:p>
          <a:p>
            <a:pPr marL="550766" marR="0" lvl="1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noProof="0" dirty="0" err="1"/>
              <a:t>Deuxième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marL="936642" marR="0" lvl="2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noProof="0" dirty="0" err="1"/>
              <a:t>Troisième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marL="2080671" marR="0" lvl="3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noProof="0" dirty="0" err="1"/>
              <a:t>Quatrième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marL="2570241" marR="0" lvl="4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noProof="0" dirty="0" err="1"/>
              <a:t>Cinquième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marL="367177" marR="0" lvl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GB" sz="1499" b="0" i="0" u="none" strike="noStrike" kern="1200" cap="none" spc="0" normalizeH="0" baseline="0" noProof="0" dirty="0">
              <a:ln>
                <a:noFill/>
              </a:ln>
              <a:solidFill>
                <a:srgbClr val="64646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8" name="Rectangle 7">
            <a:hlinkClick r:id="" action="ppaction://hlinkshowjump?jump=nextslide"/>
          </p:cNvPr>
          <p:cNvSpPr/>
          <p:nvPr userDrawn="1"/>
        </p:nvSpPr>
        <p:spPr>
          <a:xfrm>
            <a:off x="11455384" y="8917900"/>
            <a:ext cx="524280" cy="5242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89570"/>
            <a:endParaRPr lang="fr-FR" sz="1927">
              <a:solidFill>
                <a:prstClr val="white"/>
              </a:solidFill>
            </a:endParaRPr>
          </a:p>
        </p:txBody>
      </p:sp>
      <p:sp>
        <p:nvSpPr>
          <p:cNvPr id="9" name="Rectangle 8">
            <a:hlinkClick r:id="" action="ppaction://hlinkshowjump?jump=lastslide"/>
          </p:cNvPr>
          <p:cNvSpPr/>
          <p:nvPr userDrawn="1"/>
        </p:nvSpPr>
        <p:spPr>
          <a:xfrm>
            <a:off x="12153496" y="8916792"/>
            <a:ext cx="524280" cy="5242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89570"/>
            <a:endParaRPr lang="fr-FR" sz="1927">
              <a:solidFill>
                <a:prstClr val="white"/>
              </a:solidFill>
            </a:endParaRPr>
          </a:p>
        </p:txBody>
      </p:sp>
      <p:sp>
        <p:nvSpPr>
          <p:cNvPr id="10" name="Rectangle 9">
            <a:hlinkClick r:id="" action="ppaction://hlinkshowjump?jump=firstslide"/>
          </p:cNvPr>
          <p:cNvSpPr/>
          <p:nvPr userDrawn="1"/>
        </p:nvSpPr>
        <p:spPr>
          <a:xfrm>
            <a:off x="9351982" y="8917900"/>
            <a:ext cx="524280" cy="5242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89570"/>
            <a:endParaRPr lang="fr-FR" sz="1927">
              <a:solidFill>
                <a:prstClr val="white"/>
              </a:solidFill>
            </a:endParaRPr>
          </a:p>
        </p:txBody>
      </p:sp>
      <p:sp>
        <p:nvSpPr>
          <p:cNvPr id="11" name="Rectangle 10">
            <a:hlinkClick r:id="" action="ppaction://hlinkshowjump?jump=previousslide"/>
          </p:cNvPr>
          <p:cNvSpPr/>
          <p:nvPr userDrawn="1"/>
        </p:nvSpPr>
        <p:spPr>
          <a:xfrm>
            <a:off x="10050093" y="8916792"/>
            <a:ext cx="524280" cy="5242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89570"/>
            <a:endParaRPr lang="fr-FR" sz="1927">
              <a:solidFill>
                <a:prstClr val="white"/>
              </a:solidFill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73DCE0BB-C441-4437-B6BB-78B7B37A771A}"/>
              </a:ext>
            </a:extLst>
          </p:cNvPr>
          <p:cNvSpPr txBox="1">
            <a:spLocks/>
          </p:cNvSpPr>
          <p:nvPr userDrawn="1"/>
        </p:nvSpPr>
        <p:spPr>
          <a:xfrm>
            <a:off x="341572" y="8953505"/>
            <a:ext cx="4744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494" b="1" i="0" kern="1200" baseline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9A48D05-AF44-4D94-A505-D97A9143336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Date Placeholder 2">
            <a:extLst>
              <a:ext uri="{FF2B5EF4-FFF2-40B4-BE49-F238E27FC236}">
                <a16:creationId xmlns:a16="http://schemas.microsoft.com/office/drawing/2014/main" id="{775954CD-31EE-48FD-ABF5-8B513E70A0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93200" y="9010651"/>
            <a:ext cx="3344904" cy="501645"/>
          </a:xfrm>
        </p:spPr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05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6">
            <a:extLst>
              <a:ext uri="{FF2B5EF4-FFF2-40B4-BE49-F238E27FC236}">
                <a16:creationId xmlns:a16="http://schemas.microsoft.com/office/drawing/2014/main" id="{EC5A0E8A-69B7-4BBF-8F6A-3839C6A15B8F}"/>
              </a:ext>
            </a:extLst>
          </p:cNvPr>
          <p:cNvSpPr/>
          <p:nvPr userDrawn="1"/>
        </p:nvSpPr>
        <p:spPr>
          <a:xfrm>
            <a:off x="0" y="8769355"/>
            <a:ext cx="9393201" cy="184150"/>
          </a:xfrm>
          <a:custGeom>
            <a:avLst/>
            <a:gdLst/>
            <a:ahLst/>
            <a:cxnLst/>
            <a:rect l="l" t="t" r="r" b="b"/>
            <a:pathLst>
              <a:path w="12573000" h="184150">
                <a:moveTo>
                  <a:pt x="12573000" y="0"/>
                </a:moveTo>
                <a:lnTo>
                  <a:pt x="0" y="0"/>
                </a:lnTo>
                <a:lnTo>
                  <a:pt x="0" y="184149"/>
                </a:lnTo>
                <a:lnTo>
                  <a:pt x="12393663" y="184149"/>
                </a:lnTo>
                <a:lnTo>
                  <a:pt x="1257300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5" name="object 7">
            <a:extLst>
              <a:ext uri="{FF2B5EF4-FFF2-40B4-BE49-F238E27FC236}">
                <a16:creationId xmlns:a16="http://schemas.microsoft.com/office/drawing/2014/main" id="{542D003F-B569-416D-A322-6D45F3337DC5}"/>
              </a:ext>
            </a:extLst>
          </p:cNvPr>
          <p:cNvSpPr/>
          <p:nvPr userDrawn="1"/>
        </p:nvSpPr>
        <p:spPr>
          <a:xfrm>
            <a:off x="9421666" y="8769355"/>
            <a:ext cx="3633935" cy="184150"/>
          </a:xfrm>
          <a:custGeom>
            <a:avLst/>
            <a:gdLst/>
            <a:ahLst/>
            <a:cxnLst/>
            <a:rect l="l" t="t" r="r" b="b"/>
            <a:pathLst>
              <a:path w="4864100" h="184150">
                <a:moveTo>
                  <a:pt x="4864100" y="0"/>
                </a:moveTo>
                <a:lnTo>
                  <a:pt x="165100" y="0"/>
                </a:lnTo>
                <a:lnTo>
                  <a:pt x="0" y="184149"/>
                </a:lnTo>
                <a:lnTo>
                  <a:pt x="4864100" y="184149"/>
                </a:lnTo>
                <a:lnTo>
                  <a:pt x="4864100" y="0"/>
                </a:lnTo>
                <a:close/>
              </a:path>
            </a:pathLst>
          </a:custGeom>
          <a:solidFill>
            <a:srgbClr val="1D8BC1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id="{4D361103-1B35-4DFB-ACCB-D2433F559F4F}"/>
              </a:ext>
            </a:extLst>
          </p:cNvPr>
          <p:cNvSpPr/>
          <p:nvPr userDrawn="1"/>
        </p:nvSpPr>
        <p:spPr>
          <a:xfrm>
            <a:off x="341571" y="8769350"/>
            <a:ext cx="474404" cy="768350"/>
          </a:xfrm>
          <a:custGeom>
            <a:avLst/>
            <a:gdLst/>
            <a:ahLst/>
            <a:cxnLst/>
            <a:rect l="l" t="t" r="r" b="b"/>
            <a:pathLst>
              <a:path w="635000" h="768350">
                <a:moveTo>
                  <a:pt x="0" y="768350"/>
                </a:moveTo>
                <a:lnTo>
                  <a:pt x="635000" y="768350"/>
                </a:lnTo>
                <a:lnTo>
                  <a:pt x="635000" y="0"/>
                </a:lnTo>
                <a:lnTo>
                  <a:pt x="0" y="0"/>
                </a:lnTo>
                <a:lnTo>
                  <a:pt x="0" y="76835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9C34AD-FD71-460F-9ECD-D1EB5F35AA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44" baseline="0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/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213C5B-0668-4A88-8A60-00E4C5939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1572" y="8953505"/>
            <a:ext cx="4744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94" b="1" i="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E15B787B-E169-4A6D-9BAB-6F919C455F16}"/>
              </a:ext>
            </a:extLst>
          </p:cNvPr>
          <p:cNvSpPr txBox="1">
            <a:spLocks/>
          </p:cNvSpPr>
          <p:nvPr userDrawn="1"/>
        </p:nvSpPr>
        <p:spPr>
          <a:xfrm>
            <a:off x="948808" y="9010651"/>
            <a:ext cx="5045592" cy="501645"/>
          </a:xfrm>
          <a:prstGeom prst="rect">
            <a:avLst/>
          </a:prstGeom>
        </p:spPr>
        <p:txBody>
          <a:bodyPr vert="horz" lIns="68314" tIns="34157" rIns="68314" bIns="34157" rtlCol="0" anchor="ctr"/>
          <a:lstStyle>
            <a:defPPr>
              <a:defRPr lang="en-US"/>
            </a:defPPr>
            <a:lvl1pPr marL="0" algn="r" defTabSz="914400" rtl="0" eaLnBrk="1" latinLnBrk="0" hangingPunct="1">
              <a:defRPr sz="2200" kern="1200" baseline="0">
                <a:solidFill>
                  <a:srgbClr val="203189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44" dirty="0"/>
              <a:t>AKM 2019</a:t>
            </a: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9A570B3C-81C1-42F9-8484-11ABABD9899B}"/>
              </a:ext>
            </a:extLst>
          </p:cNvPr>
          <p:cNvSpPr/>
          <p:nvPr userDrawn="1"/>
        </p:nvSpPr>
        <p:spPr>
          <a:xfrm>
            <a:off x="10272369" y="7784375"/>
            <a:ext cx="2427631" cy="92783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7" r:id="rId6"/>
    <p:sldLayoutId id="2147483678" r:id="rId7"/>
    <p:sldLayoutId id="2147483675" r:id="rId8"/>
    <p:sldLayoutId id="2147483680" r:id="rId9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EDB831-3D3F-414C-BD80-80F881A22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1C251D-DA0F-4B81-AEB6-433E942807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65570B-69DE-458E-AADA-19513974CE03}"/>
              </a:ext>
            </a:extLst>
          </p:cNvPr>
          <p:cNvSpPr txBox="1"/>
          <p:nvPr/>
        </p:nvSpPr>
        <p:spPr>
          <a:xfrm>
            <a:off x="1193800" y="736470"/>
            <a:ext cx="10668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dirty="0"/>
              <a:t>Functional interoperability and choice in RDA</a:t>
            </a:r>
            <a:endParaRPr lang="en-GB" sz="8800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813FB1-E211-4561-901E-456C608675E0}"/>
              </a:ext>
            </a:extLst>
          </p:cNvPr>
          <p:cNvSpPr txBox="1"/>
          <p:nvPr/>
        </p:nvSpPr>
        <p:spPr>
          <a:xfrm>
            <a:off x="585219" y="5429250"/>
            <a:ext cx="1188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</a:rPr>
              <a:t>Gordon Dunsire, RDA Technical Team Liaison Officer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Presented at AKM 23, </a:t>
            </a:r>
            <a:r>
              <a:rPr lang="en-GB" sz="4000" dirty="0">
                <a:solidFill>
                  <a:schemeClr val="tx2"/>
                </a:solidFill>
              </a:rPr>
              <a:t>Poreč, 2019</a:t>
            </a:r>
            <a:endParaRPr lang="en-US" sz="4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838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3F4626-6EA1-4C91-B896-410520AB5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D98313-095F-4129-A679-621CC37F4B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10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8579C36-904B-4A8F-8ABE-913D372F3EBA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324600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Application profiles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26B4E28-0E81-4F46-A952-7BC167177519}"/>
              </a:ext>
            </a:extLst>
          </p:cNvPr>
          <p:cNvGrpSpPr/>
          <p:nvPr/>
        </p:nvGrpSpPr>
        <p:grpSpPr>
          <a:xfrm>
            <a:off x="655433" y="2915341"/>
            <a:ext cx="11802804" cy="2895600"/>
            <a:chOff x="363796" y="2381250"/>
            <a:chExt cx="11802804" cy="28956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1CED194-0371-4E71-A333-8E94185913C1}"/>
                </a:ext>
              </a:extLst>
            </p:cNvPr>
            <p:cNvSpPr/>
            <p:nvPr/>
          </p:nvSpPr>
          <p:spPr>
            <a:xfrm>
              <a:off x="363796" y="2381250"/>
              <a:ext cx="11802803" cy="28956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E0F1AB5-E54C-4999-84CA-02BA7CED3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78774" y="2457449"/>
              <a:ext cx="11587826" cy="2753761"/>
            </a:xfrm>
            <a:prstGeom prst="rect">
              <a:avLst/>
            </a:prstGeom>
          </p:spPr>
        </p:pic>
      </p:grpSp>
      <p:sp>
        <p:nvSpPr>
          <p:cNvPr id="11" name="Google Shape;85;p12">
            <a:extLst>
              <a:ext uri="{FF2B5EF4-FFF2-40B4-BE49-F238E27FC236}">
                <a16:creationId xmlns:a16="http://schemas.microsoft.com/office/drawing/2014/main" id="{8C7ED6FD-ECD0-4804-8DB1-FE40317AF7CF}"/>
              </a:ext>
            </a:extLst>
          </p:cNvPr>
          <p:cNvSpPr txBox="1"/>
          <p:nvPr/>
        </p:nvSpPr>
        <p:spPr>
          <a:xfrm>
            <a:off x="792921" y="6496050"/>
            <a:ext cx="11613226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Originally developed by Dublin Core Metadata Initiative</a:t>
            </a:r>
            <a:endParaRPr sz="4000" dirty="0"/>
          </a:p>
        </p:txBody>
      </p:sp>
    </p:spTree>
    <p:extLst>
      <p:ext uri="{BB962C8B-B14F-4D97-AF65-F5344CB8AC3E}">
        <p14:creationId xmlns:p14="http://schemas.microsoft.com/office/powerpoint/2010/main" val="4292215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/>
          </a:p>
        </p:txBody>
      </p:sp>
      <p:sp>
        <p:nvSpPr>
          <p:cNvPr id="85" name="Google Shape;85;p12"/>
          <p:cNvSpPr txBox="1"/>
          <p:nvPr/>
        </p:nvSpPr>
        <p:spPr>
          <a:xfrm>
            <a:off x="582614" y="1546747"/>
            <a:ext cx="8915518" cy="144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Front-end to RDA Toolkit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Which choices to take</a:t>
            </a:r>
            <a:endParaRPr dirty="0"/>
          </a:p>
        </p:txBody>
      </p:sp>
      <p:sp>
        <p:nvSpPr>
          <p:cNvPr id="86" name="Google Shape;86;p12"/>
          <p:cNvSpPr txBox="1"/>
          <p:nvPr/>
        </p:nvSpPr>
        <p:spPr>
          <a:xfrm>
            <a:off x="582613" y="3084952"/>
            <a:ext cx="10744199" cy="144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input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Element + input field</a:t>
            </a:r>
            <a:endParaRPr dirty="0"/>
          </a:p>
        </p:txBody>
      </p:sp>
      <p:sp>
        <p:nvSpPr>
          <p:cNvPr id="87" name="Google Shape;87;p12"/>
          <p:cNvSpPr txBox="1"/>
          <p:nvPr/>
        </p:nvSpPr>
        <p:spPr>
          <a:xfrm>
            <a:off x="582613" y="4623157"/>
            <a:ext cx="11277600" cy="144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validation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Metadata conformance, quality control, etc.</a:t>
            </a:r>
            <a:endParaRPr dirty="0"/>
          </a:p>
        </p:txBody>
      </p:sp>
      <p:sp>
        <p:nvSpPr>
          <p:cNvPr id="88" name="Google Shape;88;p12"/>
          <p:cNvSpPr txBox="1"/>
          <p:nvPr/>
        </p:nvSpPr>
        <p:spPr>
          <a:xfrm>
            <a:off x="582613" y="6161363"/>
            <a:ext cx="11963399" cy="144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extraction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What to select from external metadata sources</a:t>
            </a:r>
            <a:endParaRPr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9B1D9B8-FD4B-4ECC-8E85-95F1C87E39D1}"/>
              </a:ext>
            </a:extLst>
          </p:cNvPr>
          <p:cNvSpPr txBox="1">
            <a:spLocks/>
          </p:cNvSpPr>
          <p:nvPr/>
        </p:nvSpPr>
        <p:spPr>
          <a:xfrm>
            <a:off x="508000" y="435306"/>
            <a:ext cx="6019800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Utility of profile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3F4626-6EA1-4C91-B896-410520AB5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D98313-095F-4129-A679-621CC37F4B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12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8579C36-904B-4A8F-8ABE-913D372F3EBA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467600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Profile characteristics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BC6D77-3910-43A8-9144-2CC42DB51A54}"/>
              </a:ext>
            </a:extLst>
          </p:cNvPr>
          <p:cNvSpPr txBox="1"/>
          <p:nvPr/>
        </p:nvSpPr>
        <p:spPr>
          <a:xfrm>
            <a:off x="578774" y="1847850"/>
            <a:ext cx="1150607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An application profile typically specifies:</a:t>
            </a:r>
          </a:p>
          <a:p>
            <a:endParaRPr lang="en-US" sz="4000" dirty="0"/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4000" dirty="0"/>
              <a:t>The </a:t>
            </a:r>
            <a:r>
              <a:rPr lang="en-US" sz="4000" b="1" dirty="0"/>
              <a:t>elements</a:t>
            </a:r>
            <a:r>
              <a:rPr lang="en-US" sz="4000" dirty="0"/>
              <a:t> to be recorded as a metadata description set for an entity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4000" dirty="0"/>
              <a:t>The </a:t>
            </a:r>
            <a:r>
              <a:rPr lang="en-US" sz="4000" b="1" dirty="0"/>
              <a:t>mandatory</a:t>
            </a:r>
            <a:r>
              <a:rPr lang="en-US" sz="4000" dirty="0"/>
              <a:t> and </a:t>
            </a:r>
            <a:r>
              <a:rPr lang="en-US" sz="4000" b="1" dirty="0"/>
              <a:t>repeatability</a:t>
            </a:r>
            <a:r>
              <a:rPr lang="en-US" sz="4000" dirty="0"/>
              <a:t> status of each element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4000" dirty="0"/>
              <a:t>The </a:t>
            </a:r>
            <a:r>
              <a:rPr lang="en-US" sz="4000" b="1" dirty="0"/>
              <a:t>vocabulary encoding scheme </a:t>
            </a:r>
            <a:r>
              <a:rPr lang="en-US" sz="4000" dirty="0"/>
              <a:t>to be used as a source of data for an element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4000" dirty="0"/>
              <a:t>The </a:t>
            </a:r>
            <a:r>
              <a:rPr lang="en-US" sz="4000" b="1" dirty="0"/>
              <a:t>string encoding scheme </a:t>
            </a:r>
            <a:r>
              <a:rPr lang="en-US" sz="4000" dirty="0"/>
              <a:t>to be used to assemble the data for an element</a:t>
            </a:r>
          </a:p>
        </p:txBody>
      </p:sp>
    </p:spTree>
    <p:extLst>
      <p:ext uri="{BB962C8B-B14F-4D97-AF65-F5344CB8AC3E}">
        <p14:creationId xmlns:p14="http://schemas.microsoft.com/office/powerpoint/2010/main" val="4059713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3F4626-6EA1-4C91-B896-410520AB5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D98313-095F-4129-A679-621CC37F4B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13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8579C36-904B-4A8F-8ABE-913D372F3EBA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467600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RDA application profile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4CE9C8-2BBD-479F-9AF8-1DC30632722E}"/>
              </a:ext>
            </a:extLst>
          </p:cNvPr>
          <p:cNvSpPr txBox="1"/>
          <p:nvPr/>
        </p:nvSpPr>
        <p:spPr>
          <a:xfrm>
            <a:off x="578774" y="1742592"/>
            <a:ext cx="624491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Selects only RDA elements</a:t>
            </a:r>
            <a:endParaRPr lang="en-GB" sz="4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D15AB8-1C70-4B61-9C2A-4867EC9EA7C2}"/>
              </a:ext>
            </a:extLst>
          </p:cNvPr>
          <p:cNvSpPr txBox="1"/>
          <p:nvPr/>
        </p:nvSpPr>
        <p:spPr>
          <a:xfrm>
            <a:off x="578774" y="2632530"/>
            <a:ext cx="1150607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Additional parameters that are unique to RDA:</a:t>
            </a:r>
          </a:p>
          <a:p>
            <a:endParaRPr lang="en-US" sz="4000" dirty="0"/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4000" dirty="0"/>
              <a:t>Links to RDA instructions at multiple levels 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4000" dirty="0"/>
              <a:t>The </a:t>
            </a:r>
            <a:r>
              <a:rPr lang="en-US" sz="4000" b="1" dirty="0"/>
              <a:t>recording method </a:t>
            </a:r>
            <a:r>
              <a:rPr lang="en-US" sz="4000" dirty="0"/>
              <a:t>to be used for an element, where a choice is available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4000" dirty="0"/>
              <a:t>The </a:t>
            </a:r>
            <a:r>
              <a:rPr lang="en-US" sz="4000" b="1" dirty="0"/>
              <a:t>optional instruction </a:t>
            </a:r>
            <a:r>
              <a:rPr lang="en-US" sz="4000" dirty="0"/>
              <a:t>to be applied to an element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4000" dirty="0"/>
              <a:t>The </a:t>
            </a:r>
            <a:r>
              <a:rPr lang="en-US" sz="4000" b="1" dirty="0"/>
              <a:t>policy statement</a:t>
            </a:r>
            <a:r>
              <a:rPr lang="en-US" sz="4000" dirty="0"/>
              <a:t> to be applied to an element</a:t>
            </a:r>
          </a:p>
        </p:txBody>
      </p:sp>
    </p:spTree>
    <p:extLst>
      <p:ext uri="{BB962C8B-B14F-4D97-AF65-F5344CB8AC3E}">
        <p14:creationId xmlns:p14="http://schemas.microsoft.com/office/powerpoint/2010/main" val="2776480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AF4864-7DDC-4B7F-B8C6-2A127CA71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10A2C3-281F-4D5A-9451-9904F10706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3B4AFE-5895-40BC-81F1-3A817CB67DD6}"/>
              </a:ext>
            </a:extLst>
          </p:cNvPr>
          <p:cNvSpPr txBox="1">
            <a:spLocks/>
          </p:cNvSpPr>
          <p:nvPr/>
        </p:nvSpPr>
        <p:spPr>
          <a:xfrm>
            <a:off x="508001" y="476250"/>
            <a:ext cx="7210628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kern="0" dirty="0">
                <a:solidFill>
                  <a:schemeClr val="tx2"/>
                </a:solidFill>
              </a:rPr>
              <a:t>Profile documentation</a:t>
            </a:r>
            <a:endParaRPr lang="en-GB" sz="6000" kern="0" dirty="0">
              <a:solidFill>
                <a:schemeClr val="tx2"/>
              </a:solidFill>
            </a:endParaRPr>
          </a:p>
        </p:txBody>
      </p:sp>
      <p:sp>
        <p:nvSpPr>
          <p:cNvPr id="5" name="Google Shape;85;p12">
            <a:extLst>
              <a:ext uri="{FF2B5EF4-FFF2-40B4-BE49-F238E27FC236}">
                <a16:creationId xmlns:a16="http://schemas.microsoft.com/office/drawing/2014/main" id="{4A67EB30-1A71-419A-B252-9EA92908EC17}"/>
              </a:ext>
            </a:extLst>
          </p:cNvPr>
          <p:cNvSpPr txBox="1"/>
          <p:nvPr/>
        </p:nvSpPr>
        <p:spPr>
          <a:xfrm>
            <a:off x="508001" y="2706914"/>
            <a:ext cx="10825826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Profile may be documented in various formats</a:t>
            </a:r>
            <a:endParaRPr dirty="0"/>
          </a:p>
        </p:txBody>
      </p:sp>
      <p:sp>
        <p:nvSpPr>
          <p:cNvPr id="6" name="Google Shape;85;p12">
            <a:extLst>
              <a:ext uri="{FF2B5EF4-FFF2-40B4-BE49-F238E27FC236}">
                <a16:creationId xmlns:a16="http://schemas.microsoft.com/office/drawing/2014/main" id="{0ED034B9-692A-41D5-B32D-CB8760A71052}"/>
              </a:ext>
            </a:extLst>
          </p:cNvPr>
          <p:cNvSpPr txBox="1"/>
          <p:nvPr/>
        </p:nvSpPr>
        <p:spPr>
          <a:xfrm>
            <a:off x="508001" y="3886273"/>
            <a:ext cx="11734800" cy="2123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From</a:t>
            </a:r>
            <a:r>
              <a:rPr lang="en-US" sz="4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Narrative (unstructured):</a:t>
            </a:r>
          </a:p>
          <a:p>
            <a:pPr marL="971550" marR="0" lvl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“Record at least one content type taken from the RDA Content Type vocabulary.”</a:t>
            </a:r>
            <a:endParaRPr dirty="0"/>
          </a:p>
        </p:txBody>
      </p:sp>
      <p:sp>
        <p:nvSpPr>
          <p:cNvPr id="7" name="Google Shape;85;p12">
            <a:extLst>
              <a:ext uri="{FF2B5EF4-FFF2-40B4-BE49-F238E27FC236}">
                <a16:creationId xmlns:a16="http://schemas.microsoft.com/office/drawing/2014/main" id="{60C586F4-1D9A-4685-95B9-5B62662BDF6D}"/>
              </a:ext>
            </a:extLst>
          </p:cNvPr>
          <p:cNvSpPr txBox="1"/>
          <p:nvPr/>
        </p:nvSpPr>
        <p:spPr>
          <a:xfrm>
            <a:off x="508001" y="6419850"/>
            <a:ext cx="11734800" cy="2123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To</a:t>
            </a:r>
            <a:r>
              <a:rPr lang="en-US" sz="4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Machine-readable: Several linked data vocabularies for profiles available or in development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44972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5E9DEE-F936-4CB7-A0C9-AF39F1424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0282C8-9A4A-4D5E-8B51-531E3FE299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15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9FB584-09D9-43CB-A7C6-6F1C3F4C4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774" y="1847850"/>
            <a:ext cx="9115425" cy="4000500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4148191-803D-44F7-9A6F-ACDF2D1C4004}"/>
              </a:ext>
            </a:extLst>
          </p:cNvPr>
          <p:cNvSpPr txBox="1">
            <a:spLocks/>
          </p:cNvSpPr>
          <p:nvPr/>
        </p:nvSpPr>
        <p:spPr>
          <a:xfrm>
            <a:off x="508000" y="435306"/>
            <a:ext cx="4257897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Toolkit notes</a:t>
            </a:r>
          </a:p>
        </p:txBody>
      </p:sp>
      <p:sp>
        <p:nvSpPr>
          <p:cNvPr id="6" name="Google Shape;85;p12">
            <a:extLst>
              <a:ext uri="{FF2B5EF4-FFF2-40B4-BE49-F238E27FC236}">
                <a16:creationId xmlns:a16="http://schemas.microsoft.com/office/drawing/2014/main" id="{A1524E2B-5E42-46C1-A6E9-7177FDD426F0}"/>
              </a:ext>
            </a:extLst>
          </p:cNvPr>
          <p:cNvSpPr txBox="1"/>
          <p:nvPr/>
        </p:nvSpPr>
        <p:spPr>
          <a:xfrm>
            <a:off x="578774" y="6343650"/>
            <a:ext cx="11587826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non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Simple, unstructured, personal application profile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81618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AF4864-7DDC-4B7F-B8C6-2A127CA71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10A2C3-281F-4D5A-9451-9904F10706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16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3B4AFE-5895-40BC-81F1-3A817CB67DD6}"/>
              </a:ext>
            </a:extLst>
          </p:cNvPr>
          <p:cNvSpPr txBox="1">
            <a:spLocks/>
          </p:cNvSpPr>
          <p:nvPr/>
        </p:nvSpPr>
        <p:spPr>
          <a:xfrm>
            <a:off x="508001" y="476250"/>
            <a:ext cx="7826181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kern="0" dirty="0">
                <a:solidFill>
                  <a:schemeClr val="tx2"/>
                </a:solidFill>
              </a:rPr>
              <a:t>Tabular/template layout</a:t>
            </a:r>
            <a:endParaRPr lang="en-GB" sz="6000" kern="0" dirty="0">
              <a:solidFill>
                <a:schemeClr val="tx2"/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0914500-D55E-493D-BC37-691DE31A11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877672"/>
              </p:ext>
            </p:extLst>
          </p:nvPr>
        </p:nvGraphicFramePr>
        <p:xfrm>
          <a:off x="736600" y="4684062"/>
          <a:ext cx="11734801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0372">
                  <a:extLst>
                    <a:ext uri="{9D8B030D-6E8A-4147-A177-3AD203B41FA5}">
                      <a16:colId xmlns:a16="http://schemas.microsoft.com/office/drawing/2014/main" val="1280764936"/>
                    </a:ext>
                  </a:extLst>
                </a:gridCol>
                <a:gridCol w="720104">
                  <a:extLst>
                    <a:ext uri="{9D8B030D-6E8A-4147-A177-3AD203B41FA5}">
                      <a16:colId xmlns:a16="http://schemas.microsoft.com/office/drawing/2014/main" val="483493886"/>
                    </a:ext>
                  </a:extLst>
                </a:gridCol>
                <a:gridCol w="640092">
                  <a:extLst>
                    <a:ext uri="{9D8B030D-6E8A-4147-A177-3AD203B41FA5}">
                      <a16:colId xmlns:a16="http://schemas.microsoft.com/office/drawing/2014/main" val="3381258684"/>
                    </a:ext>
                  </a:extLst>
                </a:gridCol>
                <a:gridCol w="720104">
                  <a:extLst>
                    <a:ext uri="{9D8B030D-6E8A-4147-A177-3AD203B41FA5}">
                      <a16:colId xmlns:a16="http://schemas.microsoft.com/office/drawing/2014/main" val="3732493247"/>
                    </a:ext>
                  </a:extLst>
                </a:gridCol>
                <a:gridCol w="800116">
                  <a:extLst>
                    <a:ext uri="{9D8B030D-6E8A-4147-A177-3AD203B41FA5}">
                      <a16:colId xmlns:a16="http://schemas.microsoft.com/office/drawing/2014/main" val="2172332002"/>
                    </a:ext>
                  </a:extLst>
                </a:gridCol>
                <a:gridCol w="720104">
                  <a:extLst>
                    <a:ext uri="{9D8B030D-6E8A-4147-A177-3AD203B41FA5}">
                      <a16:colId xmlns:a16="http://schemas.microsoft.com/office/drawing/2014/main" val="2904804785"/>
                    </a:ext>
                  </a:extLst>
                </a:gridCol>
                <a:gridCol w="720104">
                  <a:extLst>
                    <a:ext uri="{9D8B030D-6E8A-4147-A177-3AD203B41FA5}">
                      <a16:colId xmlns:a16="http://schemas.microsoft.com/office/drawing/2014/main" val="2470547061"/>
                    </a:ext>
                  </a:extLst>
                </a:gridCol>
                <a:gridCol w="733774">
                  <a:extLst>
                    <a:ext uri="{9D8B030D-6E8A-4147-A177-3AD203B41FA5}">
                      <a16:colId xmlns:a16="http://schemas.microsoft.com/office/drawing/2014/main" val="3984329289"/>
                    </a:ext>
                  </a:extLst>
                </a:gridCol>
                <a:gridCol w="4120031">
                  <a:extLst>
                    <a:ext uri="{9D8B030D-6E8A-4147-A177-3AD203B41FA5}">
                      <a16:colId xmlns:a16="http://schemas.microsoft.com/office/drawing/2014/main" val="19619299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3200" dirty="0"/>
                        <a:t>Element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/>
                        <a:t>pA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/>
                        <a:t>pB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/>
                        <a:t>pC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/>
                        <a:t>pD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/>
                        <a:t>pE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pF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/>
                        <a:t>pG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Application notes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140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Element 1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604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Element 2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801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Element 3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337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…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867118"/>
                  </a:ext>
                </a:extLst>
              </a:tr>
            </a:tbl>
          </a:graphicData>
        </a:graphic>
      </p:graphicFrame>
      <p:sp>
        <p:nvSpPr>
          <p:cNvPr id="9" name="Google Shape;85;p12">
            <a:extLst>
              <a:ext uri="{FF2B5EF4-FFF2-40B4-BE49-F238E27FC236}">
                <a16:creationId xmlns:a16="http://schemas.microsoft.com/office/drawing/2014/main" id="{0FEACF67-7C05-4A7D-877E-372F27A49740}"/>
              </a:ext>
            </a:extLst>
          </p:cNvPr>
          <p:cNvSpPr txBox="1"/>
          <p:nvPr/>
        </p:nvSpPr>
        <p:spPr>
          <a:xfrm>
            <a:off x="578774" y="1698839"/>
            <a:ext cx="11088687" cy="280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row specifies a separate element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column specifies a profile parameter for the element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	Spreadsheet, word-processor, database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77825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F12F11-251F-4400-ACC8-2258E4900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6154BF-60FA-48B5-BA4F-973109D838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17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2865B7-9EEE-4E8E-9B9A-3019B1A40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" y="372269"/>
            <a:ext cx="12166600" cy="7059632"/>
          </a:xfrm>
          <a:prstGeom prst="rect">
            <a:avLst/>
          </a:prstGeom>
        </p:spPr>
      </p:pic>
      <p:sp>
        <p:nvSpPr>
          <p:cNvPr id="5" name="Google Shape;85;p12">
            <a:extLst>
              <a:ext uri="{FF2B5EF4-FFF2-40B4-BE49-F238E27FC236}">
                <a16:creationId xmlns:a16="http://schemas.microsoft.com/office/drawing/2014/main" id="{DC3A12CC-1B24-4A12-8666-1A815F1D20C4}"/>
              </a:ext>
            </a:extLst>
          </p:cNvPr>
          <p:cNvSpPr txBox="1"/>
          <p:nvPr/>
        </p:nvSpPr>
        <p:spPr>
          <a:xfrm>
            <a:off x="480060" y="7715250"/>
            <a:ext cx="2237740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RIMMF4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8124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AF4864-7DDC-4B7F-B8C6-2A127CA71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10A2C3-281F-4D5A-9451-9904F10706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18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3B4AFE-5895-40BC-81F1-3A817CB67DD6}"/>
              </a:ext>
            </a:extLst>
          </p:cNvPr>
          <p:cNvSpPr txBox="1">
            <a:spLocks/>
          </p:cNvSpPr>
          <p:nvPr/>
        </p:nvSpPr>
        <p:spPr>
          <a:xfrm>
            <a:off x="508001" y="476250"/>
            <a:ext cx="3597460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kern="0" dirty="0">
                <a:solidFill>
                  <a:schemeClr val="tx2"/>
                </a:solidFill>
              </a:rPr>
              <a:t>Conclusion</a:t>
            </a:r>
            <a:endParaRPr lang="en-GB" sz="6000" kern="0" dirty="0">
              <a:solidFill>
                <a:schemeClr val="tx2"/>
              </a:solidFill>
            </a:endParaRPr>
          </a:p>
        </p:txBody>
      </p:sp>
      <p:sp>
        <p:nvSpPr>
          <p:cNvPr id="5" name="Google Shape;85;p12">
            <a:extLst>
              <a:ext uri="{FF2B5EF4-FFF2-40B4-BE49-F238E27FC236}">
                <a16:creationId xmlns:a16="http://schemas.microsoft.com/office/drawing/2014/main" id="{4A67EB30-1A71-419A-B252-9EA92908EC17}"/>
              </a:ext>
            </a:extLst>
          </p:cNvPr>
          <p:cNvSpPr txBox="1"/>
          <p:nvPr/>
        </p:nvSpPr>
        <p:spPr>
          <a:xfrm>
            <a:off x="660400" y="2686050"/>
            <a:ext cx="9213069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non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Choice is essential for local applications</a:t>
            </a:r>
            <a:endParaRPr dirty="0"/>
          </a:p>
        </p:txBody>
      </p:sp>
      <p:sp>
        <p:nvSpPr>
          <p:cNvPr id="6" name="Google Shape;85;p12">
            <a:extLst>
              <a:ext uri="{FF2B5EF4-FFF2-40B4-BE49-F238E27FC236}">
                <a16:creationId xmlns:a16="http://schemas.microsoft.com/office/drawing/2014/main" id="{0ED034B9-692A-41D5-B32D-CB8760A71052}"/>
              </a:ext>
            </a:extLst>
          </p:cNvPr>
          <p:cNvSpPr txBox="1"/>
          <p:nvPr/>
        </p:nvSpPr>
        <p:spPr>
          <a:xfrm>
            <a:off x="660400" y="4051564"/>
            <a:ext cx="117348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Global consistency = functional interoperability</a:t>
            </a:r>
          </a:p>
          <a:p>
            <a:pPr marR="0" lvl="0" indent="85407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Based on coherent semantic model(s)</a:t>
            </a:r>
            <a:endParaRPr dirty="0"/>
          </a:p>
        </p:txBody>
      </p:sp>
      <p:sp>
        <p:nvSpPr>
          <p:cNvPr id="7" name="Google Shape;85;p12">
            <a:extLst>
              <a:ext uri="{FF2B5EF4-FFF2-40B4-BE49-F238E27FC236}">
                <a16:creationId xmlns:a16="http://schemas.microsoft.com/office/drawing/2014/main" id="{60C586F4-1D9A-4685-95B9-5B62662BDF6D}"/>
              </a:ext>
            </a:extLst>
          </p:cNvPr>
          <p:cNvSpPr txBox="1"/>
          <p:nvPr/>
        </p:nvSpPr>
        <p:spPr>
          <a:xfrm>
            <a:off x="660400" y="6094186"/>
            <a:ext cx="117348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Application profiles present a local view on a global landscape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98343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40A48B-1AE7-49D9-803D-B640B7CC1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67A65A-E901-47FE-8ACB-5AF3B21F85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19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88139D8-7A31-4C38-BEE6-426CEC7E2E00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4038600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Thank you!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A06A75-2FE3-484D-B17D-87BB233107BD}"/>
              </a:ext>
            </a:extLst>
          </p:cNvPr>
          <p:cNvSpPr txBox="1"/>
          <p:nvPr/>
        </p:nvSpPr>
        <p:spPr>
          <a:xfrm>
            <a:off x="5151429" y="4286250"/>
            <a:ext cx="27527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Questions?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207371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287C76-B28F-4CF0-A852-FAA3C8EDA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E9C553-1E3A-47C5-A1CB-850C75911A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D88FB05-1A8C-4C23-849E-1A85F0D34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3389069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3R Project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54EA3B-B3B2-430E-A87E-2925AF8BBE2C}"/>
              </a:ext>
            </a:extLst>
          </p:cNvPr>
          <p:cNvSpPr txBox="1"/>
          <p:nvPr/>
        </p:nvSpPr>
        <p:spPr>
          <a:xfrm>
            <a:off x="487362" y="1843798"/>
            <a:ext cx="7215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RDA Toolkit Restructure and Redesign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3B116CB-9884-4157-B5F5-8F5BBDD6FE0E}"/>
              </a:ext>
            </a:extLst>
          </p:cNvPr>
          <p:cNvSpPr txBox="1"/>
          <p:nvPr/>
        </p:nvSpPr>
        <p:spPr>
          <a:xfrm>
            <a:off x="2184400" y="6878597"/>
            <a:ext cx="56636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IFLA Library Reference Model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01562D8-6023-42F2-8A05-D8EE51D4FAD9}"/>
              </a:ext>
            </a:extLst>
          </p:cNvPr>
          <p:cNvSpPr txBox="1"/>
          <p:nvPr/>
        </p:nvSpPr>
        <p:spPr>
          <a:xfrm>
            <a:off x="2184400" y="4857749"/>
            <a:ext cx="806413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RDA content infrastructure</a:t>
            </a:r>
          </a:p>
          <a:p>
            <a:pPr marL="720725"/>
            <a:r>
              <a:rPr lang="en-US" sz="3600" dirty="0"/>
              <a:t>Convert to DITA standard</a:t>
            </a:r>
          </a:p>
          <a:p>
            <a:pPr marL="720725"/>
            <a:r>
              <a:rPr lang="en-US" sz="3600" dirty="0"/>
              <a:t>Increase re-use of RDA Reference data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DD955F7-E279-4948-AF56-9703ED2675EA}"/>
              </a:ext>
            </a:extLst>
          </p:cNvPr>
          <p:cNvSpPr txBox="1"/>
          <p:nvPr/>
        </p:nvSpPr>
        <p:spPr>
          <a:xfrm>
            <a:off x="2184400" y="2836902"/>
            <a:ext cx="675729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Modern responsive design</a:t>
            </a:r>
          </a:p>
          <a:p>
            <a:pPr marL="720725"/>
            <a:r>
              <a:rPr lang="en-US" sz="3600" dirty="0"/>
              <a:t>Users of mobile devices</a:t>
            </a:r>
          </a:p>
          <a:p>
            <a:pPr marL="720725"/>
            <a:r>
              <a:rPr lang="en-US" sz="3600" dirty="0"/>
              <a:t>Users with sensory preferences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72A0A60-2ED8-4DC1-B2B7-B6209BFCC6AD}"/>
              </a:ext>
            </a:extLst>
          </p:cNvPr>
          <p:cNvSpPr txBox="1"/>
          <p:nvPr/>
        </p:nvSpPr>
        <p:spPr>
          <a:xfrm>
            <a:off x="2184400" y="7791450"/>
            <a:ext cx="3802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RDA Board strategy</a:t>
            </a:r>
          </a:p>
        </p:txBody>
      </p:sp>
    </p:spTree>
    <p:extLst>
      <p:ext uri="{BB962C8B-B14F-4D97-AF65-F5344CB8AC3E}">
        <p14:creationId xmlns:p14="http://schemas.microsoft.com/office/powerpoint/2010/main" val="2502666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77754A-029A-45FE-805F-30DCAA309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28FC19-B5F6-4D4E-B32C-97421825DD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3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270E4F5-1411-4F40-905C-6B83433433D1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705600" cy="1938992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Wider community, wider choice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50ECB0-8463-41CE-950A-C81479556B25}"/>
              </a:ext>
            </a:extLst>
          </p:cNvPr>
          <p:cNvSpPr txBox="1"/>
          <p:nvPr/>
        </p:nvSpPr>
        <p:spPr>
          <a:xfrm>
            <a:off x="511908" y="2654928"/>
            <a:ext cx="7159624" cy="120032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2011:</a:t>
            </a:r>
          </a:p>
          <a:p>
            <a:pPr algn="ctr"/>
            <a:r>
              <a:rPr lang="fr-FR" sz="3600" dirty="0"/>
              <a:t>DNB joins RDA </a:t>
            </a:r>
            <a:r>
              <a:rPr lang="fr-FR" sz="3600" dirty="0" err="1"/>
              <a:t>governance</a:t>
            </a:r>
            <a:r>
              <a:rPr lang="fr-FR" sz="3600" dirty="0"/>
              <a:t> structure</a:t>
            </a:r>
            <a:endParaRPr lang="en-GB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548B4B-A356-4744-95E3-E77B275BC913}"/>
              </a:ext>
            </a:extLst>
          </p:cNvPr>
          <p:cNvSpPr txBox="1"/>
          <p:nvPr/>
        </p:nvSpPr>
        <p:spPr>
          <a:xfrm>
            <a:off x="1623255" y="4112088"/>
            <a:ext cx="8458200" cy="286232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/>
              <a:t>International governance structure for RDA Board strategic markets: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/>
              <a:t>International communities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/>
              <a:t>Cultural heritage communities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/>
              <a:t>Linked data communities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0AA8EB-3455-4799-95B6-6708D665153C}"/>
              </a:ext>
            </a:extLst>
          </p:cNvPr>
          <p:cNvSpPr txBox="1"/>
          <p:nvPr/>
        </p:nvSpPr>
        <p:spPr>
          <a:xfrm>
            <a:off x="2974144" y="7231241"/>
            <a:ext cx="7107311" cy="120032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2019:</a:t>
            </a:r>
          </a:p>
          <a:p>
            <a:pPr algn="ctr"/>
            <a:r>
              <a:rPr lang="fr-FR" sz="3600" dirty="0"/>
              <a:t>Most RDA </a:t>
            </a:r>
            <a:r>
              <a:rPr lang="fr-FR" sz="3600" dirty="0" err="1"/>
              <a:t>tools</a:t>
            </a:r>
            <a:r>
              <a:rPr lang="fr-FR" sz="3600" dirty="0"/>
              <a:t> are </a:t>
            </a:r>
            <a:r>
              <a:rPr lang="fr-FR" sz="3600" dirty="0" err="1"/>
              <a:t>optional</a:t>
            </a:r>
            <a:endParaRPr lang="en-GB" sz="3600" dirty="0"/>
          </a:p>
        </p:txBody>
      </p:sp>
      <p:sp>
        <p:nvSpPr>
          <p:cNvPr id="8" name="Arrow: Bent 7">
            <a:extLst>
              <a:ext uri="{FF2B5EF4-FFF2-40B4-BE49-F238E27FC236}">
                <a16:creationId xmlns:a16="http://schemas.microsoft.com/office/drawing/2014/main" id="{B96BF10C-6E7C-4097-8837-CE27973C4284}"/>
              </a:ext>
            </a:extLst>
          </p:cNvPr>
          <p:cNvSpPr/>
          <p:nvPr/>
        </p:nvSpPr>
        <p:spPr>
          <a:xfrm flipV="1">
            <a:off x="556099" y="4895850"/>
            <a:ext cx="990600" cy="9906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Arrow: Bent 8">
            <a:extLst>
              <a:ext uri="{FF2B5EF4-FFF2-40B4-BE49-F238E27FC236}">
                <a16:creationId xmlns:a16="http://schemas.microsoft.com/office/drawing/2014/main" id="{FC84CB87-C05D-401A-8435-C9DF5D2F120D}"/>
              </a:ext>
            </a:extLst>
          </p:cNvPr>
          <p:cNvSpPr/>
          <p:nvPr/>
        </p:nvSpPr>
        <p:spPr>
          <a:xfrm flipV="1">
            <a:off x="1879600" y="7181850"/>
            <a:ext cx="990600" cy="9906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617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C7E1BA-B0CA-4197-B234-EC4E76A65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4BEBF0-CD87-45D6-8B5F-1A579C38D2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47D9747-4134-428F-8EFA-F88F0E47DF46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569701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Choice of agent entities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40E43-6911-4875-B447-E917193C1AEE}"/>
              </a:ext>
            </a:extLst>
          </p:cNvPr>
          <p:cNvSpPr txBox="1"/>
          <p:nvPr/>
        </p:nvSpPr>
        <p:spPr>
          <a:xfrm>
            <a:off x="3175000" y="2381250"/>
            <a:ext cx="1534074" cy="7694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dirty="0"/>
              <a:t>Agent</a:t>
            </a:r>
            <a:endParaRPr lang="en-GB" sz="4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321D86-E6FC-4345-BDB4-C0B013D2509D}"/>
              </a:ext>
            </a:extLst>
          </p:cNvPr>
          <p:cNvSpPr txBox="1"/>
          <p:nvPr/>
        </p:nvSpPr>
        <p:spPr>
          <a:xfrm>
            <a:off x="4399237" y="4667250"/>
            <a:ext cx="3889783" cy="7694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dirty="0"/>
              <a:t>Collective Agent</a:t>
            </a:r>
            <a:endParaRPr lang="en-GB" sz="4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3DAB05-382A-4B53-9CB8-E4A35B45880F}"/>
              </a:ext>
            </a:extLst>
          </p:cNvPr>
          <p:cNvSpPr txBox="1"/>
          <p:nvPr/>
        </p:nvSpPr>
        <p:spPr>
          <a:xfrm>
            <a:off x="1089738" y="4667250"/>
            <a:ext cx="1749133" cy="7694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dirty="0"/>
              <a:t>Person</a:t>
            </a:r>
            <a:endParaRPr lang="en-GB" sz="4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753AD1-ADEA-44E3-B1FA-88158692C99D}"/>
              </a:ext>
            </a:extLst>
          </p:cNvPr>
          <p:cNvSpPr txBox="1"/>
          <p:nvPr/>
        </p:nvSpPr>
        <p:spPr>
          <a:xfrm>
            <a:off x="2717205" y="6776505"/>
            <a:ext cx="3774944" cy="7694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dirty="0"/>
              <a:t>Corporate Body</a:t>
            </a:r>
            <a:endParaRPr lang="en-GB" sz="4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82DB6C-EEE2-4E3E-B591-C4A0A16005C6}"/>
              </a:ext>
            </a:extLst>
          </p:cNvPr>
          <p:cNvSpPr txBox="1"/>
          <p:nvPr/>
        </p:nvSpPr>
        <p:spPr>
          <a:xfrm>
            <a:off x="7218637" y="6783539"/>
            <a:ext cx="1665136" cy="7694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dirty="0"/>
              <a:t>Family</a:t>
            </a:r>
            <a:endParaRPr lang="en-GB" sz="4400" dirty="0"/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765D3780-11A6-4EE5-977F-FA783BDAE4C0}"/>
              </a:ext>
            </a:extLst>
          </p:cNvPr>
          <p:cNvCxnSpPr>
            <a:cxnSpLocks/>
            <a:stCxn id="6" idx="2"/>
            <a:endCxn id="9" idx="0"/>
          </p:cNvCxnSpPr>
          <p:nvPr/>
        </p:nvCxnSpPr>
        <p:spPr>
          <a:xfrm rot="16200000" flipH="1">
            <a:off x="6524243" y="5256577"/>
            <a:ext cx="1346848" cy="1707076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75D7DC76-D2AA-4836-887C-708EECCF4715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rot="16200000" flipH="1">
            <a:off x="4384804" y="2707924"/>
            <a:ext cx="1516559" cy="240209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52AEBE1C-58BA-4742-BFA6-A6E71073DC40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>
          <a:xfrm rot="5400000">
            <a:off x="2194892" y="2920104"/>
            <a:ext cx="1516559" cy="197773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6A258864-5393-4C74-94EA-79B0616F5A48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 rot="5400000">
            <a:off x="4804496" y="5236872"/>
            <a:ext cx="1339814" cy="1739452"/>
          </a:xfrm>
          <a:prstGeom prst="bentConnector3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3396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487A61-B596-448D-833A-F0CB297E2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3CD7DD-BC53-4120-8DA9-F58ED98DF2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5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B8E6F4-9F52-4634-9D32-A0EDF00C5A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181500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Choice of elements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13D1D9-B219-41B0-A8D9-36693E4DCA94}"/>
              </a:ext>
            </a:extLst>
          </p:cNvPr>
          <p:cNvSpPr txBox="1"/>
          <p:nvPr/>
        </p:nvSpPr>
        <p:spPr>
          <a:xfrm>
            <a:off x="578774" y="1619250"/>
            <a:ext cx="57095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Example: Item elements</a:t>
            </a:r>
            <a:endParaRPr lang="en-GB" sz="4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9D046A2-6DAE-455B-B9D2-60F76BCBB7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1600" y="2531561"/>
            <a:ext cx="5705475" cy="5105400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6CB24F3-0F9F-463C-9C38-0079A0D123E7}"/>
              </a:ext>
            </a:extLst>
          </p:cNvPr>
          <p:cNvSpPr txBox="1"/>
          <p:nvPr/>
        </p:nvSpPr>
        <p:spPr>
          <a:xfrm>
            <a:off x="2623234" y="7787729"/>
            <a:ext cx="5741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…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918266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487A61-B596-448D-833A-F0CB297E2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3CD7DD-BC53-4120-8DA9-F58ED98DF2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6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B8E6F4-9F52-4634-9D32-A0EDF00C5A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410729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Element hierarchies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B6A78FA-5539-44E3-92DC-B5BC234405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4400" y="2762250"/>
            <a:ext cx="7629525" cy="6296025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2027045-ADEB-4134-900F-C3A040884E92}"/>
              </a:ext>
            </a:extLst>
          </p:cNvPr>
          <p:cNvSpPr txBox="1"/>
          <p:nvPr/>
        </p:nvSpPr>
        <p:spPr>
          <a:xfrm>
            <a:off x="578774" y="1619250"/>
            <a:ext cx="67717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Example: adaptation of work</a:t>
            </a:r>
            <a:endParaRPr lang="en-GB" sz="4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E960CEF-9DA7-4453-B6DF-E883E59B122D}"/>
              </a:ext>
            </a:extLst>
          </p:cNvPr>
          <p:cNvSpPr txBox="1"/>
          <p:nvPr/>
        </p:nvSpPr>
        <p:spPr>
          <a:xfrm>
            <a:off x="2108200" y="8876752"/>
            <a:ext cx="5741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…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504097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487A61-B596-448D-833A-F0CB297E2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3CD7DD-BC53-4120-8DA9-F58ED98DF2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7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B8E6F4-9F52-4634-9D32-A0EDF00C5A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9219190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Choice of recording methods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13D1D9-B219-41B0-A8D9-36693E4DCA94}"/>
              </a:ext>
            </a:extLst>
          </p:cNvPr>
          <p:cNvSpPr txBox="1"/>
          <p:nvPr/>
        </p:nvSpPr>
        <p:spPr>
          <a:xfrm>
            <a:off x="584200" y="1700556"/>
            <a:ext cx="876624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Unstructured description</a:t>
            </a:r>
          </a:p>
          <a:p>
            <a:pPr indent="914400"/>
            <a:r>
              <a:rPr lang="en-US" sz="4400" dirty="0"/>
              <a:t>Transcriptions, notes, names, etc.</a:t>
            </a:r>
            <a:endParaRPr lang="en-GB" sz="4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4C002A-447E-45E2-B35B-F7C4D24B3DF6}"/>
              </a:ext>
            </a:extLst>
          </p:cNvPr>
          <p:cNvSpPr txBox="1"/>
          <p:nvPr/>
        </p:nvSpPr>
        <p:spPr>
          <a:xfrm>
            <a:off x="584200" y="3488703"/>
            <a:ext cx="1060591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Structured description</a:t>
            </a:r>
          </a:p>
          <a:p>
            <a:pPr indent="914400"/>
            <a:r>
              <a:rPr lang="en-US" sz="4400" dirty="0"/>
              <a:t>Formatted statements, access points, etc.</a:t>
            </a:r>
            <a:endParaRPr lang="en-GB" sz="4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59C446-8B12-4C5D-81EE-91DC4D123FFF}"/>
              </a:ext>
            </a:extLst>
          </p:cNvPr>
          <p:cNvSpPr txBox="1"/>
          <p:nvPr/>
        </p:nvSpPr>
        <p:spPr>
          <a:xfrm>
            <a:off x="584200" y="5276850"/>
            <a:ext cx="937102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Identifier</a:t>
            </a:r>
          </a:p>
          <a:p>
            <a:pPr indent="914400"/>
            <a:r>
              <a:rPr lang="en-US" sz="4400" dirty="0"/>
              <a:t>Local identifier codes, numbers, etc.</a:t>
            </a:r>
            <a:endParaRPr lang="en-GB" sz="4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BDAC57-C87D-47DB-BAFF-11D01F733BEE}"/>
              </a:ext>
            </a:extLst>
          </p:cNvPr>
          <p:cNvSpPr txBox="1"/>
          <p:nvPr/>
        </p:nvSpPr>
        <p:spPr>
          <a:xfrm>
            <a:off x="584200" y="7064996"/>
            <a:ext cx="960243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IRI (Internationalized Resource Identifier)</a:t>
            </a:r>
          </a:p>
          <a:p>
            <a:pPr indent="914400"/>
            <a:r>
              <a:rPr lang="en-US" sz="4400" dirty="0"/>
              <a:t>Global Semantic Web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725687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487A61-B596-448D-833A-F0CB297E2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3CD7DD-BC53-4120-8DA9-F58ED98DF2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8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B8E6F4-9F52-4634-9D32-A0EDF00C5A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744154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Optional instructions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C64457-6601-4E8C-A717-0EBEF97A79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2712351"/>
            <a:ext cx="10791825" cy="6742799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871B488-67B5-4C65-B7FE-1A8E30C09323}"/>
              </a:ext>
            </a:extLst>
          </p:cNvPr>
          <p:cNvSpPr txBox="1"/>
          <p:nvPr/>
        </p:nvSpPr>
        <p:spPr>
          <a:xfrm>
            <a:off x="578774" y="1619250"/>
            <a:ext cx="65453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Example: access point for …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148884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8E8C44-064B-49EC-8A48-CE0FA86BB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November 27,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371CE2-2714-442A-AC37-CAB33E7F52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9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8993FA1-023E-4D54-B125-9E2C1F0ECC25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005444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Choice vs Consistency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4C1DDD-E105-4A1C-A80C-F82EA3283A0B}"/>
              </a:ext>
            </a:extLst>
          </p:cNvPr>
          <p:cNvSpPr txBox="1"/>
          <p:nvPr/>
        </p:nvSpPr>
        <p:spPr>
          <a:xfrm>
            <a:off x="508000" y="4614885"/>
            <a:ext cx="119196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RDA entities and elements are consistent with the IFLA Library Reference Model, with coherent semantics</a:t>
            </a:r>
          </a:p>
          <a:p>
            <a:pPr indent="914400"/>
            <a:r>
              <a:rPr lang="en-US" sz="3600" dirty="0"/>
              <a:t>Assured levels of global interoperability of RDA metadata</a:t>
            </a:r>
            <a:endParaRPr lang="en-GB" sz="3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0A3363-6047-4F85-9FBB-5C9D0B68924D}"/>
              </a:ext>
            </a:extLst>
          </p:cNvPr>
          <p:cNvSpPr txBox="1"/>
          <p:nvPr/>
        </p:nvSpPr>
        <p:spPr>
          <a:xfrm>
            <a:off x="572424" y="1695450"/>
            <a:ext cx="103749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Local values of an element vary naturally (e.g. source), culturally (e.g. language, naming conventions), by policy (e.g. audience), etc.</a:t>
            </a:r>
          </a:p>
          <a:p>
            <a:pPr marL="914400"/>
            <a:r>
              <a:rPr lang="en-US" sz="3600" dirty="0"/>
              <a:t>There is no one-size-fits-all</a:t>
            </a:r>
            <a:endParaRPr lang="en-GB" sz="3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A71D92-CD0C-4634-813C-F289C1987723}"/>
              </a:ext>
            </a:extLst>
          </p:cNvPr>
          <p:cNvSpPr txBox="1"/>
          <p:nvPr/>
        </p:nvSpPr>
        <p:spPr>
          <a:xfrm>
            <a:off x="1534574" y="6866629"/>
            <a:ext cx="9682651" cy="769441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dirty="0"/>
              <a:t>Global things described with local strings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17595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DA colors">
      <a:dk1>
        <a:sysClr val="windowText" lastClr="000000"/>
      </a:dk1>
      <a:lt1>
        <a:sysClr val="window" lastClr="FFFFFF"/>
      </a:lt1>
      <a:dk2>
        <a:srgbClr val="21328A"/>
      </a:dk2>
      <a:lt2>
        <a:srgbClr val="FECE4E"/>
      </a:lt2>
      <a:accent1>
        <a:srgbClr val="F59B2D"/>
      </a:accent1>
      <a:accent2>
        <a:srgbClr val="59B2DF"/>
      </a:accent2>
      <a:accent3>
        <a:srgbClr val="CF7609"/>
      </a:accent3>
      <a:accent4>
        <a:srgbClr val="8A4F06"/>
      </a:accent4>
      <a:accent5>
        <a:srgbClr val="BFBFBF"/>
      </a:accent5>
      <a:accent6>
        <a:srgbClr val="7F7F7F"/>
      </a:accent6>
      <a:hlink>
        <a:srgbClr val="F59B2D"/>
      </a:hlink>
      <a:folHlink>
        <a:srgbClr val="21328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 template" id="{A9586000-ABCC-4F00-A5EB-CE79DC5CE2ED}" vid="{7EFD873D-87CF-4CB2-A974-3F483C95BD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32111</TotalTime>
  <Words>597</Words>
  <Application>Microsoft Office PowerPoint</Application>
  <PresentationFormat>Custom</PresentationFormat>
  <Paragraphs>152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Kimberly Thornton</dc:creator>
  <cp:lastModifiedBy>Gordon Dunsire</cp:lastModifiedBy>
  <cp:revision>374</cp:revision>
  <dcterms:created xsi:type="dcterms:W3CDTF">2018-05-30T16:51:30Z</dcterms:created>
  <dcterms:modified xsi:type="dcterms:W3CDTF">2019-11-27T10:07:54Z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2018-05-30T00:00:00Z</vt:filetime>
  </property>
</Properties>
</file>