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0" r:id="rId2"/>
    <p:sldId id="451" r:id="rId3"/>
    <p:sldId id="441" r:id="rId4"/>
    <p:sldId id="442" r:id="rId5"/>
    <p:sldId id="443" r:id="rId6"/>
    <p:sldId id="438" r:id="rId7"/>
    <p:sldId id="440" r:id="rId8"/>
    <p:sldId id="444" r:id="rId9"/>
    <p:sldId id="446" r:id="rId10"/>
    <p:sldId id="447" r:id="rId11"/>
    <p:sldId id="448" r:id="rId12"/>
    <p:sldId id="449" r:id="rId13"/>
    <p:sldId id="450" r:id="rId14"/>
    <p:sldId id="452" r:id="rId15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51" autoAdjust="0"/>
  </p:normalViewPr>
  <p:slideViewPr>
    <p:cSldViewPr>
      <p:cViewPr varScale="1">
        <p:scale>
          <a:sx n="70" d="100"/>
          <a:sy n="70" d="100"/>
        </p:scale>
        <p:origin x="609" y="45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274" y="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June 23,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June 23, 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June 23,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5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534151" y="4711700"/>
            <a:ext cx="4406900" cy="3856038"/>
          </a:xfrm>
        </p:spPr>
        <p:txBody>
          <a:bodyPr/>
          <a:lstStyle/>
          <a:p>
            <a:r>
              <a:rPr lang="en-US" dirty="0"/>
              <a:t>The latest release of RDA Vocabularies on GitHub is v3.2.0</a:t>
            </a:r>
          </a:p>
          <a:p>
            <a:endParaRPr lang="en-US" dirty="0"/>
          </a:p>
          <a:p>
            <a:r>
              <a:rPr lang="en-US" dirty="0"/>
              <a:t>This is the third full release of the 3R Project.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June 23,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69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219676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30800" y="1285000"/>
            <a:ext cx="10794000" cy="790986"/>
          </a:xfrm>
        </p:spPr>
        <p:txBody>
          <a:bodyPr/>
          <a:lstStyle/>
          <a:p>
            <a:r>
              <a:rPr lang="en-GB" noProof="0" dirty="0"/>
              <a:t>Titre page courante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130800" y="2570000"/>
            <a:ext cx="10794000" cy="5654000"/>
          </a:xfrm>
        </p:spPr>
        <p:txBody>
          <a:bodyPr/>
          <a:lstStyle>
            <a:lvl1pPr marL="367177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lvl1pPr>
            <a:lvl2pPr marL="550766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2pPr>
            <a:lvl3pPr marL="936642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lvl3pPr>
            <a:lvl4pPr marL="2080671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lvl4pPr>
            <a:lvl5pPr marL="2570241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»"/>
              <a:tabLst/>
              <a:defRPr sz="1499"/>
            </a:lvl5pPr>
          </a:lstStyle>
          <a:p>
            <a:pPr marL="367177" marR="0" lvl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/>
              <a:t>Premier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550766" marR="0" lvl="1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Deuxième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936642" marR="0" lvl="2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Troisième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2080671" marR="0" lvl="3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Quatrième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2570241" marR="0" lvl="4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Cinquième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367177" marR="0" lvl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1499" b="0" i="0" u="none" strike="noStrike" kern="1200" cap="none" spc="0" normalizeH="0" baseline="0" noProof="0" dirty="0">
              <a:ln>
                <a:noFill/>
              </a:ln>
              <a:solidFill>
                <a:srgbClr val="64646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Rectangle 7">
            <a:hlinkClick r:id="" action="ppaction://hlinkshowjump?jump=nextslide"/>
          </p:cNvPr>
          <p:cNvSpPr/>
          <p:nvPr userDrawn="1"/>
        </p:nvSpPr>
        <p:spPr>
          <a:xfrm>
            <a:off x="11455384" y="8917900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9" name="Rectangle 8">
            <a:hlinkClick r:id="" action="ppaction://hlinkshowjump?jump=lastslide"/>
          </p:cNvPr>
          <p:cNvSpPr/>
          <p:nvPr userDrawn="1"/>
        </p:nvSpPr>
        <p:spPr>
          <a:xfrm>
            <a:off x="12153496" y="8916792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0" name="Rectangle 9">
            <a:hlinkClick r:id="" action="ppaction://hlinkshowjump?jump=firstslide"/>
          </p:cNvPr>
          <p:cNvSpPr/>
          <p:nvPr userDrawn="1"/>
        </p:nvSpPr>
        <p:spPr>
          <a:xfrm>
            <a:off x="9351982" y="8917900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1" name="Rectangle 10">
            <a:hlinkClick r:id="" action="ppaction://hlinkshowjump?jump=previousslide"/>
          </p:cNvPr>
          <p:cNvSpPr/>
          <p:nvPr userDrawn="1"/>
        </p:nvSpPr>
        <p:spPr>
          <a:xfrm>
            <a:off x="10050093" y="8916792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3DCE0BB-C441-4437-B6BB-78B7B37A771A}"/>
              </a:ext>
            </a:extLst>
          </p:cNvPr>
          <p:cNvSpPr txBox="1">
            <a:spLocks/>
          </p:cNvSpPr>
          <p:nvPr userDrawn="1"/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494" b="1" i="0" kern="1200" baseline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9A48D05-AF44-4D94-A505-D97A9143336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775954CD-31EE-48FD-ABF5-8B513E70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93200" y="9010651"/>
            <a:ext cx="3344904" cy="501645"/>
          </a:xfrm>
        </p:spPr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0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/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5045592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RDA Linked Data Forum ALA 2019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8" r:id="rId7"/>
    <p:sldLayoutId id="2147483675" r:id="rId8"/>
    <p:sldLayoutId id="2147483680" r:id="rId9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DB831-3D3F-414C-BD80-80F881A22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1C251D-DA0F-4B81-AEB6-433E942807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65570B-69DE-458E-AADA-19513974CE03}"/>
              </a:ext>
            </a:extLst>
          </p:cNvPr>
          <p:cNvSpPr txBox="1"/>
          <p:nvPr/>
        </p:nvSpPr>
        <p:spPr>
          <a:xfrm>
            <a:off x="1188374" y="2102900"/>
            <a:ext cx="1066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tx2"/>
                </a:solidFill>
              </a:rPr>
              <a:t>RDA linked data stuff</a:t>
            </a:r>
            <a:endParaRPr lang="en-GB" sz="88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13FB1-E211-4561-901E-456C608675E0}"/>
              </a:ext>
            </a:extLst>
          </p:cNvPr>
          <p:cNvSpPr txBox="1"/>
          <p:nvPr/>
        </p:nvSpPr>
        <p:spPr>
          <a:xfrm>
            <a:off x="578774" y="4920344"/>
            <a:ext cx="1188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RDA Technical Team Liaison Officer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RDA Linked Data Forum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June 24, 2019, Washington, D.C.</a:t>
            </a:r>
          </a:p>
        </p:txBody>
      </p:sp>
    </p:spTree>
    <p:extLst>
      <p:ext uri="{BB962C8B-B14F-4D97-AF65-F5344CB8AC3E}">
        <p14:creationId xmlns:p14="http://schemas.microsoft.com/office/powerpoint/2010/main" val="365883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7C000-7D19-410F-B4E1-9E195D89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9726-F25C-46BF-B014-7BA03A7ED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B462EF-12AB-40F7-9DB3-12388AA7AE0E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864380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kern="0" dirty="0">
                <a:solidFill>
                  <a:schemeClr val="tx2"/>
                </a:solidFill>
              </a:rPr>
              <a:t>S</a:t>
            </a:r>
            <a:r>
              <a:rPr lang="en-GB" sz="6000" kern="0" dirty="0" err="1">
                <a:solidFill>
                  <a:schemeClr val="tx2"/>
                </a:solidFill>
              </a:rPr>
              <a:t>cenario</a:t>
            </a:r>
            <a:r>
              <a:rPr lang="en-GB" sz="6000" kern="0" dirty="0">
                <a:solidFill>
                  <a:schemeClr val="tx2"/>
                </a:solidFill>
              </a:rPr>
              <a:t>: Linked data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CEE487-1CCA-436A-A293-279CC874D1D5}"/>
              </a:ext>
            </a:extLst>
          </p:cNvPr>
          <p:cNvSpPr txBox="1"/>
          <p:nvPr/>
        </p:nvSpPr>
        <p:spPr>
          <a:xfrm>
            <a:off x="389623" y="7406921"/>
            <a:ext cx="3891975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manifestation</a:t>
            </a: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61CA0C-C4EB-4ED0-9AE2-D9FCDC3224A2}"/>
              </a:ext>
            </a:extLst>
          </p:cNvPr>
          <p:cNvSpPr txBox="1"/>
          <p:nvPr/>
        </p:nvSpPr>
        <p:spPr>
          <a:xfrm>
            <a:off x="10454697" y="3975779"/>
            <a:ext cx="1581314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work</a:t>
            </a: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F8217D-E623-4A5E-8698-9C713921F926}"/>
              </a:ext>
            </a:extLst>
          </p:cNvPr>
          <p:cNvSpPr txBox="1"/>
          <p:nvPr/>
        </p:nvSpPr>
        <p:spPr>
          <a:xfrm>
            <a:off x="4819572" y="5293600"/>
            <a:ext cx="3074719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expression</a:t>
            </a:r>
            <a:endParaRPr lang="en-GB" sz="3600" dirty="0"/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4BCDBEF6-66AB-4E87-98B2-F8C33AA9E72F}"/>
              </a:ext>
            </a:extLst>
          </p:cNvPr>
          <p:cNvCxnSpPr>
            <a:cxnSpLocks/>
            <a:stCxn id="7" idx="6"/>
            <a:endCxn id="6" idx="4"/>
          </p:cNvCxnSpPr>
          <p:nvPr/>
        </p:nvCxnSpPr>
        <p:spPr>
          <a:xfrm flipV="1">
            <a:off x="7894291" y="4884643"/>
            <a:ext cx="3351063" cy="863389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B4342FA3-6A74-43BD-A30B-2BC0E4FCF0B5}"/>
              </a:ext>
            </a:extLst>
          </p:cNvPr>
          <p:cNvCxnSpPr>
            <a:cxnSpLocks/>
            <a:stCxn id="5" idx="0"/>
            <a:endCxn id="7" idx="2"/>
          </p:cNvCxnSpPr>
          <p:nvPr/>
        </p:nvCxnSpPr>
        <p:spPr>
          <a:xfrm rot="5400000" flipH="1" flipV="1">
            <a:off x="2748147" y="5335497"/>
            <a:ext cx="1658889" cy="2483961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C7E2F61-37C6-4B86-AC42-0C3FBB6190B3}"/>
              </a:ext>
            </a:extLst>
          </p:cNvPr>
          <p:cNvSpPr txBox="1"/>
          <p:nvPr/>
        </p:nvSpPr>
        <p:spPr>
          <a:xfrm>
            <a:off x="597355" y="3829050"/>
            <a:ext cx="1744965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agent</a:t>
            </a:r>
            <a:endParaRPr lang="en-GB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A2ECB7-E9E0-4A93-AC9F-D6733C7E439D}"/>
              </a:ext>
            </a:extLst>
          </p:cNvPr>
          <p:cNvSpPr txBox="1"/>
          <p:nvPr/>
        </p:nvSpPr>
        <p:spPr>
          <a:xfrm>
            <a:off x="7958233" y="6498057"/>
            <a:ext cx="2712164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timespan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805A52-4251-454E-B1DF-A380A5096B68}"/>
              </a:ext>
            </a:extLst>
          </p:cNvPr>
          <p:cNvSpPr txBox="1"/>
          <p:nvPr/>
        </p:nvSpPr>
        <p:spPr>
          <a:xfrm>
            <a:off x="5562803" y="3634711"/>
            <a:ext cx="1657233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place</a:t>
            </a:r>
            <a:endParaRPr lang="en-GB" sz="3600" dirty="0"/>
          </a:p>
        </p:txBody>
      </p: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D76B0A31-24BE-4444-A70C-BD0535AFBF86}"/>
              </a:ext>
            </a:extLst>
          </p:cNvPr>
          <p:cNvCxnSpPr>
            <a:cxnSpLocks/>
            <a:stCxn id="5" idx="0"/>
            <a:endCxn id="12" idx="2"/>
          </p:cNvCxnSpPr>
          <p:nvPr/>
        </p:nvCxnSpPr>
        <p:spPr>
          <a:xfrm rot="5400000" flipH="1" flipV="1">
            <a:off x="2290318" y="4134436"/>
            <a:ext cx="3317778" cy="3227192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4BDACE13-6D0E-4199-896D-6015E583CED1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 flipV="1">
            <a:off x="2342320" y="4089143"/>
            <a:ext cx="3220483" cy="194339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7AED6BE7-890F-47E1-9457-F9A69F98C674}"/>
              </a:ext>
            </a:extLst>
          </p:cNvPr>
          <p:cNvCxnSpPr>
            <a:cxnSpLocks/>
            <a:stCxn id="5" idx="0"/>
            <a:endCxn id="10" idx="4"/>
          </p:cNvCxnSpPr>
          <p:nvPr/>
        </p:nvCxnSpPr>
        <p:spPr>
          <a:xfrm rot="16200000" flipV="1">
            <a:off x="568222" y="5639531"/>
            <a:ext cx="2669007" cy="865773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A59E01A7-3EB6-49DB-AB49-E56104A36A31}"/>
              </a:ext>
            </a:extLst>
          </p:cNvPr>
          <p:cNvCxnSpPr>
            <a:cxnSpLocks/>
            <a:stCxn id="7" idx="2"/>
            <a:endCxn id="10" idx="4"/>
          </p:cNvCxnSpPr>
          <p:nvPr/>
        </p:nvCxnSpPr>
        <p:spPr>
          <a:xfrm rot="10800000">
            <a:off x="1469838" y="4737914"/>
            <a:ext cx="3349734" cy="1010118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2F5C8B19-004B-4EAA-9D7F-43E8FF0DC7EB}"/>
              </a:ext>
            </a:extLst>
          </p:cNvPr>
          <p:cNvCxnSpPr>
            <a:cxnSpLocks/>
            <a:stCxn id="7" idx="4"/>
            <a:endCxn id="11" idx="2"/>
          </p:cNvCxnSpPr>
          <p:nvPr/>
        </p:nvCxnSpPr>
        <p:spPr>
          <a:xfrm rot="16200000" flipH="1">
            <a:off x="6782570" y="5776825"/>
            <a:ext cx="750025" cy="1601301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Curved 29">
            <a:extLst>
              <a:ext uri="{FF2B5EF4-FFF2-40B4-BE49-F238E27FC236}">
                <a16:creationId xmlns:a16="http://schemas.microsoft.com/office/drawing/2014/main" id="{D25AED33-05C4-4B1F-BD11-A6BE54D46724}"/>
              </a:ext>
            </a:extLst>
          </p:cNvPr>
          <p:cNvCxnSpPr>
            <a:cxnSpLocks/>
            <a:stCxn id="6" idx="6"/>
            <a:endCxn id="11" idx="6"/>
          </p:cNvCxnSpPr>
          <p:nvPr/>
        </p:nvCxnSpPr>
        <p:spPr>
          <a:xfrm flipH="1">
            <a:off x="10670397" y="4430211"/>
            <a:ext cx="1365614" cy="2522278"/>
          </a:xfrm>
          <a:prstGeom prst="curvedConnector3">
            <a:avLst>
              <a:gd name="adj1" fmla="val -1674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FB8BDFC-9A91-45DA-BC1D-6A0D8E132ED4}"/>
              </a:ext>
            </a:extLst>
          </p:cNvPr>
          <p:cNvSpPr txBox="1"/>
          <p:nvPr/>
        </p:nvSpPr>
        <p:spPr>
          <a:xfrm>
            <a:off x="7176847" y="2532497"/>
            <a:ext cx="2123838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/>
              <a:t>nomen</a:t>
            </a:r>
            <a:endParaRPr lang="en-GB" sz="3600" dirty="0"/>
          </a:p>
        </p:txBody>
      </p:sp>
      <p:cxnSp>
        <p:nvCxnSpPr>
          <p:cNvPr id="37" name="Connector: Curved 36">
            <a:extLst>
              <a:ext uri="{FF2B5EF4-FFF2-40B4-BE49-F238E27FC236}">
                <a16:creationId xmlns:a16="http://schemas.microsoft.com/office/drawing/2014/main" id="{928B960B-A7D8-4678-A5A4-CE71B264A5CA}"/>
              </a:ext>
            </a:extLst>
          </p:cNvPr>
          <p:cNvCxnSpPr>
            <a:cxnSpLocks/>
            <a:stCxn id="10" idx="6"/>
            <a:endCxn id="36" idx="2"/>
          </p:cNvCxnSpPr>
          <p:nvPr/>
        </p:nvCxnSpPr>
        <p:spPr>
          <a:xfrm flipV="1">
            <a:off x="2342320" y="2986929"/>
            <a:ext cx="4834527" cy="1296553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Curved 39">
            <a:extLst>
              <a:ext uri="{FF2B5EF4-FFF2-40B4-BE49-F238E27FC236}">
                <a16:creationId xmlns:a16="http://schemas.microsoft.com/office/drawing/2014/main" id="{92F9D294-552B-41B7-B0CD-EAE2D4435391}"/>
              </a:ext>
            </a:extLst>
          </p:cNvPr>
          <p:cNvCxnSpPr>
            <a:cxnSpLocks/>
            <a:stCxn id="12" idx="6"/>
            <a:endCxn id="36" idx="4"/>
          </p:cNvCxnSpPr>
          <p:nvPr/>
        </p:nvCxnSpPr>
        <p:spPr>
          <a:xfrm flipV="1">
            <a:off x="7220036" y="3441361"/>
            <a:ext cx="1018730" cy="647782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487344EA-F0E9-4738-8A66-146A67B609AF}"/>
              </a:ext>
            </a:extLst>
          </p:cNvPr>
          <p:cNvCxnSpPr>
            <a:cxnSpLocks/>
            <a:stCxn id="6" idx="2"/>
            <a:endCxn id="36" idx="6"/>
          </p:cNvCxnSpPr>
          <p:nvPr/>
        </p:nvCxnSpPr>
        <p:spPr>
          <a:xfrm rot="10800000">
            <a:off x="9300685" y="2986929"/>
            <a:ext cx="1154012" cy="1443282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317EA439-FBCD-423C-8C6C-59B4A4DAACA7}"/>
              </a:ext>
            </a:extLst>
          </p:cNvPr>
          <p:cNvSpPr txBox="1"/>
          <p:nvPr/>
        </p:nvSpPr>
        <p:spPr>
          <a:xfrm>
            <a:off x="543556" y="1690863"/>
            <a:ext cx="9342814" cy="64633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Discrete entities (and vocabularies) linked by IRI</a:t>
            </a:r>
            <a:endParaRPr lang="en-GB" sz="36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88FD519-80AE-4513-B5DB-CAD589FC0212}"/>
              </a:ext>
            </a:extLst>
          </p:cNvPr>
          <p:cNvSpPr txBox="1"/>
          <p:nvPr/>
        </p:nvSpPr>
        <p:spPr>
          <a:xfrm>
            <a:off x="5192937" y="7294528"/>
            <a:ext cx="1458691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item</a:t>
            </a:r>
            <a:endParaRPr lang="en-GB" sz="3600" dirty="0"/>
          </a:p>
        </p:txBody>
      </p:sp>
      <p:cxnSp>
        <p:nvCxnSpPr>
          <p:cNvPr id="78" name="Connector: Curved 77">
            <a:extLst>
              <a:ext uri="{FF2B5EF4-FFF2-40B4-BE49-F238E27FC236}">
                <a16:creationId xmlns:a16="http://schemas.microsoft.com/office/drawing/2014/main" id="{8D449592-4B48-4B64-898B-A75A3495C041}"/>
              </a:ext>
            </a:extLst>
          </p:cNvPr>
          <p:cNvCxnSpPr>
            <a:cxnSpLocks/>
            <a:stCxn id="5" idx="6"/>
            <a:endCxn id="77" idx="2"/>
          </p:cNvCxnSpPr>
          <p:nvPr/>
        </p:nvCxnSpPr>
        <p:spPr>
          <a:xfrm flipV="1">
            <a:off x="4281598" y="7748960"/>
            <a:ext cx="911339" cy="112393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Curved 80">
            <a:extLst>
              <a:ext uri="{FF2B5EF4-FFF2-40B4-BE49-F238E27FC236}">
                <a16:creationId xmlns:a16="http://schemas.microsoft.com/office/drawing/2014/main" id="{B4F29702-37CC-46D1-8039-D554C65BFFBF}"/>
              </a:ext>
            </a:extLst>
          </p:cNvPr>
          <p:cNvCxnSpPr>
            <a:cxnSpLocks/>
            <a:stCxn id="77" idx="0"/>
            <a:endCxn id="10" idx="5"/>
          </p:cNvCxnSpPr>
          <p:nvPr/>
        </p:nvCxnSpPr>
        <p:spPr>
          <a:xfrm rot="16200000" flipV="1">
            <a:off x="2659673" y="4031917"/>
            <a:ext cx="2689714" cy="3835507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681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7C000-7D19-410F-B4E1-9E195D89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9726-F25C-46BF-B014-7BA03A7ED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B462EF-12AB-40F7-9DB3-12388AA7AE0E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959230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kern="0" dirty="0">
                <a:solidFill>
                  <a:schemeClr val="tx2"/>
                </a:solidFill>
              </a:rPr>
              <a:t>S</a:t>
            </a:r>
            <a:r>
              <a:rPr lang="en-GB" sz="6000" kern="0" dirty="0" err="1">
                <a:solidFill>
                  <a:schemeClr val="tx2"/>
                </a:solidFill>
              </a:rPr>
              <a:t>cenario</a:t>
            </a:r>
            <a:r>
              <a:rPr lang="en-GB" sz="6000" kern="0" dirty="0">
                <a:solidFill>
                  <a:schemeClr val="tx2"/>
                </a:solidFill>
              </a:rPr>
              <a:t>: Relational data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CEE487-1CCA-436A-A293-279CC874D1D5}"/>
              </a:ext>
            </a:extLst>
          </p:cNvPr>
          <p:cNvSpPr txBox="1"/>
          <p:nvPr/>
        </p:nvSpPr>
        <p:spPr>
          <a:xfrm>
            <a:off x="951738" y="7406921"/>
            <a:ext cx="2767744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manifestation</a:t>
            </a: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61CA0C-C4EB-4ED0-9AE2-D9FCDC3224A2}"/>
              </a:ext>
            </a:extLst>
          </p:cNvPr>
          <p:cNvSpPr txBox="1"/>
          <p:nvPr/>
        </p:nvSpPr>
        <p:spPr>
          <a:xfrm>
            <a:off x="10683084" y="3975779"/>
            <a:ext cx="1124539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work</a:t>
            </a: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F8217D-E623-4A5E-8698-9C713921F926}"/>
              </a:ext>
            </a:extLst>
          </p:cNvPr>
          <p:cNvSpPr txBox="1"/>
          <p:nvPr/>
        </p:nvSpPr>
        <p:spPr>
          <a:xfrm>
            <a:off x="5263651" y="5293600"/>
            <a:ext cx="2186561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expression</a:t>
            </a:r>
            <a:endParaRPr lang="en-GB" sz="3600" dirty="0"/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4BCDBEF6-66AB-4E87-98B2-F8C33AA9E72F}"/>
              </a:ext>
            </a:extLst>
          </p:cNvPr>
          <p:cNvCxnSpPr>
            <a:cxnSpLocks/>
            <a:stCxn id="7" idx="3"/>
            <a:endCxn id="6" idx="2"/>
          </p:cNvCxnSpPr>
          <p:nvPr/>
        </p:nvCxnSpPr>
        <p:spPr>
          <a:xfrm flipV="1">
            <a:off x="7450212" y="4622110"/>
            <a:ext cx="3795142" cy="994656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B4342FA3-6A74-43BD-A30B-2BC0E4FCF0B5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612776" y="4662765"/>
            <a:ext cx="1466990" cy="4021322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C7E2F61-37C6-4B86-AC42-0C3FBB6190B3}"/>
              </a:ext>
            </a:extLst>
          </p:cNvPr>
          <p:cNvSpPr txBox="1"/>
          <p:nvPr/>
        </p:nvSpPr>
        <p:spPr>
          <a:xfrm>
            <a:off x="849379" y="3829050"/>
            <a:ext cx="1240916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agent</a:t>
            </a:r>
            <a:endParaRPr lang="en-GB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A2ECB7-E9E0-4A93-AC9F-D6733C7E439D}"/>
              </a:ext>
            </a:extLst>
          </p:cNvPr>
          <p:cNvSpPr txBox="1"/>
          <p:nvPr/>
        </p:nvSpPr>
        <p:spPr>
          <a:xfrm>
            <a:off x="8349948" y="6498057"/>
            <a:ext cx="1928733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timespan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805A52-4251-454E-B1DF-A380A5096B68}"/>
              </a:ext>
            </a:extLst>
          </p:cNvPr>
          <p:cNvSpPr txBox="1"/>
          <p:nvPr/>
        </p:nvSpPr>
        <p:spPr>
          <a:xfrm>
            <a:off x="5767667" y="3967079"/>
            <a:ext cx="1178528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place</a:t>
            </a:r>
            <a:endParaRPr lang="en-GB" sz="3600" dirty="0"/>
          </a:p>
        </p:txBody>
      </p: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D76B0A31-24BE-4444-A70C-BD0535AFBF86}"/>
              </a:ext>
            </a:extLst>
          </p:cNvPr>
          <p:cNvCxnSpPr>
            <a:cxnSpLocks/>
            <a:stCxn id="5" idx="0"/>
            <a:endCxn id="12" idx="1"/>
          </p:cNvCxnSpPr>
          <p:nvPr/>
        </p:nvCxnSpPr>
        <p:spPr>
          <a:xfrm rot="5400000" flipH="1" flipV="1">
            <a:off x="2493300" y="4132555"/>
            <a:ext cx="3116676" cy="3432057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4BDACE13-6D0E-4199-896D-6015E583CED1}"/>
              </a:ext>
            </a:extLst>
          </p:cNvPr>
          <p:cNvCxnSpPr>
            <a:cxnSpLocks/>
            <a:stCxn id="7" idx="0"/>
            <a:endCxn id="12" idx="2"/>
          </p:cNvCxnSpPr>
          <p:nvPr/>
        </p:nvCxnSpPr>
        <p:spPr>
          <a:xfrm rot="16200000" flipV="1">
            <a:off x="6016837" y="4953504"/>
            <a:ext cx="680190" cy="1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7AED6BE7-890F-47E1-9457-F9A69F98C674}"/>
              </a:ext>
            </a:extLst>
          </p:cNvPr>
          <p:cNvCxnSpPr>
            <a:cxnSpLocks/>
            <a:stCxn id="5" idx="0"/>
            <a:endCxn id="10" idx="2"/>
          </p:cNvCxnSpPr>
          <p:nvPr/>
        </p:nvCxnSpPr>
        <p:spPr>
          <a:xfrm rot="16200000" flipV="1">
            <a:off x="436954" y="5508264"/>
            <a:ext cx="2931540" cy="865773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A59E01A7-3EB6-49DB-AB49-E56104A36A31}"/>
              </a:ext>
            </a:extLst>
          </p:cNvPr>
          <p:cNvCxnSpPr>
            <a:cxnSpLocks/>
            <a:stCxn id="7" idx="1"/>
            <a:endCxn id="10" idx="2"/>
          </p:cNvCxnSpPr>
          <p:nvPr/>
        </p:nvCxnSpPr>
        <p:spPr>
          <a:xfrm rot="10800000">
            <a:off x="1469837" y="4475382"/>
            <a:ext cx="3793814" cy="1141385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2F5C8B19-004B-4EAA-9D7F-43E8FF0DC7EB}"/>
              </a:ext>
            </a:extLst>
          </p:cNvPr>
          <p:cNvCxnSpPr>
            <a:cxnSpLocks/>
            <a:stCxn id="7" idx="2"/>
            <a:endCxn id="11" idx="1"/>
          </p:cNvCxnSpPr>
          <p:nvPr/>
        </p:nvCxnSpPr>
        <p:spPr>
          <a:xfrm rot="16200000" flipH="1">
            <a:off x="6912794" y="5384069"/>
            <a:ext cx="881292" cy="1993016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Curved 29">
            <a:extLst>
              <a:ext uri="{FF2B5EF4-FFF2-40B4-BE49-F238E27FC236}">
                <a16:creationId xmlns:a16="http://schemas.microsoft.com/office/drawing/2014/main" id="{D25AED33-05C4-4B1F-BD11-A6BE54D46724}"/>
              </a:ext>
            </a:extLst>
          </p:cNvPr>
          <p:cNvCxnSpPr>
            <a:cxnSpLocks/>
            <a:stCxn id="6" idx="2"/>
            <a:endCxn id="11" idx="3"/>
          </p:cNvCxnSpPr>
          <p:nvPr/>
        </p:nvCxnSpPr>
        <p:spPr>
          <a:xfrm rot="5400000">
            <a:off x="9662462" y="5238330"/>
            <a:ext cx="2199113" cy="966673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FB8BDFC-9A91-45DA-BC1D-6A0D8E132ED4}"/>
              </a:ext>
            </a:extLst>
          </p:cNvPr>
          <p:cNvSpPr txBox="1"/>
          <p:nvPr/>
        </p:nvSpPr>
        <p:spPr>
          <a:xfrm>
            <a:off x="7353439" y="2873749"/>
            <a:ext cx="1510349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/>
              <a:t>nomen</a:t>
            </a:r>
            <a:endParaRPr lang="en-GB" sz="3600" dirty="0"/>
          </a:p>
        </p:txBody>
      </p:sp>
      <p:cxnSp>
        <p:nvCxnSpPr>
          <p:cNvPr id="37" name="Connector: Curved 36">
            <a:extLst>
              <a:ext uri="{FF2B5EF4-FFF2-40B4-BE49-F238E27FC236}">
                <a16:creationId xmlns:a16="http://schemas.microsoft.com/office/drawing/2014/main" id="{928B960B-A7D8-4678-A5A4-CE71B264A5CA}"/>
              </a:ext>
            </a:extLst>
          </p:cNvPr>
          <p:cNvCxnSpPr>
            <a:cxnSpLocks/>
            <a:stCxn id="10" idx="3"/>
            <a:endCxn id="36" idx="1"/>
          </p:cNvCxnSpPr>
          <p:nvPr/>
        </p:nvCxnSpPr>
        <p:spPr>
          <a:xfrm flipV="1">
            <a:off x="2090295" y="3196915"/>
            <a:ext cx="5263144" cy="955301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Curved 39">
            <a:extLst>
              <a:ext uri="{FF2B5EF4-FFF2-40B4-BE49-F238E27FC236}">
                <a16:creationId xmlns:a16="http://schemas.microsoft.com/office/drawing/2014/main" id="{92F9D294-552B-41B7-B0CD-EAE2D4435391}"/>
              </a:ext>
            </a:extLst>
          </p:cNvPr>
          <p:cNvCxnSpPr>
            <a:cxnSpLocks/>
            <a:stCxn id="12" idx="3"/>
            <a:endCxn id="36" idx="2"/>
          </p:cNvCxnSpPr>
          <p:nvPr/>
        </p:nvCxnSpPr>
        <p:spPr>
          <a:xfrm flipV="1">
            <a:off x="6946195" y="3520080"/>
            <a:ext cx="1162419" cy="770165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487344EA-F0E9-4738-8A66-146A67B609AF}"/>
              </a:ext>
            </a:extLst>
          </p:cNvPr>
          <p:cNvCxnSpPr>
            <a:cxnSpLocks/>
            <a:stCxn id="6" idx="1"/>
            <a:endCxn id="36" idx="3"/>
          </p:cNvCxnSpPr>
          <p:nvPr/>
        </p:nvCxnSpPr>
        <p:spPr>
          <a:xfrm rot="10800000">
            <a:off x="8863788" y="3196915"/>
            <a:ext cx="1819296" cy="110203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317EA439-FBCD-423C-8C6C-59B4A4DAACA7}"/>
              </a:ext>
            </a:extLst>
          </p:cNvPr>
          <p:cNvSpPr txBox="1"/>
          <p:nvPr/>
        </p:nvSpPr>
        <p:spPr>
          <a:xfrm>
            <a:off x="543556" y="1690863"/>
            <a:ext cx="8054000" cy="64633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Discrete entities linked by (local) identifier</a:t>
            </a:r>
            <a:endParaRPr lang="en-GB" sz="36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88FD519-80AE-4513-B5DB-CAD589FC0212}"/>
              </a:ext>
            </a:extLst>
          </p:cNvPr>
          <p:cNvSpPr txBox="1"/>
          <p:nvPr/>
        </p:nvSpPr>
        <p:spPr>
          <a:xfrm>
            <a:off x="5403615" y="7294528"/>
            <a:ext cx="1037335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item</a:t>
            </a:r>
            <a:endParaRPr lang="en-GB" sz="3600" dirty="0"/>
          </a:p>
        </p:txBody>
      </p:sp>
      <p:cxnSp>
        <p:nvCxnSpPr>
          <p:cNvPr id="78" name="Connector: Curved 77">
            <a:extLst>
              <a:ext uri="{FF2B5EF4-FFF2-40B4-BE49-F238E27FC236}">
                <a16:creationId xmlns:a16="http://schemas.microsoft.com/office/drawing/2014/main" id="{8D449592-4B48-4B64-898B-A75A3495C041}"/>
              </a:ext>
            </a:extLst>
          </p:cNvPr>
          <p:cNvCxnSpPr>
            <a:cxnSpLocks/>
            <a:stCxn id="5" idx="3"/>
            <a:endCxn id="77" idx="1"/>
          </p:cNvCxnSpPr>
          <p:nvPr/>
        </p:nvCxnSpPr>
        <p:spPr>
          <a:xfrm flipV="1">
            <a:off x="3719482" y="7617694"/>
            <a:ext cx="1684133" cy="112393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Curved 80">
            <a:extLst>
              <a:ext uri="{FF2B5EF4-FFF2-40B4-BE49-F238E27FC236}">
                <a16:creationId xmlns:a16="http://schemas.microsoft.com/office/drawing/2014/main" id="{B4F29702-37CC-46D1-8039-D554C65BFFBF}"/>
              </a:ext>
            </a:extLst>
          </p:cNvPr>
          <p:cNvCxnSpPr>
            <a:cxnSpLocks/>
            <a:stCxn id="77" idx="1"/>
            <a:endCxn id="10" idx="3"/>
          </p:cNvCxnSpPr>
          <p:nvPr/>
        </p:nvCxnSpPr>
        <p:spPr>
          <a:xfrm rot="10800000">
            <a:off x="2090295" y="4152216"/>
            <a:ext cx="3313320" cy="3465478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4585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7C000-7D19-410F-B4E1-9E195D89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9726-F25C-46BF-B014-7BA03A7ED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B462EF-12AB-40F7-9DB3-12388AA7AE0E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43504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kern="0" dirty="0">
                <a:solidFill>
                  <a:schemeClr val="tx2"/>
                </a:solidFill>
              </a:rPr>
              <a:t>S</a:t>
            </a:r>
            <a:r>
              <a:rPr lang="en-GB" sz="6000" kern="0" dirty="0" err="1">
                <a:solidFill>
                  <a:schemeClr val="tx2"/>
                </a:solidFill>
              </a:rPr>
              <a:t>cenario</a:t>
            </a:r>
            <a:r>
              <a:rPr lang="en-GB" sz="6000" kern="0" dirty="0">
                <a:solidFill>
                  <a:schemeClr val="tx2"/>
                </a:solidFill>
              </a:rPr>
              <a:t>: Bib/authority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F8217D-E623-4A5E-8698-9C713921F926}"/>
              </a:ext>
            </a:extLst>
          </p:cNvPr>
          <p:cNvSpPr txBox="1"/>
          <p:nvPr/>
        </p:nvSpPr>
        <p:spPr>
          <a:xfrm>
            <a:off x="1117600" y="3739708"/>
            <a:ext cx="2767745" cy="286232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work</a:t>
            </a:r>
          </a:p>
          <a:p>
            <a:r>
              <a:rPr lang="en-US" sz="3600" dirty="0"/>
              <a:t>expression</a:t>
            </a:r>
          </a:p>
          <a:p>
            <a:r>
              <a:rPr lang="en-US" sz="3600" dirty="0"/>
              <a:t>manifestation</a:t>
            </a:r>
          </a:p>
          <a:p>
            <a:r>
              <a:rPr lang="en-US" sz="3600" dirty="0"/>
              <a:t>Item</a:t>
            </a:r>
          </a:p>
          <a:p>
            <a:r>
              <a:rPr lang="en-US" sz="3600" dirty="0" err="1"/>
              <a:t>nomen</a:t>
            </a:r>
            <a:endParaRPr lang="en-GB" sz="3600" dirty="0"/>
          </a:p>
        </p:txBody>
      </p: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B4342FA3-6A74-43BD-A30B-2BC0E4FCF0B5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>
          <a:xfrm flipV="1">
            <a:off x="3885345" y="3283860"/>
            <a:ext cx="2196407" cy="1887009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C7E2F61-37C6-4B86-AC42-0C3FBB6190B3}"/>
              </a:ext>
            </a:extLst>
          </p:cNvPr>
          <p:cNvSpPr txBox="1"/>
          <p:nvPr/>
        </p:nvSpPr>
        <p:spPr>
          <a:xfrm>
            <a:off x="6081752" y="2683695"/>
            <a:ext cx="1510350" cy="120032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agent</a:t>
            </a:r>
          </a:p>
          <a:p>
            <a:r>
              <a:rPr lang="en-US" sz="3600" dirty="0" err="1"/>
              <a:t>nomen</a:t>
            </a:r>
            <a:endParaRPr lang="en-GB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A2ECB7-E9E0-4A93-AC9F-D6733C7E439D}"/>
              </a:ext>
            </a:extLst>
          </p:cNvPr>
          <p:cNvSpPr txBox="1"/>
          <p:nvPr/>
        </p:nvSpPr>
        <p:spPr>
          <a:xfrm>
            <a:off x="6153377" y="6418388"/>
            <a:ext cx="1928733" cy="120032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timespan</a:t>
            </a:r>
          </a:p>
          <a:p>
            <a:r>
              <a:rPr lang="en-US" sz="3600" dirty="0" err="1"/>
              <a:t>nomen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805A52-4251-454E-B1DF-A380A5096B68}"/>
              </a:ext>
            </a:extLst>
          </p:cNvPr>
          <p:cNvSpPr txBox="1"/>
          <p:nvPr/>
        </p:nvSpPr>
        <p:spPr>
          <a:xfrm>
            <a:off x="6153377" y="4570705"/>
            <a:ext cx="1510350" cy="120032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place</a:t>
            </a:r>
          </a:p>
          <a:p>
            <a:r>
              <a:rPr lang="en-US" sz="3600" dirty="0" err="1"/>
              <a:t>nomen</a:t>
            </a:r>
            <a:endParaRPr lang="en-GB" sz="3600" dirty="0"/>
          </a:p>
        </p:txBody>
      </p: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2F5C8B19-004B-4EAA-9D7F-43E8FF0DC7EB}"/>
              </a:ext>
            </a:extLst>
          </p:cNvPr>
          <p:cNvCxnSpPr>
            <a:cxnSpLocks/>
            <a:stCxn id="7" idx="3"/>
            <a:endCxn id="12" idx="1"/>
          </p:cNvCxnSpPr>
          <p:nvPr/>
        </p:nvCxnSpPr>
        <p:spPr>
          <a:xfrm>
            <a:off x="3885345" y="5170869"/>
            <a:ext cx="2268032" cy="1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317EA439-FBCD-423C-8C6C-59B4A4DAACA7}"/>
              </a:ext>
            </a:extLst>
          </p:cNvPr>
          <p:cNvSpPr txBox="1"/>
          <p:nvPr/>
        </p:nvSpPr>
        <p:spPr>
          <a:xfrm>
            <a:off x="543556" y="1690863"/>
            <a:ext cx="10045507" cy="64633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Compound entities linked by authorized access point</a:t>
            </a:r>
            <a:endParaRPr lang="en-GB" sz="3600" dirty="0"/>
          </a:p>
        </p:txBody>
      </p:sp>
      <p:cxnSp>
        <p:nvCxnSpPr>
          <p:cNvPr id="78" name="Connector: Curved 77">
            <a:extLst>
              <a:ext uri="{FF2B5EF4-FFF2-40B4-BE49-F238E27FC236}">
                <a16:creationId xmlns:a16="http://schemas.microsoft.com/office/drawing/2014/main" id="{8D449592-4B48-4B64-898B-A75A3495C041}"/>
              </a:ext>
            </a:extLst>
          </p:cNvPr>
          <p:cNvCxnSpPr>
            <a:cxnSpLocks/>
            <a:stCxn id="7" idx="3"/>
            <a:endCxn id="11" idx="1"/>
          </p:cNvCxnSpPr>
          <p:nvPr/>
        </p:nvCxnSpPr>
        <p:spPr>
          <a:xfrm>
            <a:off x="3885345" y="5170869"/>
            <a:ext cx="2268032" cy="1847684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646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7C000-7D19-410F-B4E1-9E195D89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9726-F25C-46BF-B014-7BA03A7ED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B462EF-12AB-40F7-9DB3-12388AA7AE0E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551520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kern="0" dirty="0">
                <a:solidFill>
                  <a:schemeClr val="tx2"/>
                </a:solidFill>
              </a:rPr>
              <a:t>S</a:t>
            </a:r>
            <a:r>
              <a:rPr lang="en-GB" sz="6000" kern="0" dirty="0" err="1">
                <a:solidFill>
                  <a:schemeClr val="tx2"/>
                </a:solidFill>
              </a:rPr>
              <a:t>cenario</a:t>
            </a:r>
            <a:r>
              <a:rPr lang="en-GB" sz="6000" kern="0" dirty="0">
                <a:solidFill>
                  <a:schemeClr val="tx2"/>
                </a:solidFill>
              </a:rPr>
              <a:t>: Flat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F8217D-E623-4A5E-8698-9C713921F926}"/>
              </a:ext>
            </a:extLst>
          </p:cNvPr>
          <p:cNvSpPr txBox="1"/>
          <p:nvPr/>
        </p:nvSpPr>
        <p:spPr>
          <a:xfrm>
            <a:off x="1498600" y="2960551"/>
            <a:ext cx="2767745" cy="4524315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work</a:t>
            </a:r>
          </a:p>
          <a:p>
            <a:r>
              <a:rPr lang="en-US" sz="3600" dirty="0"/>
              <a:t>expression</a:t>
            </a:r>
          </a:p>
          <a:p>
            <a:r>
              <a:rPr lang="en-US" sz="3600" dirty="0"/>
              <a:t>manifestation</a:t>
            </a:r>
          </a:p>
          <a:p>
            <a:r>
              <a:rPr lang="en-US" sz="3600" dirty="0"/>
              <a:t>item</a:t>
            </a:r>
          </a:p>
          <a:p>
            <a:r>
              <a:rPr lang="en-US" sz="3600" dirty="0" err="1"/>
              <a:t>nomen</a:t>
            </a:r>
            <a:endParaRPr lang="en-US" sz="3600" dirty="0"/>
          </a:p>
          <a:p>
            <a:r>
              <a:rPr lang="en-US" sz="3600" dirty="0"/>
              <a:t>agent</a:t>
            </a:r>
          </a:p>
          <a:p>
            <a:r>
              <a:rPr lang="en-US" sz="3600" dirty="0"/>
              <a:t>place</a:t>
            </a:r>
          </a:p>
          <a:p>
            <a:r>
              <a:rPr lang="en-US" sz="3600" dirty="0"/>
              <a:t>timespan</a:t>
            </a:r>
            <a:endParaRPr lang="en-GB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7E2F61-37C6-4B86-AC42-0C3FBB6190B3}"/>
              </a:ext>
            </a:extLst>
          </p:cNvPr>
          <p:cNvSpPr txBox="1"/>
          <p:nvPr/>
        </p:nvSpPr>
        <p:spPr>
          <a:xfrm>
            <a:off x="5918200" y="2943249"/>
            <a:ext cx="1510350" cy="120032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agent</a:t>
            </a:r>
          </a:p>
          <a:p>
            <a:r>
              <a:rPr lang="en-US" sz="3600" dirty="0" err="1"/>
              <a:t>nomen</a:t>
            </a:r>
            <a:endParaRPr lang="en-GB" sz="36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17EA439-FBCD-423C-8C6C-59B4A4DAACA7}"/>
              </a:ext>
            </a:extLst>
          </p:cNvPr>
          <p:cNvSpPr txBox="1"/>
          <p:nvPr/>
        </p:nvSpPr>
        <p:spPr>
          <a:xfrm>
            <a:off x="543556" y="1690863"/>
            <a:ext cx="6227410" cy="64633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Compound entities with no links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52974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0A48B-1AE7-49D9-803D-B640B7CC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67A65A-E901-47FE-8ACB-5AF3B21F85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8139D8-7A31-4C38-BEE6-426CEC7E2E00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0386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Thank you!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A06A75-2FE3-484D-B17D-87BB233107BD}"/>
              </a:ext>
            </a:extLst>
          </p:cNvPr>
          <p:cNvSpPr txBox="1"/>
          <p:nvPr/>
        </p:nvSpPr>
        <p:spPr>
          <a:xfrm>
            <a:off x="2489200" y="3087126"/>
            <a:ext cx="54666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Questions? </a:t>
            </a:r>
            <a:r>
              <a:rPr lang="en-US" sz="4400"/>
              <a:t>Discussion!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21414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0A48B-1AE7-49D9-803D-B640B7CC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67A65A-E901-47FE-8ACB-5AF3B21F85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8139D8-7A31-4C38-BEE6-426CEC7E2E00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33528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Overview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B997B1-0CD4-4DEC-8F5E-859B690798BB}"/>
              </a:ext>
            </a:extLst>
          </p:cNvPr>
          <p:cNvSpPr txBox="1"/>
          <p:nvPr/>
        </p:nvSpPr>
        <p:spPr>
          <a:xfrm>
            <a:off x="1803400" y="2419571"/>
            <a:ext cx="6831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RDA Reference and GitHub releases</a:t>
            </a:r>
            <a:endParaRPr lang="en-GB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D083BA-19D2-4753-A3D3-50E42E611F06}"/>
              </a:ext>
            </a:extLst>
          </p:cNvPr>
          <p:cNvSpPr txBox="1"/>
          <p:nvPr/>
        </p:nvSpPr>
        <p:spPr>
          <a:xfrm>
            <a:off x="1803400" y="3673925"/>
            <a:ext cx="21098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Short-cuts</a:t>
            </a:r>
            <a:endParaRPr lang="en-GB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D31AE7-E55F-4DD0-BB1F-10F0D44C4AE2}"/>
              </a:ext>
            </a:extLst>
          </p:cNvPr>
          <p:cNvSpPr txBox="1"/>
          <p:nvPr/>
        </p:nvSpPr>
        <p:spPr>
          <a:xfrm>
            <a:off x="1803400" y="4928279"/>
            <a:ext cx="328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Data inheritance</a:t>
            </a:r>
            <a:endParaRPr lang="en-GB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4A4CF2-6C89-4A33-90C7-50621E2F0D16}"/>
              </a:ext>
            </a:extLst>
          </p:cNvPr>
          <p:cNvSpPr txBox="1"/>
          <p:nvPr/>
        </p:nvSpPr>
        <p:spPr>
          <a:xfrm>
            <a:off x="1803400" y="6182632"/>
            <a:ext cx="5057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Implementation scenarios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55017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BB9A4A-7862-4CA2-BEE5-3E89C8D5C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DF13A7-08DC-44DF-AF32-FD5823870A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2D508B-DA3E-45FB-B022-A3FF600C0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00" y="95250"/>
            <a:ext cx="12714028" cy="8616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576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EEDBE-AE6E-4372-8772-DDF5C8B0D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F98CA2-DE6C-49CC-B168-5B569DAC03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4237DC-851A-4644-A652-08036611FF1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3398687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Short-cuts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4F828A-CE6C-424C-BE5F-A3A0ED1E0987}"/>
              </a:ext>
            </a:extLst>
          </p:cNvPr>
          <p:cNvSpPr txBox="1"/>
          <p:nvPr/>
        </p:nvSpPr>
        <p:spPr>
          <a:xfrm>
            <a:off x="508000" y="1924050"/>
            <a:ext cx="9194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An element/property that represents a linked chain of two or more other elements</a:t>
            </a: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B8ED9-EDEB-4B16-8BEC-F45B7E1E0EDB}"/>
              </a:ext>
            </a:extLst>
          </p:cNvPr>
          <p:cNvSpPr txBox="1"/>
          <p:nvPr/>
        </p:nvSpPr>
        <p:spPr>
          <a:xfrm>
            <a:off x="508000" y="4011810"/>
            <a:ext cx="3928041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Manifestation</a:t>
            </a: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CA5558-EE5D-484F-96B0-562349F13A86}"/>
              </a:ext>
            </a:extLst>
          </p:cNvPr>
          <p:cNvSpPr txBox="1"/>
          <p:nvPr/>
        </p:nvSpPr>
        <p:spPr>
          <a:xfrm>
            <a:off x="10408937" y="3975779"/>
            <a:ext cx="1672833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Work</a:t>
            </a:r>
            <a:endParaRPr lang="en-GB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F2D7A6-0340-4F76-BDBA-F219C1D73810}"/>
              </a:ext>
            </a:extLst>
          </p:cNvPr>
          <p:cNvSpPr txBox="1"/>
          <p:nvPr/>
        </p:nvSpPr>
        <p:spPr>
          <a:xfrm>
            <a:off x="5105235" y="5566780"/>
            <a:ext cx="3080038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Expression</a:t>
            </a:r>
            <a:endParaRPr lang="en-GB" sz="3600" dirty="0"/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C4F119A1-FAAB-4616-A050-BFCD7297C6C4}"/>
              </a:ext>
            </a:extLst>
          </p:cNvPr>
          <p:cNvCxnSpPr>
            <a:cxnSpLocks/>
            <a:stCxn id="6" idx="6"/>
            <a:endCxn id="7" idx="2"/>
          </p:cNvCxnSpPr>
          <p:nvPr/>
        </p:nvCxnSpPr>
        <p:spPr>
          <a:xfrm flipV="1">
            <a:off x="4436041" y="4430211"/>
            <a:ext cx="5972896" cy="36031"/>
          </a:xfrm>
          <a:prstGeom prst="curvedConnector3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22065C74-6761-4327-9D0E-BF529BAB7DB0}"/>
              </a:ext>
            </a:extLst>
          </p:cNvPr>
          <p:cNvCxnSpPr>
            <a:cxnSpLocks/>
            <a:stCxn id="8" idx="6"/>
            <a:endCxn id="7" idx="4"/>
          </p:cNvCxnSpPr>
          <p:nvPr/>
        </p:nvCxnSpPr>
        <p:spPr>
          <a:xfrm flipV="1">
            <a:off x="8185273" y="4884643"/>
            <a:ext cx="3060081" cy="1136569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BEBB3F81-D2FA-4AEE-BC7C-D67F5FB1599E}"/>
              </a:ext>
            </a:extLst>
          </p:cNvPr>
          <p:cNvCxnSpPr>
            <a:cxnSpLocks/>
            <a:stCxn id="6" idx="4"/>
            <a:endCxn id="8" idx="2"/>
          </p:cNvCxnSpPr>
          <p:nvPr/>
        </p:nvCxnSpPr>
        <p:spPr>
          <a:xfrm rot="16200000" flipH="1">
            <a:off x="3238359" y="4154336"/>
            <a:ext cx="1100538" cy="2633214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0882D5E-917E-49B9-B3AE-64AF8AE90013}"/>
              </a:ext>
            </a:extLst>
          </p:cNvPr>
          <p:cNvSpPr txBox="1"/>
          <p:nvPr/>
        </p:nvSpPr>
        <p:spPr>
          <a:xfrm>
            <a:off x="5308600" y="3755929"/>
            <a:ext cx="40700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has work manifested</a:t>
            </a:r>
            <a:endParaRPr lang="en-GB" sz="3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6A05897-C205-4C0A-8E9B-F80E6B4F8A55}"/>
              </a:ext>
            </a:extLst>
          </p:cNvPr>
          <p:cNvSpPr txBox="1"/>
          <p:nvPr/>
        </p:nvSpPr>
        <p:spPr>
          <a:xfrm>
            <a:off x="176489" y="6011499"/>
            <a:ext cx="5132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has expression manifested</a:t>
            </a:r>
            <a:endParaRPr lang="en-GB" sz="3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33D813-73A9-437E-9578-75E09355A70C}"/>
              </a:ext>
            </a:extLst>
          </p:cNvPr>
          <p:cNvSpPr txBox="1"/>
          <p:nvPr/>
        </p:nvSpPr>
        <p:spPr>
          <a:xfrm>
            <a:off x="8307843" y="6011499"/>
            <a:ext cx="3859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has work expressed</a:t>
            </a:r>
            <a:endParaRPr lang="en-GB" sz="3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79D593-571E-4DA3-95EC-A5F1AA22F114}"/>
              </a:ext>
            </a:extLst>
          </p:cNvPr>
          <p:cNvSpPr txBox="1"/>
          <p:nvPr/>
        </p:nvSpPr>
        <p:spPr>
          <a:xfrm>
            <a:off x="1752326" y="7821073"/>
            <a:ext cx="7640874" cy="64633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The only short-cut in the original Toolkit</a:t>
            </a:r>
            <a:endParaRPr lang="en-GB" sz="3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64CF32-B0DC-466B-B317-352782616F07}"/>
              </a:ext>
            </a:extLst>
          </p:cNvPr>
          <p:cNvSpPr txBox="1"/>
          <p:nvPr/>
        </p:nvSpPr>
        <p:spPr>
          <a:xfrm>
            <a:off x="1752326" y="6969453"/>
            <a:ext cx="4724498" cy="64633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Expression not recorded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3264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9" grpId="0"/>
      <p:bldP spid="20" grpId="0"/>
      <p:bldP spid="21" grpId="0"/>
      <p:bldP spid="33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EEDBE-AE6E-4372-8772-DDF5C8B0D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F98CA2-DE6C-49CC-B168-5B569DAC03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4237DC-851A-4644-A652-08036611FF17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950394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New short-cuts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B8ED9-EDEB-4B16-8BEC-F45B7E1E0EDB}"/>
              </a:ext>
            </a:extLst>
          </p:cNvPr>
          <p:cNvSpPr txBox="1"/>
          <p:nvPr/>
        </p:nvSpPr>
        <p:spPr>
          <a:xfrm>
            <a:off x="508000" y="4011810"/>
            <a:ext cx="3928041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Manifestation</a:t>
            </a: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CA5558-EE5D-484F-96B0-562349F13A86}"/>
              </a:ext>
            </a:extLst>
          </p:cNvPr>
          <p:cNvSpPr txBox="1"/>
          <p:nvPr/>
        </p:nvSpPr>
        <p:spPr>
          <a:xfrm>
            <a:off x="10340187" y="3975779"/>
            <a:ext cx="1810334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Agent</a:t>
            </a:r>
            <a:endParaRPr lang="en-GB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F2D7A6-0340-4F76-BDBA-F219C1D73810}"/>
              </a:ext>
            </a:extLst>
          </p:cNvPr>
          <p:cNvSpPr txBox="1"/>
          <p:nvPr/>
        </p:nvSpPr>
        <p:spPr>
          <a:xfrm>
            <a:off x="5105235" y="5566780"/>
            <a:ext cx="3080038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Expression</a:t>
            </a:r>
            <a:endParaRPr lang="en-GB" sz="3600" dirty="0"/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C4F119A1-FAAB-4616-A050-BFCD7297C6C4}"/>
              </a:ext>
            </a:extLst>
          </p:cNvPr>
          <p:cNvCxnSpPr>
            <a:cxnSpLocks/>
            <a:stCxn id="6" idx="6"/>
            <a:endCxn id="7" idx="2"/>
          </p:cNvCxnSpPr>
          <p:nvPr/>
        </p:nvCxnSpPr>
        <p:spPr>
          <a:xfrm flipV="1">
            <a:off x="4436041" y="4430211"/>
            <a:ext cx="5904146" cy="36031"/>
          </a:xfrm>
          <a:prstGeom prst="curvedConnector3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22065C74-6761-4327-9D0E-BF529BAB7DB0}"/>
              </a:ext>
            </a:extLst>
          </p:cNvPr>
          <p:cNvCxnSpPr>
            <a:cxnSpLocks/>
            <a:stCxn id="8" idx="6"/>
            <a:endCxn id="7" idx="4"/>
          </p:cNvCxnSpPr>
          <p:nvPr/>
        </p:nvCxnSpPr>
        <p:spPr>
          <a:xfrm flipV="1">
            <a:off x="8185273" y="4884643"/>
            <a:ext cx="3060081" cy="1136569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BEBB3F81-D2FA-4AEE-BC7C-D67F5FB1599E}"/>
              </a:ext>
            </a:extLst>
          </p:cNvPr>
          <p:cNvCxnSpPr>
            <a:cxnSpLocks/>
            <a:stCxn id="6" idx="4"/>
            <a:endCxn id="8" idx="2"/>
          </p:cNvCxnSpPr>
          <p:nvPr/>
        </p:nvCxnSpPr>
        <p:spPr>
          <a:xfrm rot="16200000" flipH="1">
            <a:off x="3238359" y="4154336"/>
            <a:ext cx="1100538" cy="2633214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0882D5E-917E-49B9-B3AE-64AF8AE90013}"/>
              </a:ext>
            </a:extLst>
          </p:cNvPr>
          <p:cNvSpPr txBox="1"/>
          <p:nvPr/>
        </p:nvSpPr>
        <p:spPr>
          <a:xfrm>
            <a:off x="3937000" y="3513302"/>
            <a:ext cx="6675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has contributor agent to aggregate</a:t>
            </a:r>
            <a:endParaRPr lang="en-GB" sz="3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6A05897-C205-4C0A-8E9B-F80E6B4F8A55}"/>
              </a:ext>
            </a:extLst>
          </p:cNvPr>
          <p:cNvSpPr txBox="1"/>
          <p:nvPr/>
        </p:nvSpPr>
        <p:spPr>
          <a:xfrm>
            <a:off x="176489" y="6011499"/>
            <a:ext cx="5132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has expression manifested</a:t>
            </a:r>
            <a:endParaRPr lang="en-GB" sz="3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33D813-73A9-437E-9578-75E09355A70C}"/>
              </a:ext>
            </a:extLst>
          </p:cNvPr>
          <p:cNvSpPr txBox="1"/>
          <p:nvPr/>
        </p:nvSpPr>
        <p:spPr>
          <a:xfrm>
            <a:off x="8307843" y="6011499"/>
            <a:ext cx="40873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has creator agent of expression</a:t>
            </a:r>
            <a:endParaRPr lang="en-GB" sz="3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79D593-571E-4DA3-95EC-A5F1AA22F114}"/>
              </a:ext>
            </a:extLst>
          </p:cNvPr>
          <p:cNvSpPr txBox="1"/>
          <p:nvPr/>
        </p:nvSpPr>
        <p:spPr>
          <a:xfrm>
            <a:off x="578774" y="2064244"/>
            <a:ext cx="8089330" cy="64633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New Toolkit short-cuts simplify aggregates</a:t>
            </a:r>
            <a:endParaRPr lang="en-GB" sz="3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58F88C-5B29-4E35-98EC-1E0D07ECEE79}"/>
              </a:ext>
            </a:extLst>
          </p:cNvPr>
          <p:cNvSpPr txBox="1"/>
          <p:nvPr/>
        </p:nvSpPr>
        <p:spPr>
          <a:xfrm>
            <a:off x="2565400" y="7602500"/>
            <a:ext cx="6962932" cy="64633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Aggregated expression not recorded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8075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9" grpId="0"/>
      <p:bldP spid="20" grpId="0"/>
      <p:bldP spid="21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7C000-7D19-410F-B4E1-9E195D89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9726-F25C-46BF-B014-7BA03A7ED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B462EF-12AB-40F7-9DB3-12388AA7AE0E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41072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Element hierarchies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C7C60F-C479-4CEA-9896-E0FC46BB45C0}"/>
              </a:ext>
            </a:extLst>
          </p:cNvPr>
          <p:cNvSpPr txBox="1"/>
          <p:nvPr/>
        </p:nvSpPr>
        <p:spPr>
          <a:xfrm>
            <a:off x="1324211" y="2457450"/>
            <a:ext cx="9194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All elements belong to a well-defined and well-formed semantic hierarchy</a:t>
            </a: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A3ECB2-2087-475D-AB45-6DFF6C23F015}"/>
              </a:ext>
            </a:extLst>
          </p:cNvPr>
          <p:cNvSpPr txBox="1"/>
          <p:nvPr/>
        </p:nvSpPr>
        <p:spPr>
          <a:xfrm>
            <a:off x="1324211" y="4123552"/>
            <a:ext cx="91944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13 x 13 high-level relationship matrix</a:t>
            </a:r>
          </a:p>
          <a:p>
            <a:pPr marL="914400"/>
            <a:r>
              <a:rPr lang="en-US" sz="3600" dirty="0"/>
              <a:t>13 entities linked to 13 entities</a:t>
            </a:r>
          </a:p>
          <a:p>
            <a:pPr marL="914400"/>
            <a:r>
              <a:rPr lang="en-US" sz="3600" dirty="0"/>
              <a:t>Full matrix hierarchy under construction</a:t>
            </a: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278848-ED66-4BA6-9E6B-98A9A621690D}"/>
              </a:ext>
            </a:extLst>
          </p:cNvPr>
          <p:cNvSpPr txBox="1"/>
          <p:nvPr/>
        </p:nvSpPr>
        <p:spPr>
          <a:xfrm>
            <a:off x="1324211" y="6343650"/>
            <a:ext cx="9194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Semantics support “smart” machine-processing of RDA data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828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7C000-7D19-410F-B4E1-9E195D89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9726-F25C-46BF-B014-7BA03A7ED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B462EF-12AB-40F7-9DB3-12388AA7AE0E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378395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Data inheritance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C7D3E8-EAED-483B-A202-EDB0B31CA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78569"/>
              </p:ext>
            </p:extLst>
          </p:nvPr>
        </p:nvGraphicFramePr>
        <p:xfrm>
          <a:off x="600075" y="2381250"/>
          <a:ext cx="8385974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515">
                  <a:extLst>
                    <a:ext uri="{9D8B030D-6E8A-4147-A177-3AD203B41FA5}">
                      <a16:colId xmlns:a16="http://schemas.microsoft.com/office/drawing/2014/main" val="3119760393"/>
                    </a:ext>
                  </a:extLst>
                </a:gridCol>
                <a:gridCol w="3442459">
                  <a:extLst>
                    <a:ext uri="{9D8B030D-6E8A-4147-A177-3AD203B41FA5}">
                      <a16:colId xmlns:a16="http://schemas.microsoft.com/office/drawing/2014/main" val="2099562523"/>
                    </a:ext>
                  </a:extLst>
                </a:gridCol>
              </a:tblGrid>
              <a:tr h="1063595">
                <a:tc>
                  <a:txBody>
                    <a:bodyPr/>
                    <a:lstStyle/>
                    <a:p>
                      <a:r>
                        <a:rPr lang="en-US" sz="3200" dirty="0"/>
                        <a:t>appellation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“This presentation”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349627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related agent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89281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 related person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150494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&gt;&gt; creator person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41388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&gt;&gt;&gt; author person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Gordon Dunsire</a:t>
                      </a:r>
                      <a:endParaRPr lang="en-GB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626816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&gt;&gt;&gt;&gt; screenwriter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66698"/>
                  </a:ext>
                </a:extLst>
              </a:tr>
            </a:tbl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FB9DF3A0-6A84-4084-B0E6-0E6CDD6B000A}"/>
              </a:ext>
            </a:extLst>
          </p:cNvPr>
          <p:cNvGrpSpPr/>
          <p:nvPr/>
        </p:nvGrpSpPr>
        <p:grpSpPr>
          <a:xfrm>
            <a:off x="9290848" y="3655365"/>
            <a:ext cx="3429000" cy="1447800"/>
            <a:chOff x="9347199" y="3981451"/>
            <a:chExt cx="3429000" cy="1447800"/>
          </a:xfrm>
        </p:grpSpPr>
        <p:sp>
          <p:nvSpPr>
            <p:cNvPr id="7" name="Arrow: Up 6">
              <a:extLst>
                <a:ext uri="{FF2B5EF4-FFF2-40B4-BE49-F238E27FC236}">
                  <a16:creationId xmlns:a16="http://schemas.microsoft.com/office/drawing/2014/main" id="{ACFF54B6-AB7A-4D7C-AE4B-5451213D1168}"/>
                </a:ext>
              </a:extLst>
            </p:cNvPr>
            <p:cNvSpPr/>
            <p:nvPr/>
          </p:nvSpPr>
          <p:spPr>
            <a:xfrm>
              <a:off x="9347199" y="3981451"/>
              <a:ext cx="3429000" cy="1447800"/>
            </a:xfrm>
            <a:prstGeom prst="upArrow">
              <a:avLst>
                <a:gd name="adj1" fmla="val 68308"/>
                <a:gd name="adj2" fmla="val 50000"/>
              </a:avLst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EEBF5F2-3D51-487E-AABB-1316240B7EDB}"/>
                </a:ext>
              </a:extLst>
            </p:cNvPr>
            <p:cNvSpPr txBox="1"/>
            <p:nvPr/>
          </p:nvSpPr>
          <p:spPr>
            <a:xfrm>
              <a:off x="9950561" y="4705351"/>
              <a:ext cx="222227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entailment</a:t>
              </a:r>
              <a:endParaRPr lang="en-GB" sz="3600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7877BD1-7E5D-4CA4-A54D-4A70D1316F52}"/>
              </a:ext>
            </a:extLst>
          </p:cNvPr>
          <p:cNvGrpSpPr/>
          <p:nvPr/>
        </p:nvGrpSpPr>
        <p:grpSpPr>
          <a:xfrm>
            <a:off x="10510049" y="5697319"/>
            <a:ext cx="990600" cy="646331"/>
            <a:chOff x="10566400" y="6023405"/>
            <a:chExt cx="990600" cy="646331"/>
          </a:xfrm>
        </p:grpSpPr>
        <p:sp>
          <p:nvSpPr>
            <p:cNvPr id="9" name="Arrow: Down 8">
              <a:extLst>
                <a:ext uri="{FF2B5EF4-FFF2-40B4-BE49-F238E27FC236}">
                  <a16:creationId xmlns:a16="http://schemas.microsoft.com/office/drawing/2014/main" id="{BF6BE055-69D5-4A7E-94B8-79B7BB54FBC5}"/>
                </a:ext>
              </a:extLst>
            </p:cNvPr>
            <p:cNvSpPr/>
            <p:nvPr/>
          </p:nvSpPr>
          <p:spPr>
            <a:xfrm>
              <a:off x="10566400" y="6115050"/>
              <a:ext cx="990600" cy="501645"/>
            </a:xfrm>
            <a:prstGeom prst="downArrow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0049942-76C3-48F4-B88C-D654F5E120FA}"/>
                </a:ext>
              </a:extLst>
            </p:cNvPr>
            <p:cNvSpPr txBox="1"/>
            <p:nvPr/>
          </p:nvSpPr>
          <p:spPr>
            <a:xfrm>
              <a:off x="10849941" y="6023405"/>
              <a:ext cx="42351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X</a:t>
              </a:r>
              <a:endParaRPr lang="en-GB" sz="3600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D3BDFBDC-D8B2-473C-9132-112663A92DE0}"/>
              </a:ext>
            </a:extLst>
          </p:cNvPr>
          <p:cNvSpPr txBox="1"/>
          <p:nvPr/>
        </p:nvSpPr>
        <p:spPr>
          <a:xfrm>
            <a:off x="609929" y="6800850"/>
            <a:ext cx="9194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Data is automatically ‘inherited’ up a hierarchy through semantic inferencing</a:t>
            </a:r>
            <a:endParaRPr lang="en-GB" sz="3600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07EFA47-734F-4FD5-98A9-D6BCA919B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014640"/>
              </p:ext>
            </p:extLst>
          </p:nvPr>
        </p:nvGraphicFramePr>
        <p:xfrm>
          <a:off x="599094" y="2362287"/>
          <a:ext cx="8385974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3515">
                  <a:extLst>
                    <a:ext uri="{9D8B030D-6E8A-4147-A177-3AD203B41FA5}">
                      <a16:colId xmlns:a16="http://schemas.microsoft.com/office/drawing/2014/main" val="3119760393"/>
                    </a:ext>
                  </a:extLst>
                </a:gridCol>
                <a:gridCol w="3442459">
                  <a:extLst>
                    <a:ext uri="{9D8B030D-6E8A-4147-A177-3AD203B41FA5}">
                      <a16:colId xmlns:a16="http://schemas.microsoft.com/office/drawing/2014/main" val="2099562523"/>
                    </a:ext>
                  </a:extLst>
                </a:gridCol>
              </a:tblGrid>
              <a:tr h="1063595">
                <a:tc>
                  <a:txBody>
                    <a:bodyPr/>
                    <a:lstStyle/>
                    <a:p>
                      <a:r>
                        <a:rPr lang="en-US" sz="3200" dirty="0"/>
                        <a:t>appellation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“This presentation”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349627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related agent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Gordon Dunsire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89281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 related person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Gordon Dunsire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150494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&gt;&gt; creator person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Gordon Dunsire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41388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&gt;&gt;&gt; author person of work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Gordon Dunsire</a:t>
                      </a:r>
                      <a:endParaRPr lang="en-GB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626816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&gt;&gt;&gt;&gt; screenwriter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66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52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7C000-7D19-410F-B4E1-9E195D89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9726-F25C-46BF-B014-7BA03A7ED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B462EF-12AB-40F7-9DB3-12388AA7AE0E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511993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Appellation inheritance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07EFA47-734F-4FD5-98A9-D6BCA919B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863223"/>
              </p:ext>
            </p:extLst>
          </p:nvPr>
        </p:nvGraphicFramePr>
        <p:xfrm>
          <a:off x="523080" y="2305050"/>
          <a:ext cx="10195720" cy="524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831">
                  <a:extLst>
                    <a:ext uri="{9D8B030D-6E8A-4147-A177-3AD203B41FA5}">
                      <a16:colId xmlns:a16="http://schemas.microsoft.com/office/drawing/2014/main" val="3119760393"/>
                    </a:ext>
                  </a:extLst>
                </a:gridCol>
                <a:gridCol w="3753889">
                  <a:extLst>
                    <a:ext uri="{9D8B030D-6E8A-4147-A177-3AD203B41FA5}">
                      <a16:colId xmlns:a16="http://schemas.microsoft.com/office/drawing/2014/main" val="2099562523"/>
                    </a:ext>
                  </a:extLst>
                </a:gridCol>
              </a:tblGrid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709545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appellation of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Gordon Dunsire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89281"/>
                  </a:ext>
                </a:extLst>
              </a:tr>
              <a:tr h="577380">
                <a:tc>
                  <a:txBody>
                    <a:bodyPr/>
                    <a:lstStyle/>
                    <a:p>
                      <a:r>
                        <a:rPr lang="en-US" sz="3200" dirty="0"/>
                        <a:t>&gt; name of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Gordon Dunsire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150494"/>
                  </a:ext>
                </a:extLst>
              </a:tr>
              <a:tr h="584308">
                <a:tc>
                  <a:txBody>
                    <a:bodyPr/>
                    <a:lstStyle/>
                    <a:p>
                      <a:r>
                        <a:rPr lang="en-US" sz="3200" dirty="0"/>
                        <a:t>&gt;&gt; preferred name of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Gordon Dunsire</a:t>
                      </a:r>
                      <a:endParaRPr lang="en-GB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41388"/>
                  </a:ext>
                </a:extLst>
              </a:tr>
              <a:tr h="5843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appellation of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Dunsire, Gordon</a:t>
                      </a:r>
                      <a:endParaRPr lang="en-GB" sz="3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116784"/>
                  </a:ext>
                </a:extLst>
              </a:tr>
              <a:tr h="584308">
                <a:tc>
                  <a:txBody>
                    <a:bodyPr/>
                    <a:lstStyle/>
                    <a:p>
                      <a:r>
                        <a:rPr lang="en-US" sz="3200" dirty="0"/>
                        <a:t>&gt; access point for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Dunsire, Gordon</a:t>
                      </a:r>
                      <a:endParaRPr lang="en-GB" sz="3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759635"/>
                  </a:ext>
                </a:extLst>
              </a:tr>
              <a:tr h="584308">
                <a:tc>
                  <a:txBody>
                    <a:bodyPr/>
                    <a:lstStyle/>
                    <a:p>
                      <a:r>
                        <a:rPr lang="en-US" sz="3200" dirty="0"/>
                        <a:t>&gt;&gt; authorized access point for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/>
                        <a:t>Dunsire, Gordon</a:t>
                      </a:r>
                      <a:endParaRPr lang="en-GB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552899"/>
                  </a:ext>
                </a:extLst>
              </a:tr>
              <a:tr h="584308">
                <a:tc>
                  <a:txBody>
                    <a:bodyPr/>
                    <a:lstStyle/>
                    <a:p>
                      <a:r>
                        <a:rPr lang="en-US" sz="3200" dirty="0"/>
                        <a:t>appellation of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dirty="0"/>
                        <a:t>nb2001072552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623741"/>
                  </a:ext>
                </a:extLst>
              </a:tr>
              <a:tr h="584308">
                <a:tc>
                  <a:txBody>
                    <a:bodyPr/>
                    <a:lstStyle/>
                    <a:p>
                      <a:r>
                        <a:rPr lang="en-US" sz="3200" dirty="0"/>
                        <a:t>&gt; identifier for person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/>
                        <a:t>nb2001072552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302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08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7C000-7D19-410F-B4E1-9E195D89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23,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F99726-F25C-46BF-B014-7BA03A7ED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B462EF-12AB-40F7-9DB3-12388AA7AE0E}"/>
              </a:ext>
            </a:extLst>
          </p:cNvPr>
          <p:cNvSpPr txBox="1">
            <a:spLocks/>
          </p:cNvSpPr>
          <p:nvPr/>
        </p:nvSpPr>
        <p:spPr>
          <a:xfrm>
            <a:off x="508000" y="441614"/>
            <a:ext cx="8458199" cy="1938992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Database  implementation scenarios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661332-8443-42F0-805C-1A6B4CF5D672}"/>
              </a:ext>
            </a:extLst>
          </p:cNvPr>
          <p:cNvSpPr txBox="1"/>
          <p:nvPr/>
        </p:nvSpPr>
        <p:spPr>
          <a:xfrm>
            <a:off x="2489200" y="4198034"/>
            <a:ext cx="30356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1: Relational</a:t>
            </a:r>
            <a:endParaRPr lang="en-GB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5D3A73-126E-4546-9E47-CF93916F54BE}"/>
              </a:ext>
            </a:extLst>
          </p:cNvPr>
          <p:cNvSpPr txBox="1"/>
          <p:nvPr/>
        </p:nvSpPr>
        <p:spPr>
          <a:xfrm>
            <a:off x="2489200" y="5308942"/>
            <a:ext cx="38116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2: Bib/authority</a:t>
            </a:r>
            <a:endParaRPr lang="en-GB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88AACE-4F23-4A9E-9F2F-16BCADD9889B}"/>
              </a:ext>
            </a:extLst>
          </p:cNvPr>
          <p:cNvSpPr txBox="1"/>
          <p:nvPr/>
        </p:nvSpPr>
        <p:spPr>
          <a:xfrm>
            <a:off x="2489200" y="6419850"/>
            <a:ext cx="24332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3: Flat file</a:t>
            </a:r>
            <a:endParaRPr lang="en-GB" sz="4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4D1BBA-8A6D-4E2F-B831-3FBB5585A973}"/>
              </a:ext>
            </a:extLst>
          </p:cNvPr>
          <p:cNvSpPr txBox="1"/>
          <p:nvPr/>
        </p:nvSpPr>
        <p:spPr>
          <a:xfrm>
            <a:off x="2489200" y="3087126"/>
            <a:ext cx="47565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0: Linked data (RDF)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2A9E65-0AE1-41B2-B5C3-1796A5FD8C47}"/>
              </a:ext>
            </a:extLst>
          </p:cNvPr>
          <p:cNvSpPr txBox="1"/>
          <p:nvPr/>
        </p:nvSpPr>
        <p:spPr>
          <a:xfrm>
            <a:off x="8204200" y="4594430"/>
            <a:ext cx="4343400" cy="175432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Review and re-cast in light of new RDA Toolkit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9895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24344</TotalTime>
  <Words>458</Words>
  <Application>Microsoft Office PowerPoint</Application>
  <PresentationFormat>Custom</PresentationFormat>
  <Paragraphs>163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260</cp:revision>
  <dcterms:created xsi:type="dcterms:W3CDTF">2018-05-30T16:51:30Z</dcterms:created>
  <dcterms:modified xsi:type="dcterms:W3CDTF">2019-06-24T16:49:45Z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